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4" r:id="rId3"/>
    <p:sldId id="262" r:id="rId4"/>
    <p:sldId id="1129" r:id="rId5"/>
    <p:sldId id="267" r:id="rId6"/>
    <p:sldId id="268" r:id="rId7"/>
    <p:sldId id="269" r:id="rId8"/>
    <p:sldId id="260" r:id="rId9"/>
    <p:sldId id="258" r:id="rId10"/>
    <p:sldId id="265" r:id="rId11"/>
    <p:sldId id="271" r:id="rId12"/>
    <p:sldId id="884" r:id="rId13"/>
    <p:sldId id="885" r:id="rId14"/>
    <p:sldId id="515" r:id="rId15"/>
    <p:sldId id="1128" r:id="rId16"/>
    <p:sldId id="883" r:id="rId17"/>
    <p:sldId id="1105" r:id="rId18"/>
    <p:sldId id="1115" r:id="rId19"/>
    <p:sldId id="1109" r:id="rId20"/>
    <p:sldId id="1110" r:id="rId21"/>
    <p:sldId id="1137" r:id="rId22"/>
    <p:sldId id="1136" r:id="rId23"/>
    <p:sldId id="1133" r:id="rId24"/>
    <p:sldId id="1134" r:id="rId25"/>
    <p:sldId id="533" r:id="rId26"/>
    <p:sldId id="1130" r:id="rId27"/>
    <p:sldId id="293" r:id="rId28"/>
    <p:sldId id="1132" r:id="rId29"/>
    <p:sldId id="520" r:id="rId30"/>
    <p:sldId id="540" r:id="rId3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3BE"/>
    <a:srgbClr val="FCDCE3"/>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5780" autoAdjust="0"/>
  </p:normalViewPr>
  <p:slideViewPr>
    <p:cSldViewPr snapToGrid="0">
      <p:cViewPr>
        <p:scale>
          <a:sx n="80" d="100"/>
          <a:sy n="80" d="100"/>
        </p:scale>
        <p:origin x="116" y="-372"/>
      </p:cViewPr>
      <p:guideLst/>
    </p:cSldViewPr>
  </p:slideViewPr>
  <p:outlineViewPr>
    <p:cViewPr>
      <p:scale>
        <a:sx n="33" d="100"/>
        <a:sy n="33" d="100"/>
      </p:scale>
      <p:origin x="0" y="-1221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99192E-5B08-4AC1-A4D5-74155F120924}" type="datetimeFigureOut">
              <a:rPr lang="es-ES" smtClean="0"/>
              <a:t>14/06/2022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6842FD-723F-47B6-9017-47C33ED35188}" type="slidenum">
              <a:rPr lang="es-ES" smtClean="0"/>
              <a:t>‹Nº›</a:t>
            </a:fld>
            <a:endParaRPr lang="es-ES"/>
          </a:p>
        </p:txBody>
      </p:sp>
    </p:spTree>
    <p:extLst>
      <p:ext uri="{BB962C8B-B14F-4D97-AF65-F5344CB8AC3E}">
        <p14:creationId xmlns:p14="http://schemas.microsoft.com/office/powerpoint/2010/main" val="337345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1</a:t>
            </a:fld>
            <a:endParaRPr lang="es-ES"/>
          </a:p>
        </p:txBody>
      </p:sp>
    </p:spTree>
    <p:extLst>
      <p:ext uri="{BB962C8B-B14F-4D97-AF65-F5344CB8AC3E}">
        <p14:creationId xmlns:p14="http://schemas.microsoft.com/office/powerpoint/2010/main" val="160279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 Dentro del Plan de Acción Anual del CSIC 2021 se consolidaron estas iniciativas de colaboración interdisciplinar en varias </a:t>
            </a:r>
            <a:r>
              <a:rPr lang="es-ES" sz="1200" b="0" i="0" u="none" strike="noStrike" kern="1200" baseline="0" dirty="0" err="1">
                <a:solidFill>
                  <a:schemeClr val="tx1"/>
                </a:solidFill>
                <a:latin typeface="+mn-lt"/>
                <a:ea typeface="+mn-ea"/>
                <a:cs typeface="+mn-cs"/>
              </a:rPr>
              <a:t>PTIs</a:t>
            </a:r>
            <a:r>
              <a:rPr lang="es-ES" sz="1200" b="0" i="0" u="none" strike="noStrike" kern="1200" baseline="0" dirty="0">
                <a:solidFill>
                  <a:schemeClr val="tx1"/>
                </a:solidFill>
                <a:latin typeface="+mn-lt"/>
                <a:ea typeface="+mn-ea"/>
                <a:cs typeface="+mn-cs"/>
              </a:rPr>
              <a:t> del CSIC, y a la vista del alcance de las acciones propuestas, incluyendo las medidas del Plan de Recuperación, Transición y Resiliencia, y del volumen de inversión contemplado en el presupuesto específico del CSIC para su ejecución (cerca de 150 M€ en 2021), se </a:t>
            </a:r>
            <a:r>
              <a:rPr lang="es-ES" sz="1200" b="0" i="0" u="none" strike="noStrike" kern="1200" baseline="0" dirty="0" err="1">
                <a:solidFill>
                  <a:schemeClr val="tx1"/>
                </a:solidFill>
                <a:latin typeface="+mn-lt"/>
                <a:ea typeface="+mn-ea"/>
                <a:cs typeface="+mn-cs"/>
              </a:rPr>
              <a:t>definio</a:t>
            </a:r>
            <a:r>
              <a:rPr lang="es-ES" sz="1200" b="0" i="0" u="none" strike="noStrike" kern="1200" baseline="0" dirty="0">
                <a:solidFill>
                  <a:schemeClr val="tx1"/>
                </a:solidFill>
                <a:latin typeface="+mn-lt"/>
                <a:ea typeface="+mn-ea"/>
                <a:cs typeface="+mn-cs"/>
              </a:rPr>
              <a:t> una extensión de la estructura ya existente de las PTI, basada en la experiencia de la PTI Salud Global, que gestionó en 2020 recursos por un valor aproximado de 25M€, y demostró todo el potencial y complejidad del escalado de esta estructura.</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 Esta nueva estructura, plataformas temáticas interdisciplinares extendidas, PTI+, para gestionar estas nuevas medidas a desarrollar en los próximos años, y </a:t>
            </a:r>
          </a:p>
          <a:p>
            <a:r>
              <a:rPr lang="es-ES" sz="1200" b="0" i="0" u="none" strike="noStrike" kern="1200" baseline="0" dirty="0">
                <a:solidFill>
                  <a:schemeClr val="tx1"/>
                </a:solidFill>
                <a:latin typeface="+mn-lt"/>
                <a:ea typeface="+mn-ea"/>
                <a:cs typeface="+mn-cs"/>
              </a:rPr>
              <a:t> se presentó al Comité Científico Asesor en la sesión del 24 de noviembre de 2020 y posteriormente al Consejo Rector en su sesión del 1 de diciembre de 2020, siendo apoyada en ambos casos. En diciembre de 2020, la propuesta de implementación de las PTI+ se presentó a las direcciones de los centros, coordinaciones de área y delegaciones institucionales. Por último, el Comité Científico Asesor en la sesión del 20 de enero de 2021, y posteriormente el Consejo Rector en su sesión del 27 de enero de 2021, valoraron positivamente el Plan de Acción Anual del CSIC 2021, entre cuyas acciones priorizadas se incluye el desarrollo de dichas PTI+. </a:t>
            </a:r>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10</a:t>
            </a:fld>
            <a:endParaRPr lang="es-ES"/>
          </a:p>
        </p:txBody>
      </p:sp>
    </p:spTree>
    <p:extLst>
      <p:ext uri="{BB962C8B-B14F-4D97-AF65-F5344CB8AC3E}">
        <p14:creationId xmlns:p14="http://schemas.microsoft.com/office/powerpoint/2010/main" val="229930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El objetivo de las PTI+ es extender el instrumento de gestión de las PTI de forma que permita desplegar coordinadamente las medidas propuestas, que están orientadas a resolver retos concretos en investigación que den lugar a nuevos desarrollos innovadores, y especialmente requieran la colaboración con las empresas, con otras instituciones, agentes sociales y fundaciones, y con la Administración. Las PTI+ deben estar constituidas por varios grupos de investigación, evitando la fragmentación y fomentando un proceso participativo en la consecución de desarrollos que lleguen a las empresas con perspectivas de comercialización. </a:t>
            </a:r>
          </a:p>
          <a:p>
            <a:r>
              <a:rPr lang="es-ES" sz="1200" b="0" i="0" u="none" strike="noStrike" kern="1200" baseline="0" dirty="0">
                <a:solidFill>
                  <a:schemeClr val="tx1"/>
                </a:solidFill>
                <a:latin typeface="+mn-lt"/>
                <a:ea typeface="+mn-ea"/>
                <a:cs typeface="+mn-cs"/>
              </a:rPr>
              <a:t>Para lograr el impacto deseado, y a la vez facilitar la colaboración y la gobernanza, cada medida desarrollada en una PTI+ se estructura en cuatro líneas de trabajo: </a:t>
            </a:r>
          </a:p>
          <a:p>
            <a:r>
              <a:rPr lang="es-ES" sz="1200" b="0" i="0" u="none" strike="noStrike" kern="1200" baseline="0" dirty="0">
                <a:solidFill>
                  <a:schemeClr val="tx1"/>
                </a:solidFill>
                <a:latin typeface="+mn-lt"/>
                <a:ea typeface="+mn-ea"/>
                <a:cs typeface="+mn-cs"/>
              </a:rPr>
              <a:t>1-Desarrollo y coordinación global </a:t>
            </a:r>
          </a:p>
          <a:p>
            <a:r>
              <a:rPr lang="es-ES" sz="1200" b="0" i="0" u="none" strike="noStrike" kern="1200" baseline="0" dirty="0">
                <a:solidFill>
                  <a:schemeClr val="tx1"/>
                </a:solidFill>
                <a:latin typeface="+mn-lt"/>
                <a:ea typeface="+mn-ea"/>
                <a:cs typeface="+mn-cs"/>
              </a:rPr>
              <a:t>2-Infraestructura y servicios </a:t>
            </a:r>
          </a:p>
          <a:p>
            <a:r>
              <a:rPr lang="es-ES" sz="1200" b="0" i="0" u="none" strike="noStrike" kern="1200" baseline="0" dirty="0">
                <a:solidFill>
                  <a:schemeClr val="tx1"/>
                </a:solidFill>
                <a:latin typeface="+mn-lt"/>
                <a:ea typeface="+mn-ea"/>
                <a:cs typeface="+mn-cs"/>
              </a:rPr>
              <a:t>3-Iniciativas estratégicas </a:t>
            </a:r>
          </a:p>
          <a:p>
            <a:r>
              <a:rPr lang="es-ES" sz="1200" b="0" i="0" u="none" strike="noStrike" kern="1200" baseline="0" dirty="0">
                <a:solidFill>
                  <a:schemeClr val="tx1"/>
                </a:solidFill>
                <a:latin typeface="+mn-lt"/>
                <a:ea typeface="+mn-ea"/>
                <a:cs typeface="+mn-cs"/>
              </a:rPr>
              <a:t>4- Integración de proyectos temáticos </a:t>
            </a:r>
          </a:p>
          <a:p>
            <a:r>
              <a:rPr lang="es-ES" sz="1200" b="0" i="0" u="none" strike="noStrike" kern="1200" baseline="0" dirty="0">
                <a:solidFill>
                  <a:schemeClr val="tx1"/>
                </a:solidFill>
                <a:latin typeface="+mn-lt"/>
                <a:ea typeface="+mn-ea"/>
                <a:cs typeface="+mn-cs"/>
              </a:rPr>
              <a:t>Dada la complejidad de las medidas a desarrollar, y el volumen de los recursos asociados, la secretaría general gestionará a través de la Oficialía Mayor las actividades económico-administrativas que sean necesarias; en concreto, la Oficialía Mayor atenderá los requerimientos que se le formulen por la VICYT en relación con la gestión de los fondos del Plan de Recuperación, Transformación y Resiliencia. Además, la VICYT ejercerá las siguientes funciones específicas: </a:t>
            </a:r>
          </a:p>
          <a:p>
            <a:r>
              <a:rPr lang="es-ES" sz="1200" b="0" i="0" u="none" strike="noStrike" kern="1200" baseline="0" dirty="0">
                <a:solidFill>
                  <a:schemeClr val="tx1"/>
                </a:solidFill>
                <a:latin typeface="+mn-lt"/>
                <a:ea typeface="+mn-ea"/>
                <a:cs typeface="+mn-cs"/>
              </a:rPr>
              <a:t>-Interlocución directa de ORGC con los coordinadores de la PTI+ y en particular con el equipo gestor asignado a dicha PTI+. </a:t>
            </a:r>
          </a:p>
          <a:p>
            <a:r>
              <a:rPr lang="es-ES" sz="1200" b="0" i="0" u="none" strike="noStrike" kern="1200" baseline="0" dirty="0">
                <a:solidFill>
                  <a:schemeClr val="tx1"/>
                </a:solidFill>
                <a:latin typeface="+mn-lt"/>
                <a:ea typeface="+mn-ea"/>
                <a:cs typeface="+mn-cs"/>
              </a:rPr>
              <a:t>-Revisión del plan de inversiones propuesto desde la coordinación de la PTI+, tanto en cuanto a recursos humanos como infraestructura, y agilización del desarrollo del mismo. </a:t>
            </a:r>
          </a:p>
          <a:p>
            <a:r>
              <a:rPr lang="es-ES" sz="1200" b="0" i="0" u="none" strike="noStrike" kern="1200" baseline="0" dirty="0">
                <a:solidFill>
                  <a:schemeClr val="tx1"/>
                </a:solidFill>
                <a:latin typeface="+mn-lt"/>
                <a:ea typeface="+mn-ea"/>
                <a:cs typeface="+mn-cs"/>
              </a:rPr>
              <a:t>-Promoción de la colaboración con empresas, con la administración pública, y con otras instituciones, agilizando los convenios necesarios y proporcionando los instrumentos específicos que se puedan requerir asociados a las medidas. </a:t>
            </a:r>
          </a:p>
          <a:p>
            <a:r>
              <a:rPr lang="es-ES" sz="1200" b="0" i="0" u="none" strike="noStrike" kern="1200" baseline="0" dirty="0">
                <a:solidFill>
                  <a:schemeClr val="tx1"/>
                </a:solidFill>
                <a:latin typeface="+mn-lt"/>
                <a:ea typeface="+mn-ea"/>
                <a:cs typeface="+mn-cs"/>
              </a:rPr>
              <a:t>-Seguimiento del desarrollo de las iniciativas y de la justificación económica y administrativa de las mismas. </a:t>
            </a:r>
          </a:p>
          <a:p>
            <a:r>
              <a:rPr lang="es-ES" sz="1200" b="0" i="0" u="none" strike="noStrike" kern="1200" baseline="0" dirty="0">
                <a:solidFill>
                  <a:schemeClr val="tx1"/>
                </a:solidFill>
                <a:latin typeface="+mn-lt"/>
                <a:ea typeface="+mn-ea"/>
                <a:cs typeface="+mn-cs"/>
              </a:rPr>
              <a:t>-Facilitar la interlocución con el Ministerio y con otros agentes. </a:t>
            </a:r>
          </a:p>
          <a:p>
            <a:r>
              <a:rPr lang="es-ES" sz="1200" b="0" i="0" u="none" strike="noStrike" kern="1200" baseline="0" dirty="0">
                <a:solidFill>
                  <a:schemeClr val="tx1"/>
                </a:solidFill>
                <a:latin typeface="+mn-lt"/>
                <a:ea typeface="+mn-ea"/>
                <a:cs typeface="+mn-cs"/>
              </a:rPr>
              <a:t>-Asegurar la difusión de la iniciativa. </a:t>
            </a:r>
          </a:p>
          <a:p>
            <a:r>
              <a:rPr lang="es-ES" sz="1200" b="0" i="0" u="none" strike="noStrike" kern="1200" baseline="0" dirty="0">
                <a:solidFill>
                  <a:schemeClr val="tx1"/>
                </a:solidFill>
                <a:latin typeface="+mn-lt"/>
                <a:ea typeface="+mn-ea"/>
                <a:cs typeface="+mn-cs"/>
              </a:rPr>
              <a:t>En cuanto a la gobernanza de la PTI+, a la vista de la experiencia positiva en las PTI, se continúa optando por un modelo basado en un liderazgo consensuado, ahora extendido: la coordinación de la PTI recae en un/a investigador/a, que contará con un/a adjunto/a, participante igualmente en la PTI, pero desde otro centro del CSIC, dotándoles de plena capacidad de decisión en la implementación de la plataforma, pero requiriendo el apoyo y asesoramiento directo para la toma de decisiones desde VICYT. Dada la complejidad de alguna de las actuaciones planteadas, se podrá considerar el establecimiento explícito de “Acuerdos de Colaboración” entre los diferentes grupos de investigación, lo que conlleva el establecimiento de al menos dos órganos de colaboración: el comité ejecutivo de la PTI+ y la asamblea de la PTI+. </a:t>
            </a:r>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11</a:t>
            </a:fld>
            <a:endParaRPr lang="es-ES"/>
          </a:p>
        </p:txBody>
      </p:sp>
    </p:spTree>
    <p:extLst>
      <p:ext uri="{BB962C8B-B14F-4D97-AF65-F5344CB8AC3E}">
        <p14:creationId xmlns:p14="http://schemas.microsoft.com/office/powerpoint/2010/main" val="188764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7A13669-F818-4C25-88F4-6A021F771038}" type="slidenum">
              <a:rPr lang="es-ES" smtClean="0"/>
              <a:t>12</a:t>
            </a:fld>
            <a:endParaRPr lang="es-ES"/>
          </a:p>
        </p:txBody>
      </p:sp>
    </p:spTree>
    <p:extLst>
      <p:ext uri="{BB962C8B-B14F-4D97-AF65-F5344CB8AC3E}">
        <p14:creationId xmlns:p14="http://schemas.microsoft.com/office/powerpoint/2010/main" val="428480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7A13669-F818-4C25-88F4-6A021F771038}" type="slidenum">
              <a:rPr lang="es-ES" smtClean="0"/>
              <a:t>13</a:t>
            </a:fld>
            <a:endParaRPr lang="es-ES"/>
          </a:p>
        </p:txBody>
      </p:sp>
    </p:spTree>
    <p:extLst>
      <p:ext uri="{BB962C8B-B14F-4D97-AF65-F5344CB8AC3E}">
        <p14:creationId xmlns:p14="http://schemas.microsoft.com/office/powerpoint/2010/main" val="276258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14</a:t>
            </a:fld>
            <a:endParaRPr lang="es-ES"/>
          </a:p>
        </p:txBody>
      </p:sp>
    </p:spTree>
    <p:extLst>
      <p:ext uri="{BB962C8B-B14F-4D97-AF65-F5344CB8AC3E}">
        <p14:creationId xmlns:p14="http://schemas.microsoft.com/office/powerpoint/2010/main" val="189298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t>El CSIC, puso en marcha la figura de las plataformas temáticas interdisciplinares (</a:t>
            </a:r>
            <a:r>
              <a:rPr lang="es-ES" sz="1100" dirty="0" err="1"/>
              <a:t>PTIs</a:t>
            </a:r>
            <a:r>
              <a:rPr lang="es-ES" sz="1100" dirty="0"/>
              <a:t>),</a:t>
            </a:r>
          </a:p>
          <a:p>
            <a:r>
              <a:rPr lang="es-ES" sz="1100" dirty="0"/>
              <a:t>orientadas con carácter de misión, a los Objetivos de Desarrollo Sostenible. </a:t>
            </a:r>
          </a:p>
          <a:p>
            <a:endParaRPr lang="es-ES" dirty="0"/>
          </a:p>
        </p:txBody>
      </p:sp>
      <p:sp>
        <p:nvSpPr>
          <p:cNvPr id="4" name="Marcador de número de diapositiva 3"/>
          <p:cNvSpPr>
            <a:spLocks noGrp="1"/>
          </p:cNvSpPr>
          <p:nvPr>
            <p:ph type="sldNum" sz="quarter" idx="10"/>
          </p:nvPr>
        </p:nvSpPr>
        <p:spPr/>
        <p:txBody>
          <a:bodyPr/>
          <a:lstStyle/>
          <a:p>
            <a:fld id="{06B238E5-8BDA-4519-841E-4111F90896FE}" type="slidenum">
              <a:rPr lang="en-GB" smtClean="0"/>
              <a:t>15</a:t>
            </a:fld>
            <a:endParaRPr lang="en-GB"/>
          </a:p>
        </p:txBody>
      </p:sp>
    </p:spTree>
    <p:extLst>
      <p:ext uri="{BB962C8B-B14F-4D97-AF65-F5344CB8AC3E}">
        <p14:creationId xmlns:p14="http://schemas.microsoft.com/office/powerpoint/2010/main" val="661538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7A13669-F818-4C25-88F4-6A021F771038}" type="slidenum">
              <a:rPr lang="es-ES" smtClean="0"/>
              <a:t>16</a:t>
            </a:fld>
            <a:endParaRPr lang="es-ES"/>
          </a:p>
        </p:txBody>
      </p:sp>
    </p:spTree>
    <p:extLst>
      <p:ext uri="{BB962C8B-B14F-4D97-AF65-F5344CB8AC3E}">
        <p14:creationId xmlns:p14="http://schemas.microsoft.com/office/powerpoint/2010/main" val="261626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17</a:t>
            </a:fld>
            <a:endParaRPr lang="es-ES"/>
          </a:p>
        </p:txBody>
      </p:sp>
    </p:spTree>
    <p:extLst>
      <p:ext uri="{BB962C8B-B14F-4D97-AF65-F5344CB8AC3E}">
        <p14:creationId xmlns:p14="http://schemas.microsoft.com/office/powerpoint/2010/main" val="201350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18</a:t>
            </a:fld>
            <a:endParaRPr lang="es-ES"/>
          </a:p>
        </p:txBody>
      </p:sp>
    </p:spTree>
    <p:extLst>
      <p:ext uri="{BB962C8B-B14F-4D97-AF65-F5344CB8AC3E}">
        <p14:creationId xmlns:p14="http://schemas.microsoft.com/office/powerpoint/2010/main" val="276577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19</a:t>
            </a:fld>
            <a:endParaRPr lang="es-ES"/>
          </a:p>
        </p:txBody>
      </p:sp>
    </p:spTree>
    <p:extLst>
      <p:ext uri="{BB962C8B-B14F-4D97-AF65-F5344CB8AC3E}">
        <p14:creationId xmlns:p14="http://schemas.microsoft.com/office/powerpoint/2010/main" val="197843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2</a:t>
            </a:fld>
            <a:endParaRPr lang="es-ES"/>
          </a:p>
        </p:txBody>
      </p:sp>
    </p:spTree>
    <p:extLst>
      <p:ext uri="{BB962C8B-B14F-4D97-AF65-F5344CB8AC3E}">
        <p14:creationId xmlns:p14="http://schemas.microsoft.com/office/powerpoint/2010/main" val="2415095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20</a:t>
            </a:fld>
            <a:endParaRPr lang="es-ES"/>
          </a:p>
        </p:txBody>
      </p:sp>
    </p:spTree>
    <p:extLst>
      <p:ext uri="{BB962C8B-B14F-4D97-AF65-F5344CB8AC3E}">
        <p14:creationId xmlns:p14="http://schemas.microsoft.com/office/powerpoint/2010/main" val="326509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A4C8AEC-530D-405A-9B27-6DB55B047A28}" type="slidenum">
              <a:rPr lang="es-ES" smtClean="0"/>
              <a:t>21</a:t>
            </a:fld>
            <a:endParaRPr lang="es-ES"/>
          </a:p>
        </p:txBody>
      </p:sp>
    </p:spTree>
    <p:extLst>
      <p:ext uri="{BB962C8B-B14F-4D97-AF65-F5344CB8AC3E}">
        <p14:creationId xmlns:p14="http://schemas.microsoft.com/office/powerpoint/2010/main" val="406597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A4C8AEC-530D-405A-9B27-6DB55B047A28}" type="slidenum">
              <a:rPr lang="es-ES" smtClean="0"/>
              <a:t>22</a:t>
            </a:fld>
            <a:endParaRPr lang="es-ES"/>
          </a:p>
        </p:txBody>
      </p:sp>
    </p:spTree>
    <p:extLst>
      <p:ext uri="{BB962C8B-B14F-4D97-AF65-F5344CB8AC3E}">
        <p14:creationId xmlns:p14="http://schemas.microsoft.com/office/powerpoint/2010/main" val="290827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A4C8AEC-530D-405A-9B27-6DB55B047A28}" type="slidenum">
              <a:rPr lang="es-ES" smtClean="0"/>
              <a:t>23</a:t>
            </a:fld>
            <a:endParaRPr lang="es-ES"/>
          </a:p>
        </p:txBody>
      </p:sp>
    </p:spTree>
    <p:extLst>
      <p:ext uri="{BB962C8B-B14F-4D97-AF65-F5344CB8AC3E}">
        <p14:creationId xmlns:p14="http://schemas.microsoft.com/office/powerpoint/2010/main" val="3734826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A4C8AEC-530D-405A-9B27-6DB55B047A28}" type="slidenum">
              <a:rPr lang="es-ES" smtClean="0"/>
              <a:t>24</a:t>
            </a:fld>
            <a:endParaRPr lang="es-ES"/>
          </a:p>
        </p:txBody>
      </p:sp>
    </p:spTree>
    <p:extLst>
      <p:ext uri="{BB962C8B-B14F-4D97-AF65-F5344CB8AC3E}">
        <p14:creationId xmlns:p14="http://schemas.microsoft.com/office/powerpoint/2010/main" val="290827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hoja 1 es la más importante, y os recordamos que como se solicitó en marzo 2019, debe completarse de forma que actualice la estructura organizativa propuesta en el plan del centro/ICU.  Para actualizar las columnas, se deben contemplar los puestos de trabajo que se consideran en esta estructura del centro, agrupados por filas, y destacando las situaciones relevantes (próximas jubilaciones, indefinidos, puestos previstos a estabilizar, revisión de la temporalidad, etc.). Estos datos serán contrastados y revisados, y no comprometen, solo se utilizarán para ayudar a todos a lograr una imagen fiel del centro, sus recursos y sus necesidades. Para reflejar las necesidades de recursos de personal que han variado desde entonces, os proponemos que con el mismo esquema de 2019, actualicéis las  PRIORIDADES.</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Progresión en los indicadores de incorporación, estabilidad y promoción profesional, mediante una renovación inclusiva y de igualdad.</a:t>
            </a:r>
          </a:p>
          <a:p>
            <a:r>
              <a:rPr lang="es-ES" sz="1200" b="1" i="1" u="none" strike="noStrike" kern="1200" baseline="0" dirty="0">
                <a:solidFill>
                  <a:schemeClr val="tx1"/>
                </a:solidFill>
                <a:latin typeface="+mn-lt"/>
                <a:ea typeface="+mn-ea"/>
                <a:cs typeface="+mn-cs"/>
              </a:rPr>
              <a:t>KR‐ Reducir la edad media de incorporación estable en 5 años, aumentando un 10% anual la oferta y</a:t>
            </a:r>
          </a:p>
          <a:p>
            <a:r>
              <a:rPr lang="es-ES" sz="1200" b="1" i="1" u="none" strike="noStrike" kern="1200" baseline="0" dirty="0">
                <a:solidFill>
                  <a:schemeClr val="tx1"/>
                </a:solidFill>
                <a:latin typeface="+mn-lt"/>
                <a:ea typeface="+mn-ea"/>
                <a:cs typeface="+mn-cs"/>
              </a:rPr>
              <a:t>asegurando que los puestos estructurales, identificados en los organigramas, se cubren en un 80%</a:t>
            </a:r>
          </a:p>
          <a:p>
            <a:r>
              <a:rPr lang="es-ES" sz="1200" b="1" i="1" u="none" strike="noStrike" kern="1200" baseline="0" dirty="0">
                <a:solidFill>
                  <a:schemeClr val="tx1"/>
                </a:solidFill>
                <a:latin typeface="+mn-lt"/>
                <a:ea typeface="+mn-ea"/>
                <a:cs typeface="+mn-cs"/>
              </a:rPr>
              <a:t>por personal fijo. Consolidar una oferta de promoción interna del 5% anual. Mejora del índice de</a:t>
            </a:r>
          </a:p>
          <a:p>
            <a:r>
              <a:rPr lang="es-ES" sz="1200" b="1" i="1" u="none" strike="noStrike" kern="1200" baseline="0" dirty="0">
                <a:solidFill>
                  <a:schemeClr val="tx1"/>
                </a:solidFill>
                <a:latin typeface="+mn-lt"/>
                <a:ea typeface="+mn-ea"/>
                <a:cs typeface="+mn-cs"/>
              </a:rPr>
              <a:t>techo de cristal en un 10% anual en áreas deficitarias.</a:t>
            </a:r>
          </a:p>
          <a:p>
            <a:r>
              <a:rPr lang="es-ES" sz="1200" b="0" i="0" u="none" strike="noStrike" kern="1200" baseline="0" dirty="0">
                <a:solidFill>
                  <a:schemeClr val="tx1"/>
                </a:solidFill>
                <a:latin typeface="+mn-lt"/>
                <a:ea typeface="+mn-ea"/>
                <a:cs typeface="+mn-cs"/>
              </a:rPr>
              <a:t>Ofreciendo una dotación adecuada para desarrollar los proyectos: desde</a:t>
            </a:r>
          </a:p>
          <a:p>
            <a:r>
              <a:rPr lang="es-ES" sz="1200" b="0" i="0" u="none" strike="noStrike" kern="1200" baseline="0" dirty="0">
                <a:solidFill>
                  <a:schemeClr val="tx1"/>
                </a:solidFill>
                <a:latin typeface="+mn-lt"/>
                <a:ea typeface="+mn-ea"/>
                <a:cs typeface="+mn-cs"/>
              </a:rPr>
              <a:t>espacio y equipamiento, a servicios técnicos y de gestión.</a:t>
            </a:r>
          </a:p>
          <a:p>
            <a:r>
              <a:rPr lang="es-ES" sz="1200" b="1" i="1" u="none" strike="noStrike" kern="1200" baseline="0" dirty="0">
                <a:solidFill>
                  <a:schemeClr val="tx1"/>
                </a:solidFill>
                <a:latin typeface="+mn-lt"/>
                <a:ea typeface="+mn-ea"/>
                <a:cs typeface="+mn-cs"/>
              </a:rPr>
              <a:t>KR‐ Completar la revisión de todos los organigramas, servicios, equipamiento y edificios, a un ritmo</a:t>
            </a:r>
          </a:p>
          <a:p>
            <a:r>
              <a:rPr lang="es-ES" sz="1200" b="1" i="1" u="none" strike="noStrike" kern="1200" baseline="0" dirty="0">
                <a:solidFill>
                  <a:schemeClr val="tx1"/>
                </a:solidFill>
                <a:latin typeface="+mn-lt"/>
                <a:ea typeface="+mn-ea"/>
                <a:cs typeface="+mn-cs"/>
              </a:rPr>
              <a:t>de 30 centros/año, siguiendo una metodología bien definida.</a:t>
            </a:r>
          </a:p>
        </p:txBody>
      </p:sp>
      <p:sp>
        <p:nvSpPr>
          <p:cNvPr id="4" name="Marcador de número de diapositiva 3"/>
          <p:cNvSpPr>
            <a:spLocks noGrp="1"/>
          </p:cNvSpPr>
          <p:nvPr>
            <p:ph type="sldNum" sz="quarter" idx="5"/>
          </p:nvPr>
        </p:nvSpPr>
        <p:spPr/>
        <p:txBody>
          <a:bodyPr/>
          <a:lstStyle/>
          <a:p>
            <a:fld id="{F86842FD-723F-47B6-9017-47C33ED35188}" type="slidenum">
              <a:rPr lang="es-ES" smtClean="0"/>
              <a:t>25</a:t>
            </a:fld>
            <a:endParaRPr lang="es-ES"/>
          </a:p>
        </p:txBody>
      </p:sp>
    </p:spTree>
    <p:extLst>
      <p:ext uri="{BB962C8B-B14F-4D97-AF65-F5344CB8AC3E}">
        <p14:creationId xmlns:p14="http://schemas.microsoft.com/office/powerpoint/2010/main" val="332646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strike="noStrike" kern="1200" baseline="0" dirty="0">
                <a:solidFill>
                  <a:schemeClr val="tx1"/>
                </a:solidFill>
                <a:latin typeface="+mn-lt"/>
                <a:ea typeface="+mn-ea"/>
                <a:cs typeface="+mn-cs"/>
              </a:rPr>
              <a:t>.</a:t>
            </a:r>
          </a:p>
        </p:txBody>
      </p:sp>
      <p:sp>
        <p:nvSpPr>
          <p:cNvPr id="4" name="Marcador de número de diapositiva 3"/>
          <p:cNvSpPr>
            <a:spLocks noGrp="1"/>
          </p:cNvSpPr>
          <p:nvPr>
            <p:ph type="sldNum" sz="quarter" idx="5"/>
          </p:nvPr>
        </p:nvSpPr>
        <p:spPr/>
        <p:txBody>
          <a:bodyPr/>
          <a:lstStyle/>
          <a:p>
            <a:fld id="{F86842FD-723F-47B6-9017-47C33ED35188}" type="slidenum">
              <a:rPr lang="es-ES" smtClean="0"/>
              <a:t>26</a:t>
            </a:fld>
            <a:endParaRPr lang="es-ES"/>
          </a:p>
        </p:txBody>
      </p:sp>
    </p:spTree>
    <p:extLst>
      <p:ext uri="{BB962C8B-B14F-4D97-AF65-F5344CB8AC3E}">
        <p14:creationId xmlns:p14="http://schemas.microsoft.com/office/powerpoint/2010/main" val="318402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27</a:t>
            </a:fld>
            <a:endParaRPr lang="es-ES"/>
          </a:p>
        </p:txBody>
      </p:sp>
    </p:spTree>
    <p:extLst>
      <p:ext uri="{BB962C8B-B14F-4D97-AF65-F5344CB8AC3E}">
        <p14:creationId xmlns:p14="http://schemas.microsoft.com/office/powerpoint/2010/main" val="4107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A4C8AEC-530D-405A-9B27-6DB55B047A28}" type="slidenum">
              <a:rPr lang="es-ES" smtClean="0"/>
              <a:t>28</a:t>
            </a:fld>
            <a:endParaRPr lang="es-ES"/>
          </a:p>
        </p:txBody>
      </p:sp>
    </p:spTree>
    <p:extLst>
      <p:ext uri="{BB962C8B-B14F-4D97-AF65-F5344CB8AC3E}">
        <p14:creationId xmlns:p14="http://schemas.microsoft.com/office/powerpoint/2010/main" val="3734826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29</a:t>
            </a:fld>
            <a:endParaRPr lang="es-ES"/>
          </a:p>
        </p:txBody>
      </p:sp>
    </p:spTree>
    <p:extLst>
      <p:ext uri="{BB962C8B-B14F-4D97-AF65-F5344CB8AC3E}">
        <p14:creationId xmlns:p14="http://schemas.microsoft.com/office/powerpoint/2010/main" val="188107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3</a:t>
            </a:fld>
            <a:endParaRPr lang="es-ES"/>
          </a:p>
        </p:txBody>
      </p:sp>
    </p:spTree>
    <p:extLst>
      <p:ext uri="{BB962C8B-B14F-4D97-AF65-F5344CB8AC3E}">
        <p14:creationId xmlns:p14="http://schemas.microsoft.com/office/powerpoint/2010/main" val="3043380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30</a:t>
            </a:fld>
            <a:endParaRPr lang="es-ES"/>
          </a:p>
        </p:txBody>
      </p:sp>
    </p:spTree>
    <p:extLst>
      <p:ext uri="{BB962C8B-B14F-4D97-AF65-F5344CB8AC3E}">
        <p14:creationId xmlns:p14="http://schemas.microsoft.com/office/powerpoint/2010/main" val="211182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a:t>
            </a:r>
            <a:r>
              <a:rPr lang="es-ES" sz="1200" b="1" kern="1200" dirty="0">
                <a:solidFill>
                  <a:schemeClr val="tx1"/>
                </a:solidFill>
                <a:effectLst/>
                <a:latin typeface="+mn-lt"/>
                <a:ea typeface="+mn-ea"/>
                <a:cs typeface="+mn-cs"/>
              </a:rPr>
              <a:t>Áreas Científico-Técnicas </a:t>
            </a:r>
            <a:r>
              <a:rPr lang="es-ES" sz="1200" kern="1200" dirty="0">
                <a:solidFill>
                  <a:schemeClr val="tx1"/>
                </a:solidFill>
                <a:effectLst/>
                <a:latin typeface="+mn-lt"/>
                <a:ea typeface="+mn-ea"/>
                <a:cs typeface="+mn-cs"/>
              </a:rPr>
              <a:t>están constituidas por los investigadores que desarrollan su trabajo en institutos del CSIC en una determinada línea de investigación. Las Áreas dependen orgánica y funcionalmente de la Vicepresidencia de Investigación Científica y Técnica (VICYT), y al frente de cada una de ellas existe un Coordinador de Área, que se apoya en una Comisión de Área formada por investigadores</a:t>
            </a:r>
          </a:p>
          <a:p>
            <a:r>
              <a:rPr lang="es-ES" sz="1200" kern="1200" dirty="0">
                <a:solidFill>
                  <a:schemeClr val="tx1"/>
                </a:solidFill>
                <a:effectLst/>
                <a:latin typeface="+mn-lt"/>
                <a:ea typeface="+mn-ea"/>
                <a:cs typeface="+mn-cs"/>
              </a:rPr>
              <a:t>HASTA 2018, SE CONSIDERABAN  ocho grandes Áreas Científico-Técnicas</a:t>
            </a:r>
          </a:p>
          <a:p>
            <a:r>
              <a:rPr lang="es-ES" sz="1200" b="1" dirty="0">
                <a:latin typeface="Cambria" panose="02040503050406030204" pitchFamily="18" charset="0"/>
                <a:ea typeface="Cambria" panose="02040503050406030204" pitchFamily="18" charset="0"/>
              </a:rPr>
              <a:t>Impulso decidido a la interdisciplinariedad y la investigación orientada a misiones reflejado en las múltiples áreas de conocimiento del CSIC </a:t>
            </a:r>
          </a:p>
          <a:p>
            <a:r>
              <a:rPr lang="es-ES" sz="1200" kern="1200" dirty="0">
                <a:solidFill>
                  <a:schemeClr val="tx1"/>
                </a:solidFill>
                <a:effectLst/>
                <a:latin typeface="+mn-lt"/>
                <a:ea typeface="+mn-ea"/>
                <a:cs typeface="+mn-cs"/>
              </a:rPr>
              <a:t>La propuesta de </a:t>
            </a:r>
            <a:r>
              <a:rPr lang="es-ES" sz="1200" b="1" kern="1200" dirty="0">
                <a:solidFill>
                  <a:schemeClr val="tx1"/>
                </a:solidFill>
                <a:effectLst/>
                <a:latin typeface="+mn-lt"/>
                <a:ea typeface="+mn-ea"/>
                <a:cs typeface="+mn-cs"/>
              </a:rPr>
              <a:t>reorganización de las Áreas Científico-Técnicas, con la definición de tres Áreas Globales, Sociedad, Vida, Materia, </a:t>
            </a:r>
            <a:r>
              <a:rPr lang="es-ES" sz="1200" kern="1200" dirty="0">
                <a:solidFill>
                  <a:schemeClr val="tx1"/>
                </a:solidFill>
                <a:effectLst/>
                <a:latin typeface="+mn-lt"/>
                <a:ea typeface="+mn-ea"/>
                <a:cs typeface="+mn-cs"/>
              </a:rPr>
              <a:t>y de cuatro ejes de conexión entre las mismas, para dotar de una mayor flexibilidad a la investigación de los grupos del CSIC, y potenciar el carácter interdisciplinar a través de nuevas iniciativas</a:t>
            </a:r>
          </a:p>
          <a:p>
            <a:pPr marL="114300" algn="just"/>
            <a:r>
              <a:rPr lang="es-ES" sz="1200" b="1" dirty="0">
                <a:solidFill>
                  <a:srgbClr val="00B050"/>
                </a:solidFill>
                <a:latin typeface="Cambria" panose="02040503050406030204" pitchFamily="18" charset="0"/>
                <a:ea typeface="Cambria" panose="02040503050406030204" pitchFamily="18" charset="0"/>
              </a:rPr>
              <a:t>Se hace más imperativo el seguimiento exigente y eficiente de todos estos instrumentos, y de su evolución</a:t>
            </a:r>
          </a:p>
          <a:p>
            <a:pPr marL="114300" algn="just"/>
            <a:r>
              <a:rPr lang="es-ES" sz="1200" b="1" dirty="0">
                <a:latin typeface="Cambria" panose="02040503050406030204" pitchFamily="18" charset="0"/>
                <a:ea typeface="Cambria" panose="02040503050406030204" pitchFamily="18" charset="0"/>
              </a:rPr>
              <a:t>• Incorporación de los </a:t>
            </a:r>
            <a:r>
              <a:rPr lang="es-ES" sz="1200" b="1" dirty="0" err="1">
                <a:latin typeface="Cambria" panose="02040503050406030204" pitchFamily="18" charset="0"/>
                <a:ea typeface="Cambria" panose="02040503050406030204" pitchFamily="18" charset="0"/>
              </a:rPr>
              <a:t>CNs</a:t>
            </a:r>
            <a:r>
              <a:rPr lang="es-ES" sz="1200" b="1" dirty="0">
                <a:latin typeface="Cambria" panose="02040503050406030204" pitchFamily="18" charset="0"/>
                <a:ea typeface="Cambria" panose="02040503050406030204" pitchFamily="18" charset="0"/>
              </a:rPr>
              <a:t> a la estructura de gestión y organizativa (incluida la estructura por áreas) y la actividad científica favoreciendo nuevos proyectos globales y grandes infraestructuras/instalaciones</a:t>
            </a:r>
          </a:p>
          <a:p>
            <a:pPr marL="114300" algn="just"/>
            <a:r>
              <a:rPr lang="es-ES" sz="1200" b="1" dirty="0">
                <a:latin typeface="Cambria" panose="02040503050406030204" pitchFamily="18" charset="0"/>
                <a:ea typeface="Cambria" panose="02040503050406030204" pitchFamily="18" charset="0"/>
              </a:rPr>
              <a:t>Empuje continuado a las incorporaciones de personal científico y técnico, atracción de talento a través de convocatorias de la OEP (17-18/19 y 20/21) y de Estabilización. Organigramas y capacidades reforzadas</a:t>
            </a:r>
          </a:p>
          <a:p>
            <a:pPr marL="114300" algn="just"/>
            <a:r>
              <a:rPr lang="es-ES" sz="1200" b="1" i="1" dirty="0">
                <a:solidFill>
                  <a:srgbClr val="00B050"/>
                </a:solidFill>
                <a:latin typeface="Cambria" panose="02040503050406030204" pitchFamily="18" charset="0"/>
                <a:ea typeface="Cambria" panose="02040503050406030204" pitchFamily="18" charset="0"/>
              </a:rPr>
              <a:t>El nuevo contexto promueve adecuar las áreas al nuevo esquema organizativo y a los modelos de colaboración fomentando la implicación de grupos/centros, priorizando la conexión entre áreas para abordar nuevos retos que surjan en el futuro y lograr un balance adecuado con la orientación y estabilidad de los grupos de investigación. Esta revisión requiere a su vez de un procedimiento claro y operativo de la nueva estructura y su función.</a:t>
            </a:r>
          </a:p>
          <a:p>
            <a:pPr marL="114300" algn="just"/>
            <a:r>
              <a:rPr lang="es-ES" sz="1200" kern="1200" dirty="0">
                <a:solidFill>
                  <a:schemeClr val="tx1"/>
                </a:solidFill>
                <a:effectLst/>
                <a:latin typeface="+mn-lt"/>
                <a:ea typeface="+mn-ea"/>
                <a:cs typeface="+mn-cs"/>
              </a:rPr>
              <a:t>con el inicio de un nuevo Plan Estratégico, se considera que es fundamental un análisis de las tareas y funciones realizadas y del grado de consecución de los objetivos fijados para las áreas globales, una planificación detallada para el futuro y la definición de cómo va a continuar el funcionamiento de las áreas.</a:t>
            </a:r>
            <a:endParaRPr lang="es-ES" sz="1200" b="1" i="1" dirty="0">
              <a:solidFill>
                <a:srgbClr val="00B050"/>
              </a:solidFill>
              <a:latin typeface="Cambria" panose="02040503050406030204" pitchFamily="18" charset="0"/>
              <a:ea typeface="Cambria" panose="02040503050406030204" pitchFamily="18" charset="0"/>
            </a:endParaRPr>
          </a:p>
          <a:p>
            <a:r>
              <a:rPr lang="es-ES" sz="1200" b="1" kern="1200" dirty="0">
                <a:solidFill>
                  <a:schemeClr val="tx1"/>
                </a:solidFill>
                <a:effectLst/>
                <a:latin typeface="+mn-lt"/>
                <a:ea typeface="+mn-ea"/>
                <a:cs typeface="+mn-cs"/>
              </a:rPr>
              <a:t>ROL DE LOS COORDS Y COMISIONES AREA: el énfasis se pone en el rol del coordinador/a y las comisiones de área en la estrategia del área global, incluida la identificación de temas estratégicos en las áreas de intersección y su correlación con las </a:t>
            </a:r>
            <a:r>
              <a:rPr lang="es-ES" sz="1200" b="1" kern="1200" dirty="0" err="1">
                <a:solidFill>
                  <a:schemeClr val="tx1"/>
                </a:solidFill>
                <a:effectLst/>
                <a:latin typeface="+mn-lt"/>
                <a:ea typeface="+mn-ea"/>
                <a:cs typeface="+mn-cs"/>
              </a:rPr>
              <a:t>PTIs</a:t>
            </a:r>
            <a:r>
              <a:rPr lang="es-ES" sz="1200" b="1" kern="1200" dirty="0">
                <a:solidFill>
                  <a:schemeClr val="tx1"/>
                </a:solidFill>
                <a:effectLst/>
                <a:latin typeface="+mn-lt"/>
                <a:ea typeface="+mn-ea"/>
                <a:cs typeface="+mn-cs"/>
              </a:rPr>
              <a:t>, otras iniciativas, OEP… (NO TANTO COMO INTERLOCUTORES CON LOS CENTROS)</a:t>
            </a:r>
            <a:endParaRPr lang="es-ES" b="1"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4</a:t>
            </a:fld>
            <a:endParaRPr lang="es-ES"/>
          </a:p>
        </p:txBody>
      </p:sp>
    </p:spTree>
    <p:extLst>
      <p:ext uri="{BB962C8B-B14F-4D97-AF65-F5344CB8AC3E}">
        <p14:creationId xmlns:p14="http://schemas.microsoft.com/office/powerpoint/2010/main" val="402371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5</a:t>
            </a:fld>
            <a:endParaRPr lang="es-ES"/>
          </a:p>
        </p:txBody>
      </p:sp>
    </p:spTree>
    <p:extLst>
      <p:ext uri="{BB962C8B-B14F-4D97-AF65-F5344CB8AC3E}">
        <p14:creationId xmlns:p14="http://schemas.microsoft.com/office/powerpoint/2010/main" val="338378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6</a:t>
            </a:fld>
            <a:endParaRPr lang="es-ES"/>
          </a:p>
        </p:txBody>
      </p:sp>
    </p:spTree>
    <p:extLst>
      <p:ext uri="{BB962C8B-B14F-4D97-AF65-F5344CB8AC3E}">
        <p14:creationId xmlns:p14="http://schemas.microsoft.com/office/powerpoint/2010/main" val="178408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86842FD-723F-47B6-9017-47C33ED35188}" type="slidenum">
              <a:rPr lang="es-ES" smtClean="0"/>
              <a:t>7</a:t>
            </a:fld>
            <a:endParaRPr lang="es-ES"/>
          </a:p>
        </p:txBody>
      </p:sp>
    </p:spTree>
    <p:extLst>
      <p:ext uri="{BB962C8B-B14F-4D97-AF65-F5344CB8AC3E}">
        <p14:creationId xmlns:p14="http://schemas.microsoft.com/office/powerpoint/2010/main" val="377617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 Las Plataformas Temáticas Interdisciplinares (</a:t>
            </a:r>
            <a:r>
              <a:rPr lang="es-ES" sz="1200" b="0" i="0" u="none" strike="noStrike" kern="1200" baseline="0" dirty="0" err="1">
                <a:solidFill>
                  <a:schemeClr val="tx1"/>
                </a:solidFill>
                <a:latin typeface="+mn-lt"/>
                <a:ea typeface="+mn-ea"/>
                <a:cs typeface="+mn-cs"/>
              </a:rPr>
              <a:t>PTIs</a:t>
            </a:r>
            <a:r>
              <a:rPr lang="es-ES" sz="1200" b="0" i="0" u="none" strike="noStrike" kern="1200" baseline="0" dirty="0">
                <a:solidFill>
                  <a:schemeClr val="tx1"/>
                </a:solidFill>
                <a:latin typeface="+mn-lt"/>
                <a:ea typeface="+mn-ea"/>
                <a:cs typeface="+mn-cs"/>
              </a:rPr>
              <a:t>) son un instrumento de gestión científica que permite articular la investigación interdisciplinar de los grupos del CSIC, orientado a resolver retos de alto impacto que requieren nuevos avances en la investigación, con una clara definición de los recursos necesarios y del calendario de desarrollo, y que fomenta la colaboración con las empresas, con otras instituciones, agentes sociales y fundaciones, y con la Administración</a:t>
            </a:r>
          </a:p>
          <a:p>
            <a:endParaRPr lang="es-ES" sz="1200" b="0" i="0" u="none" strike="noStrike" kern="1200" baseline="0" dirty="0">
              <a:solidFill>
                <a:schemeClr val="tx1"/>
              </a:solidFill>
              <a:latin typeface="+mn-lt"/>
              <a:ea typeface="+mn-ea"/>
              <a:cs typeface="+mn-cs"/>
            </a:endParaRPr>
          </a:p>
          <a:p>
            <a:r>
              <a:rPr lang="es-ES" dirty="0"/>
              <a:t>Contempladas por primera vez, en el Plan Estratégico 2018-2021, este instrumento nació con vocación de crear vínculos colaborativos y de participación entre los grupos de investigación de los distintos institutos/grupos de investigación del CSIC.</a:t>
            </a:r>
          </a:p>
          <a:p>
            <a:endParaRPr lang="es-ES" dirty="0"/>
          </a:p>
          <a:p>
            <a:r>
              <a:rPr lang="es-ES" dirty="0"/>
              <a:t>Las </a:t>
            </a:r>
            <a:r>
              <a:rPr lang="es-ES" dirty="0" err="1"/>
              <a:t>PTIs</a:t>
            </a:r>
            <a:r>
              <a:rPr lang="es-ES" dirty="0"/>
              <a:t> son instrumentos diseñados para promover la investigación colaborativa multi/interdisciplinar en el CSIC e involucrar a múltiples actores y partes interesadas, incluyendo el </a:t>
            </a:r>
            <a:r>
              <a:rPr lang="es-ES" b="1" dirty="0"/>
              <a:t>sector privado</a:t>
            </a:r>
            <a:r>
              <a:rPr lang="es-ES" dirty="0"/>
              <a:t>, las universidades y la sociedad.</a:t>
            </a:r>
          </a:p>
          <a:p>
            <a:endParaRPr lang="es-ES" dirty="0"/>
          </a:p>
          <a:p>
            <a:r>
              <a:rPr lang="es-ES" dirty="0"/>
              <a:t>El objetivo es resolver </a:t>
            </a:r>
            <a:r>
              <a:rPr lang="es-ES" b="1" dirty="0"/>
              <a:t>conjuntamente</a:t>
            </a:r>
            <a:r>
              <a:rPr lang="es-ES" dirty="0"/>
              <a:t> grandes retos globales bien definidos y de alto impacto social y científico.</a:t>
            </a:r>
          </a:p>
          <a:p>
            <a:endParaRPr lang="es-ES" dirty="0"/>
          </a:p>
          <a:p>
            <a:r>
              <a:rPr lang="es-ES" dirty="0"/>
              <a:t>Las </a:t>
            </a:r>
            <a:r>
              <a:rPr lang="es-ES" dirty="0" err="1"/>
              <a:t>PTIs</a:t>
            </a:r>
            <a:r>
              <a:rPr lang="es-ES" dirty="0"/>
              <a:t> están alineadas con los Objetivos de Desarrollo Sostenible de Naciones Unidas para la Agenda 2030 y se integran con las misiones de investigación, desarrollo e innovación del programa Horizonte Europa de la Unión Europea.</a:t>
            </a:r>
          </a:p>
          <a:p>
            <a:endParaRPr lang="es-ES" dirty="0"/>
          </a:p>
        </p:txBody>
      </p:sp>
      <p:sp>
        <p:nvSpPr>
          <p:cNvPr id="4" name="Marcador de número de diapositiva 3"/>
          <p:cNvSpPr>
            <a:spLocks noGrp="1"/>
          </p:cNvSpPr>
          <p:nvPr>
            <p:ph type="sldNum" sz="quarter" idx="5"/>
          </p:nvPr>
        </p:nvSpPr>
        <p:spPr/>
        <p:txBody>
          <a:bodyPr/>
          <a:lstStyle/>
          <a:p>
            <a:fld id="{F86842FD-723F-47B6-9017-47C33ED35188}" type="slidenum">
              <a:rPr lang="es-ES" smtClean="0"/>
              <a:t>8</a:t>
            </a:fld>
            <a:endParaRPr lang="es-ES"/>
          </a:p>
        </p:txBody>
      </p:sp>
    </p:spTree>
    <p:extLst>
      <p:ext uri="{BB962C8B-B14F-4D97-AF65-F5344CB8AC3E}">
        <p14:creationId xmlns:p14="http://schemas.microsoft.com/office/powerpoint/2010/main" val="82831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Contempladas por primera vez, en el Plan Estratégico 2018-2021</a:t>
            </a:r>
          </a:p>
        </p:txBody>
      </p:sp>
      <p:sp>
        <p:nvSpPr>
          <p:cNvPr id="4" name="Marcador de número de diapositiva 3"/>
          <p:cNvSpPr>
            <a:spLocks noGrp="1"/>
          </p:cNvSpPr>
          <p:nvPr>
            <p:ph type="sldNum" sz="quarter" idx="5"/>
          </p:nvPr>
        </p:nvSpPr>
        <p:spPr/>
        <p:txBody>
          <a:bodyPr/>
          <a:lstStyle/>
          <a:p>
            <a:fld id="{F86842FD-723F-47B6-9017-47C33ED35188}" type="slidenum">
              <a:rPr lang="es-ES" smtClean="0"/>
              <a:t>9</a:t>
            </a:fld>
            <a:endParaRPr lang="es-ES"/>
          </a:p>
        </p:txBody>
      </p:sp>
    </p:spTree>
    <p:extLst>
      <p:ext uri="{BB962C8B-B14F-4D97-AF65-F5344CB8AC3E}">
        <p14:creationId xmlns:p14="http://schemas.microsoft.com/office/powerpoint/2010/main" val="418224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95213-9D4D-45B0-8F4E-E1175CBAA5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7CB3244-73E9-4584-8ACD-629C994E7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45B751-D649-46CD-B2CC-1F247C6C96EC}"/>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5" name="Marcador de pie de página 4">
            <a:extLst>
              <a:ext uri="{FF2B5EF4-FFF2-40B4-BE49-F238E27FC236}">
                <a16:creationId xmlns:a16="http://schemas.microsoft.com/office/drawing/2014/main" id="{B111FF14-F797-483B-8A5D-3F29680548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31D7A6-7C8F-41B6-A0BF-E7472B09D570}"/>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177269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AB510-D6EF-4C0B-89EA-5B4D62A649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1E5C3-5ED7-47F1-ABDD-FFD38C78A4A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090508-DC03-4149-8A94-F76E7B1E2E57}"/>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5" name="Marcador de pie de página 4">
            <a:extLst>
              <a:ext uri="{FF2B5EF4-FFF2-40B4-BE49-F238E27FC236}">
                <a16:creationId xmlns:a16="http://schemas.microsoft.com/office/drawing/2014/main" id="{4A013555-F3D3-4F7E-9ABC-273725E8AE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C2B0F-334C-498D-97C9-0AF723B61114}"/>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129067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CC1C634-8D9B-4912-A89D-11B6E83C5D6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463166B-BB69-41F9-A66F-0857B733344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38EB52-EA94-444E-AF75-F85AAD8724E5}"/>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5" name="Marcador de pie de página 4">
            <a:extLst>
              <a:ext uri="{FF2B5EF4-FFF2-40B4-BE49-F238E27FC236}">
                <a16:creationId xmlns:a16="http://schemas.microsoft.com/office/drawing/2014/main" id="{FDE72141-BF81-442F-94E3-5D754F3C82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9233ED-AD98-4D93-B8B2-529472007D5B}"/>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54343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ABCA2-047F-4D03-BC32-86F9B84032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BDE31B-7B2B-4312-A827-3E69A8D27A8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ED4352-A7B3-4724-93C7-0F1B6F7963A8}"/>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5" name="Marcador de pie de página 4">
            <a:extLst>
              <a:ext uri="{FF2B5EF4-FFF2-40B4-BE49-F238E27FC236}">
                <a16:creationId xmlns:a16="http://schemas.microsoft.com/office/drawing/2014/main" id="{1D6A6DAC-7615-4CBC-B0D7-FED220F6ED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1DABCE-D121-4A9C-9EC3-0AC0F64C38C9}"/>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275705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C0D4A-0DE9-4ED8-8E5B-DE6ED1470B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5294DD-7D70-4092-AFD9-E1CBC1893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9E96193-50E6-49B6-9FD0-30A530D13D51}"/>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5" name="Marcador de pie de página 4">
            <a:extLst>
              <a:ext uri="{FF2B5EF4-FFF2-40B4-BE49-F238E27FC236}">
                <a16:creationId xmlns:a16="http://schemas.microsoft.com/office/drawing/2014/main" id="{6ABF3C8E-10B5-48DC-9B61-1A415B3A1C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7DE7F8-DC54-4B1F-9973-91BD1FE95BAC}"/>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43963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2103E-5DE8-4EA8-9682-A9747D486A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932B68-BFC6-4FF3-B7DF-23C10ED2FBD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E386B-8CA9-4963-93EE-7D3D9EAF669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1498FA-41BD-4B20-A2D1-E8D30724AC0C}"/>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6" name="Marcador de pie de página 5">
            <a:extLst>
              <a:ext uri="{FF2B5EF4-FFF2-40B4-BE49-F238E27FC236}">
                <a16:creationId xmlns:a16="http://schemas.microsoft.com/office/drawing/2014/main" id="{5F03967E-6DE2-46F1-96D6-037480A24D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509253-C1AC-40EB-85E6-5F20356CA965}"/>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324157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1625B-64E6-44BA-A439-9F2CAEB39D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159DFB5-E2E3-486D-8DDB-4119E4B96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F82B90B-6C70-49FB-9BA8-0F9F23E8DAB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C653E0-8F00-469F-A094-68CDC4B80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C2A7C96-8752-43C5-BA20-AD71F13883B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23FD36-27C7-42AB-B920-845CD0565BFE}"/>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8" name="Marcador de pie de página 7">
            <a:extLst>
              <a:ext uri="{FF2B5EF4-FFF2-40B4-BE49-F238E27FC236}">
                <a16:creationId xmlns:a16="http://schemas.microsoft.com/office/drawing/2014/main" id="{EE8E24A1-3122-472A-A906-40DBA2F2BC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7380AE-C4BA-4A02-9B63-26B1208CE4C3}"/>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262231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82AD2-15DC-4099-AF8E-282866C050F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C257176-32F6-4348-A7DC-346304572730}"/>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4" name="Marcador de pie de página 3">
            <a:extLst>
              <a:ext uri="{FF2B5EF4-FFF2-40B4-BE49-F238E27FC236}">
                <a16:creationId xmlns:a16="http://schemas.microsoft.com/office/drawing/2014/main" id="{7E679245-06EE-4D9F-907D-2133BB31AA6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BBAFD42-E6E7-4A67-8000-9B2D817DA99D}"/>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345405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E934E3-3FD0-4621-8718-AF09DAB3EF05}"/>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3" name="Marcador de pie de página 2">
            <a:extLst>
              <a:ext uri="{FF2B5EF4-FFF2-40B4-BE49-F238E27FC236}">
                <a16:creationId xmlns:a16="http://schemas.microsoft.com/office/drawing/2014/main" id="{7C4196B6-B5E3-477D-A6F1-D3C868AD346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0739DF-F418-4407-AB8C-AE601E5B9C2F}"/>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192297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EB142-AF30-4EA0-8A94-A062E8F7C1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079908-CFCF-49E1-8328-B0205887D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85832FD-2576-4CE8-9AF5-19C83C38F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E4F0F83-FCE8-43E7-A6A1-18EE8C3B7934}"/>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6" name="Marcador de pie de página 5">
            <a:extLst>
              <a:ext uri="{FF2B5EF4-FFF2-40B4-BE49-F238E27FC236}">
                <a16:creationId xmlns:a16="http://schemas.microsoft.com/office/drawing/2014/main" id="{217C386E-0229-40D6-B68D-E4028280FC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047E444-22BD-4295-83A1-3BB5FDCD08BC}"/>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17413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8FE524-16ED-43A9-ACD8-8699A23526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B17D317-E7F2-42AA-A787-85743D804B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7E02059-647D-4896-9327-BAB0FE45B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7436D57-F302-413D-B8CB-ACF6634111D5}"/>
              </a:ext>
            </a:extLst>
          </p:cNvPr>
          <p:cNvSpPr>
            <a:spLocks noGrp="1"/>
          </p:cNvSpPr>
          <p:nvPr>
            <p:ph type="dt" sz="half" idx="10"/>
          </p:nvPr>
        </p:nvSpPr>
        <p:spPr/>
        <p:txBody>
          <a:bodyPr/>
          <a:lstStyle/>
          <a:p>
            <a:fld id="{D1A8D8F9-CDB6-4262-B8EC-81FE097A8BF8}" type="datetimeFigureOut">
              <a:rPr lang="es-ES" smtClean="0"/>
              <a:t>14/06/2022</a:t>
            </a:fld>
            <a:endParaRPr lang="es-ES"/>
          </a:p>
        </p:txBody>
      </p:sp>
      <p:sp>
        <p:nvSpPr>
          <p:cNvPr id="6" name="Marcador de pie de página 5">
            <a:extLst>
              <a:ext uri="{FF2B5EF4-FFF2-40B4-BE49-F238E27FC236}">
                <a16:creationId xmlns:a16="http://schemas.microsoft.com/office/drawing/2014/main" id="{E2E49EDB-27B5-4542-AC1D-C71B463857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B5C13-CAAB-4F73-A44B-6651EF8CDF98}"/>
              </a:ext>
            </a:extLst>
          </p:cNvPr>
          <p:cNvSpPr>
            <a:spLocks noGrp="1"/>
          </p:cNvSpPr>
          <p:nvPr>
            <p:ph type="sldNum" sz="quarter" idx="12"/>
          </p:nvPr>
        </p:nvSpPr>
        <p:spPr/>
        <p:txBody>
          <a:bodyPr/>
          <a:lstStyle/>
          <a:p>
            <a:fld id="{C2E06625-C4F3-4507-A591-8D5325005FC7}" type="slidenum">
              <a:rPr lang="es-ES" smtClean="0"/>
              <a:t>‹Nº›</a:t>
            </a:fld>
            <a:endParaRPr lang="es-ES"/>
          </a:p>
        </p:txBody>
      </p:sp>
    </p:spTree>
    <p:extLst>
      <p:ext uri="{BB962C8B-B14F-4D97-AF65-F5344CB8AC3E}">
        <p14:creationId xmlns:p14="http://schemas.microsoft.com/office/powerpoint/2010/main" val="352254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24A760-76C6-4C9E-AC20-494A58DBC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4FDF05-4B40-425E-89E4-2EE444EF8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A17EDD2-7AA1-4F11-8348-356C29CCD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8D8F9-CDB6-4262-B8EC-81FE097A8BF8}" type="datetimeFigureOut">
              <a:rPr lang="es-ES" smtClean="0"/>
              <a:t>14/06/2022</a:t>
            </a:fld>
            <a:endParaRPr lang="es-ES"/>
          </a:p>
        </p:txBody>
      </p:sp>
      <p:sp>
        <p:nvSpPr>
          <p:cNvPr id="5" name="Marcador de pie de página 4">
            <a:extLst>
              <a:ext uri="{FF2B5EF4-FFF2-40B4-BE49-F238E27FC236}">
                <a16:creationId xmlns:a16="http://schemas.microsoft.com/office/drawing/2014/main" id="{F5282B5D-699E-4421-9B8D-097C53F2C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C0AE846-FC61-4E40-939F-D7AEBB270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06625-C4F3-4507-A591-8D5325005FC7}" type="slidenum">
              <a:rPr lang="es-ES" smtClean="0"/>
              <a:t>‹Nº›</a:t>
            </a:fld>
            <a:endParaRPr lang="es-ES"/>
          </a:p>
        </p:txBody>
      </p:sp>
    </p:spTree>
    <p:extLst>
      <p:ext uri="{BB962C8B-B14F-4D97-AF65-F5344CB8AC3E}">
        <p14:creationId xmlns:p14="http://schemas.microsoft.com/office/powerpoint/2010/main" val="188375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18" Type="http://schemas.openxmlformats.org/officeDocument/2006/relationships/image" Target="../media/image48.jpg"/><Relationship Id="rId3" Type="http://schemas.openxmlformats.org/officeDocument/2006/relationships/image" Target="../media/image1.png"/><Relationship Id="rId7" Type="http://schemas.openxmlformats.org/officeDocument/2006/relationships/image" Target="../media/image37.jpg"/><Relationship Id="rId12" Type="http://schemas.openxmlformats.org/officeDocument/2006/relationships/image" Target="../media/image42.jpg"/><Relationship Id="rId17" Type="http://schemas.openxmlformats.org/officeDocument/2006/relationships/image" Target="../media/image47.jpg"/><Relationship Id="rId2" Type="http://schemas.openxmlformats.org/officeDocument/2006/relationships/notesSlide" Target="../notesSlides/notesSlide14.xml"/><Relationship Id="rId16" Type="http://schemas.openxmlformats.org/officeDocument/2006/relationships/image" Target="../media/image46.jpg"/><Relationship Id="rId1" Type="http://schemas.openxmlformats.org/officeDocument/2006/relationships/slideLayout" Target="../slideLayouts/slideLayout1.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5" Type="http://schemas.openxmlformats.org/officeDocument/2006/relationships/image" Target="../media/image45.jpg"/><Relationship Id="rId10" Type="http://schemas.openxmlformats.org/officeDocument/2006/relationships/image" Target="../media/image40.jpg"/><Relationship Id="rId4" Type="http://schemas.openxmlformats.org/officeDocument/2006/relationships/image" Target="../media/image20.png"/><Relationship Id="rId9" Type="http://schemas.openxmlformats.org/officeDocument/2006/relationships/image" Target="../media/image39.jpg"/><Relationship Id="rId14" Type="http://schemas.openxmlformats.org/officeDocument/2006/relationships/image" Target="../media/image44.jp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emf"/><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ayuda.conciencia@csic.es"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3.emf"/><Relationship Id="rId4" Type="http://schemas.openxmlformats.org/officeDocument/2006/relationships/image" Target="../media/image62.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hyperlink" Target="https://www.cancer.gov/about-nci/organization/crs/research-initiatives/team-science-field-guide/collaboration-team-science-guide.pdf"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7" name="Marcador de contenido 4">
            <a:extLst>
              <a:ext uri="{FF2B5EF4-FFF2-40B4-BE49-F238E27FC236}">
                <a16:creationId xmlns:a16="http://schemas.microsoft.com/office/drawing/2014/main" id="{F87F9D4F-55AE-4EF1-84F3-90D10E804696}"/>
              </a:ext>
            </a:extLst>
          </p:cNvPr>
          <p:cNvSpPr txBox="1">
            <a:spLocks/>
          </p:cNvSpPr>
          <p:nvPr/>
        </p:nvSpPr>
        <p:spPr>
          <a:xfrm>
            <a:off x="1291685" y="1288178"/>
            <a:ext cx="10058400" cy="1588127"/>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20000"/>
              </a:spcBef>
              <a:buClr>
                <a:srgbClr val="7A7A7A"/>
              </a:buClr>
            </a:pPr>
            <a:r>
              <a:rPr lang="es-ES" sz="5400" b="1" dirty="0">
                <a:solidFill>
                  <a:srgbClr val="000000"/>
                </a:solidFill>
                <a:latin typeface="Cambria" panose="02040503050406030204" pitchFamily="18" charset="0"/>
                <a:ea typeface="Cambria" panose="02040503050406030204" pitchFamily="18" charset="0"/>
              </a:rPr>
              <a:t>Áreas, Conexiones y Plataformas</a:t>
            </a:r>
            <a:endParaRPr lang="es-ES" sz="5400" dirty="0">
              <a:solidFill>
                <a:srgbClr val="000000"/>
              </a:solidFill>
              <a:latin typeface="Cambria" panose="02040503050406030204" pitchFamily="18" charset="0"/>
              <a:ea typeface="Cambria" panose="02040503050406030204" pitchFamily="18" charset="0"/>
            </a:endParaRPr>
          </a:p>
        </p:txBody>
      </p:sp>
      <p:sp>
        <p:nvSpPr>
          <p:cNvPr id="8" name="Subtítulo 2">
            <a:extLst>
              <a:ext uri="{FF2B5EF4-FFF2-40B4-BE49-F238E27FC236}">
                <a16:creationId xmlns:a16="http://schemas.microsoft.com/office/drawing/2014/main" id="{6C539B08-479F-4C31-B4EE-FFFB0BA3F7B8}"/>
              </a:ext>
            </a:extLst>
          </p:cNvPr>
          <p:cNvSpPr txBox="1">
            <a:spLocks/>
          </p:cNvSpPr>
          <p:nvPr/>
        </p:nvSpPr>
        <p:spPr>
          <a:xfrm>
            <a:off x="918210" y="6199630"/>
            <a:ext cx="8225838"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1800" dirty="0">
                <a:solidFill>
                  <a:schemeClr val="bg1">
                    <a:lumMod val="65000"/>
                  </a:schemeClr>
                </a:solidFill>
                <a:latin typeface="Berlin Sans FB Demi" panose="020E0802020502020306" pitchFamily="34" charset="0"/>
              </a:rPr>
              <a:t>Vicepresidencia Adjunta de Áreas Científico-Técnicas (VAACT) - vaact@csic.es</a:t>
            </a:r>
          </a:p>
        </p:txBody>
      </p:sp>
      <p:sp>
        <p:nvSpPr>
          <p:cNvPr id="6" name="Título 1">
            <a:extLst>
              <a:ext uri="{FF2B5EF4-FFF2-40B4-BE49-F238E27FC236}">
                <a16:creationId xmlns:a16="http://schemas.microsoft.com/office/drawing/2014/main" id="{E777CB2B-863F-401B-B38E-300D81F86755}"/>
              </a:ext>
            </a:extLst>
          </p:cNvPr>
          <p:cNvSpPr>
            <a:spLocks noGrp="1"/>
          </p:cNvSpPr>
          <p:nvPr>
            <p:ph type="ctrTitle"/>
          </p:nvPr>
        </p:nvSpPr>
        <p:spPr bwMode="auto">
          <a:xfrm>
            <a:off x="1728495" y="2354978"/>
            <a:ext cx="10058400" cy="1933121"/>
          </a:xfrm>
        </p:spPr>
        <p:txBody>
          <a:bodyPr>
            <a:normAutofit fontScale="90000"/>
          </a:bodyPr>
          <a:lstStyle/>
          <a:p>
            <a:pPr algn="ctr">
              <a:defRPr/>
            </a:pPr>
            <a:br>
              <a:rPr lang="es-ES" i="1" dirty="0"/>
            </a:br>
            <a:r>
              <a:rPr lang="es-ES" sz="4000" i="1" dirty="0"/>
              <a:t>Seminario Gestión Estratégica</a:t>
            </a:r>
            <a:br>
              <a:rPr lang="es-ES" sz="4000" i="1" dirty="0"/>
            </a:br>
            <a:r>
              <a:rPr lang="es-ES" sz="4000" i="1" dirty="0">
                <a:solidFill>
                  <a:schemeClr val="tx1"/>
                </a:solidFill>
              </a:rPr>
              <a:t>Módulo II</a:t>
            </a:r>
          </a:p>
        </p:txBody>
      </p:sp>
      <p:sp>
        <p:nvSpPr>
          <p:cNvPr id="9" name="Subtítulo 2">
            <a:extLst>
              <a:ext uri="{FF2B5EF4-FFF2-40B4-BE49-F238E27FC236}">
                <a16:creationId xmlns:a16="http://schemas.microsoft.com/office/drawing/2014/main" id="{92CA7A4A-2CD4-4DCA-A345-DC7190FF7780}"/>
              </a:ext>
            </a:extLst>
          </p:cNvPr>
          <p:cNvSpPr>
            <a:spLocks noGrp="1"/>
          </p:cNvSpPr>
          <p:nvPr>
            <p:ph type="subTitle" idx="1"/>
          </p:nvPr>
        </p:nvSpPr>
        <p:spPr bwMode="auto">
          <a:xfrm>
            <a:off x="1529810" y="4803647"/>
            <a:ext cx="8615680" cy="1066800"/>
          </a:xfrm>
        </p:spPr>
        <p:txBody>
          <a:bodyPr>
            <a:normAutofit/>
          </a:bodyPr>
          <a:lstStyle/>
          <a:p>
            <a:pPr algn="l">
              <a:defRPr/>
            </a:pPr>
            <a:r>
              <a:rPr lang="es-ES" sz="2800" i="1" dirty="0">
                <a:solidFill>
                  <a:srgbClr val="C00000"/>
                </a:solidFill>
              </a:rPr>
              <a:t>14 junio </a:t>
            </a:r>
            <a:r>
              <a:rPr lang="es-ES" sz="2800" i="1" dirty="0">
                <a:solidFill>
                  <a:srgbClr val="C00000"/>
                </a:solidFill>
                <a:latin typeface="Calibri"/>
              </a:rPr>
              <a:t>2022</a:t>
            </a:r>
            <a:endParaRPr sz="2800" dirty="0">
              <a:solidFill>
                <a:srgbClr val="C00000"/>
              </a:solidFill>
            </a:endParaRPr>
          </a:p>
          <a:p>
            <a:pPr algn="l">
              <a:defRPr/>
            </a:pPr>
            <a:r>
              <a:rPr lang="es-ES" sz="2800" i="1" dirty="0">
                <a:solidFill>
                  <a:srgbClr val="C00000"/>
                </a:solidFill>
              </a:rPr>
              <a:t>Victoria Moreno</a:t>
            </a:r>
            <a:endParaRPr lang="es-ES" sz="2800" i="1" dirty="0">
              <a:solidFill>
                <a:srgbClr val="C00000"/>
              </a:solidFill>
              <a:latin typeface="Calibri"/>
            </a:endParaRPr>
          </a:p>
        </p:txBody>
      </p:sp>
    </p:spTree>
    <p:extLst>
      <p:ext uri="{BB962C8B-B14F-4D97-AF65-F5344CB8AC3E}">
        <p14:creationId xmlns:p14="http://schemas.microsoft.com/office/powerpoint/2010/main" val="32369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6" name="Título 1">
            <a:extLst>
              <a:ext uri="{FF2B5EF4-FFF2-40B4-BE49-F238E27FC236}">
                <a16:creationId xmlns:a16="http://schemas.microsoft.com/office/drawing/2014/main" id="{9E0A9AB3-00AB-4779-A31E-3FA9DA49E1FF}"/>
              </a:ext>
            </a:extLst>
          </p:cNvPr>
          <p:cNvSpPr txBox="1">
            <a:spLocks/>
          </p:cNvSpPr>
          <p:nvPr/>
        </p:nvSpPr>
        <p:spPr>
          <a:xfrm>
            <a:off x="4491846" y="-25652"/>
            <a:ext cx="7529578"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2400" b="1" dirty="0">
                <a:solidFill>
                  <a:srgbClr val="AF071F"/>
                </a:solidFill>
                <a:latin typeface="Cambria" panose="02040503050406030204" pitchFamily="18" charset="0"/>
                <a:ea typeface="Cambria" panose="02040503050406030204" pitchFamily="18" charset="0"/>
              </a:rPr>
              <a:t>PLATAFORMAS TEMÁTICAS INTERDISCIPLINARES</a:t>
            </a:r>
            <a:endParaRPr kumimoji="0" lang="es-ES" sz="2400" b="1" i="0" u="none" strike="noStrike" kern="1200" cap="none" spc="-100" normalizeH="0" dirty="0">
              <a:ln>
                <a:noFill/>
              </a:ln>
              <a:solidFill>
                <a:srgbClr val="AF071F"/>
              </a:solidFill>
              <a:effectLst/>
              <a:uLnTx/>
              <a:uFillTx/>
              <a:latin typeface="Cambria" panose="02040503050406030204" pitchFamily="18" charset="0"/>
              <a:ea typeface="Cambria" panose="02040503050406030204" pitchFamily="18" charset="0"/>
            </a:endParaRPr>
          </a:p>
        </p:txBody>
      </p:sp>
      <p:sp>
        <p:nvSpPr>
          <p:cNvPr id="2" name="Rectángulo: esquinas redondeadas 1">
            <a:extLst>
              <a:ext uri="{FF2B5EF4-FFF2-40B4-BE49-F238E27FC236}">
                <a16:creationId xmlns:a16="http://schemas.microsoft.com/office/drawing/2014/main" id="{A63544E5-E369-45CC-970D-FD19C9CBFD80}"/>
              </a:ext>
            </a:extLst>
          </p:cNvPr>
          <p:cNvSpPr/>
          <p:nvPr/>
        </p:nvSpPr>
        <p:spPr>
          <a:xfrm>
            <a:off x="1030157" y="1023041"/>
            <a:ext cx="3101019" cy="17830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0D063B16-10AF-4766-B984-C267334CBFE5}"/>
              </a:ext>
            </a:extLst>
          </p:cNvPr>
          <p:cNvSpPr txBox="1"/>
          <p:nvPr/>
        </p:nvSpPr>
        <p:spPr>
          <a:xfrm>
            <a:off x="1123790" y="1428158"/>
            <a:ext cx="2701233" cy="307777"/>
          </a:xfrm>
          <a:prstGeom prst="rect">
            <a:avLst/>
          </a:prstGeom>
          <a:noFill/>
          <a:ln w="28575">
            <a:noFill/>
            <a:prstDash val="dash"/>
          </a:ln>
        </p:spPr>
        <p:txBody>
          <a:bodyPr wrap="square" rtlCol="0">
            <a:spAutoFit/>
          </a:bodyPr>
          <a:lstStyle/>
          <a:p>
            <a:r>
              <a:rPr lang="es-ES" sz="1400" b="1" dirty="0"/>
              <a:t>PANDEMIA SARS-CoV-2</a:t>
            </a:r>
          </a:p>
        </p:txBody>
      </p:sp>
      <p:sp>
        <p:nvSpPr>
          <p:cNvPr id="11" name="CuadroTexto 10">
            <a:extLst>
              <a:ext uri="{FF2B5EF4-FFF2-40B4-BE49-F238E27FC236}">
                <a16:creationId xmlns:a16="http://schemas.microsoft.com/office/drawing/2014/main" id="{C84F2317-90BD-423C-9FAF-3AB5B7187E3E}"/>
              </a:ext>
            </a:extLst>
          </p:cNvPr>
          <p:cNvSpPr txBox="1"/>
          <p:nvPr/>
        </p:nvSpPr>
        <p:spPr>
          <a:xfrm>
            <a:off x="1146953" y="1717445"/>
            <a:ext cx="2984223" cy="1015663"/>
          </a:xfrm>
          <a:prstGeom prst="rect">
            <a:avLst/>
          </a:prstGeom>
          <a:noFill/>
          <a:ln w="28575">
            <a:noFill/>
            <a:prstDash val="dash"/>
          </a:ln>
        </p:spPr>
        <p:txBody>
          <a:bodyPr wrap="square" rtlCol="0">
            <a:spAutoFit/>
          </a:bodyPr>
          <a:lstStyle/>
          <a:p>
            <a:pPr marL="171450" indent="-171450">
              <a:buFont typeface="Arial" panose="020B0604020202020204" pitchFamily="34" charset="0"/>
              <a:buChar char="•"/>
            </a:pPr>
            <a:r>
              <a:rPr lang="es-ES" sz="1200" dirty="0"/>
              <a:t>La reacción inmediata a la irrupción de la pandemia de COVID-19 fue la </a:t>
            </a:r>
            <a:r>
              <a:rPr lang="es-ES" sz="1200" b="1" dirty="0"/>
              <a:t>creación de la PTI Salud Global</a:t>
            </a:r>
          </a:p>
          <a:p>
            <a:pPr marL="171450" indent="-171450">
              <a:buFont typeface="Arial" panose="020B0604020202020204" pitchFamily="34" charset="0"/>
              <a:buChar char="•"/>
            </a:pPr>
            <a:r>
              <a:rPr lang="es-ES" sz="1200" dirty="0"/>
              <a:t>Varias </a:t>
            </a:r>
            <a:r>
              <a:rPr lang="es-ES" sz="1200" dirty="0" err="1"/>
              <a:t>PTIs</a:t>
            </a:r>
            <a:r>
              <a:rPr lang="es-ES" sz="1200" dirty="0"/>
              <a:t> trabajaron desde sus misiones para paliar los efectos del virus</a:t>
            </a:r>
          </a:p>
        </p:txBody>
      </p:sp>
      <p:sp>
        <p:nvSpPr>
          <p:cNvPr id="13" name="Rectángulo: esquinas redondeadas 12">
            <a:extLst>
              <a:ext uri="{FF2B5EF4-FFF2-40B4-BE49-F238E27FC236}">
                <a16:creationId xmlns:a16="http://schemas.microsoft.com/office/drawing/2014/main" id="{59786B3F-C5A4-4A2B-97BB-4FB55838179B}"/>
              </a:ext>
            </a:extLst>
          </p:cNvPr>
          <p:cNvSpPr/>
          <p:nvPr/>
        </p:nvSpPr>
        <p:spPr>
          <a:xfrm>
            <a:off x="4601385" y="400022"/>
            <a:ext cx="7072897" cy="274122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a:extLst>
              <a:ext uri="{FF2B5EF4-FFF2-40B4-BE49-F238E27FC236}">
                <a16:creationId xmlns:a16="http://schemas.microsoft.com/office/drawing/2014/main" id="{8256171E-91B6-4AF6-BACE-F65872584DA0}"/>
              </a:ext>
            </a:extLst>
          </p:cNvPr>
          <p:cNvSpPr txBox="1"/>
          <p:nvPr/>
        </p:nvSpPr>
        <p:spPr>
          <a:xfrm>
            <a:off x="7635599" y="464547"/>
            <a:ext cx="4370692" cy="307777"/>
          </a:xfrm>
          <a:prstGeom prst="rect">
            <a:avLst/>
          </a:prstGeom>
          <a:noFill/>
          <a:ln w="28575">
            <a:noFill/>
            <a:prstDash val="dash"/>
          </a:ln>
        </p:spPr>
        <p:txBody>
          <a:bodyPr wrap="square" rtlCol="0">
            <a:spAutoFit/>
          </a:bodyPr>
          <a:lstStyle/>
          <a:p>
            <a:r>
              <a:rPr lang="es-ES" sz="1400" b="1" dirty="0">
                <a:solidFill>
                  <a:srgbClr val="000000"/>
                </a:solidFill>
                <a:latin typeface="Calibri" panose="020F0502020204030204" pitchFamily="34" charset="0"/>
              </a:rPr>
              <a:t>CONSOLIDACIÓN PTI SALUD GLOBAL</a:t>
            </a:r>
            <a:endParaRPr lang="es-ES" sz="1400" dirty="0">
              <a:solidFill>
                <a:srgbClr val="000000"/>
              </a:solidFill>
              <a:latin typeface="Calibri" panose="020F0502020204030204" pitchFamily="34" charset="0"/>
            </a:endParaRPr>
          </a:p>
        </p:txBody>
      </p:sp>
      <p:sp>
        <p:nvSpPr>
          <p:cNvPr id="18" name="Subtítulo 2">
            <a:extLst>
              <a:ext uri="{FF2B5EF4-FFF2-40B4-BE49-F238E27FC236}">
                <a16:creationId xmlns:a16="http://schemas.microsoft.com/office/drawing/2014/main" id="{2C1BFFC2-7F91-40F4-B6D9-923DFA2DE069}"/>
              </a:ext>
            </a:extLst>
          </p:cNvPr>
          <p:cNvSpPr txBox="1">
            <a:spLocks/>
          </p:cNvSpPr>
          <p:nvPr/>
        </p:nvSpPr>
        <p:spPr>
          <a:xfrm>
            <a:off x="923351" y="4878086"/>
            <a:ext cx="3433536"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chemeClr val="bg1">
                    <a:lumMod val="50000"/>
                  </a:schemeClr>
                </a:solidFill>
                <a:latin typeface="Berlin Sans FB Demi" panose="020E0802020502020306" pitchFamily="34" charset="0"/>
              </a:rPr>
              <a:t>Mayo-Sept 2020 y 2021</a:t>
            </a:r>
          </a:p>
        </p:txBody>
      </p:sp>
      <p:sp>
        <p:nvSpPr>
          <p:cNvPr id="19" name="Rectángulo: esquinas redondeadas 18">
            <a:extLst>
              <a:ext uri="{FF2B5EF4-FFF2-40B4-BE49-F238E27FC236}">
                <a16:creationId xmlns:a16="http://schemas.microsoft.com/office/drawing/2014/main" id="{254BF20F-D30D-439F-932C-33ECCA2A4849}"/>
              </a:ext>
            </a:extLst>
          </p:cNvPr>
          <p:cNvSpPr/>
          <p:nvPr/>
        </p:nvSpPr>
        <p:spPr>
          <a:xfrm>
            <a:off x="923351" y="3449117"/>
            <a:ext cx="3119279" cy="13226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p>
        </p:txBody>
      </p:sp>
      <p:sp>
        <p:nvSpPr>
          <p:cNvPr id="20" name="CuadroTexto 19">
            <a:extLst>
              <a:ext uri="{FF2B5EF4-FFF2-40B4-BE49-F238E27FC236}">
                <a16:creationId xmlns:a16="http://schemas.microsoft.com/office/drawing/2014/main" id="{043B73F8-131B-455E-A426-0FDCFC50CA5C}"/>
              </a:ext>
            </a:extLst>
          </p:cNvPr>
          <p:cNvSpPr txBox="1"/>
          <p:nvPr/>
        </p:nvSpPr>
        <p:spPr>
          <a:xfrm>
            <a:off x="981084" y="3823063"/>
            <a:ext cx="1616066" cy="307777"/>
          </a:xfrm>
          <a:prstGeom prst="rect">
            <a:avLst/>
          </a:prstGeom>
          <a:noFill/>
          <a:ln w="28575">
            <a:noFill/>
            <a:prstDash val="dash"/>
          </a:ln>
        </p:spPr>
        <p:txBody>
          <a:bodyPr wrap="square" rtlCol="0">
            <a:spAutoFit/>
          </a:bodyPr>
          <a:lstStyle/>
          <a:p>
            <a:r>
              <a:rPr lang="es-ES" sz="1400" b="1" dirty="0">
                <a:solidFill>
                  <a:srgbClr val="000000"/>
                </a:solidFill>
                <a:latin typeface="Calibri" panose="020F0502020204030204" pitchFamily="34" charset="0"/>
              </a:rPr>
              <a:t>Resolución VICYT </a:t>
            </a:r>
            <a:endParaRPr lang="es-ES" sz="1400" dirty="0">
              <a:solidFill>
                <a:srgbClr val="000000"/>
              </a:solidFill>
              <a:latin typeface="Calibri" panose="020F0502020204030204" pitchFamily="34" charset="0"/>
            </a:endParaRPr>
          </a:p>
        </p:txBody>
      </p:sp>
      <p:sp>
        <p:nvSpPr>
          <p:cNvPr id="21" name="CuadroTexto 20">
            <a:extLst>
              <a:ext uri="{FF2B5EF4-FFF2-40B4-BE49-F238E27FC236}">
                <a16:creationId xmlns:a16="http://schemas.microsoft.com/office/drawing/2014/main" id="{5CB60961-A89F-4A42-A3AF-489EE52ACDBD}"/>
              </a:ext>
            </a:extLst>
          </p:cNvPr>
          <p:cNvSpPr txBox="1"/>
          <p:nvPr/>
        </p:nvSpPr>
        <p:spPr>
          <a:xfrm>
            <a:off x="968948" y="4092636"/>
            <a:ext cx="2941112" cy="738664"/>
          </a:xfrm>
          <a:prstGeom prst="rect">
            <a:avLst/>
          </a:prstGeom>
          <a:noFill/>
          <a:ln w="28575">
            <a:noFill/>
            <a:prstDash val="dash"/>
          </a:ln>
        </p:spPr>
        <p:txBody>
          <a:bodyPr wrap="square" rtlCol="0">
            <a:spAutoFit/>
          </a:bodyPr>
          <a:lstStyle/>
          <a:p>
            <a:r>
              <a:rPr lang="es-ES" sz="1400" dirty="0">
                <a:solidFill>
                  <a:srgbClr val="000000"/>
                </a:solidFill>
                <a:latin typeface="Calibri" panose="020F0502020204030204" pitchFamily="34" charset="0"/>
              </a:rPr>
              <a:t>Detallando el </a:t>
            </a:r>
            <a:r>
              <a:rPr lang="es-ES" sz="1400" b="1" dirty="0">
                <a:solidFill>
                  <a:srgbClr val="000000"/>
                </a:solidFill>
                <a:latin typeface="Calibri" panose="020F0502020204030204" pitchFamily="34" charset="0"/>
              </a:rPr>
              <a:t>esquema de implementación </a:t>
            </a:r>
            <a:r>
              <a:rPr lang="es-ES" sz="1400" dirty="0">
                <a:solidFill>
                  <a:srgbClr val="000000"/>
                </a:solidFill>
                <a:latin typeface="Calibri" panose="020F0502020204030204" pitchFamily="34" charset="0"/>
              </a:rPr>
              <a:t>de las </a:t>
            </a:r>
            <a:r>
              <a:rPr lang="es-ES" sz="1400" dirty="0" err="1">
                <a:solidFill>
                  <a:srgbClr val="000000"/>
                </a:solidFill>
                <a:latin typeface="Calibri" panose="020F0502020204030204" pitchFamily="34" charset="0"/>
              </a:rPr>
              <a:t>PTIs</a:t>
            </a:r>
            <a:r>
              <a:rPr lang="es-ES" sz="1400" dirty="0">
                <a:solidFill>
                  <a:srgbClr val="000000"/>
                </a:solidFill>
                <a:latin typeface="Calibri" panose="020F0502020204030204" pitchFamily="34" charset="0"/>
              </a:rPr>
              <a:t> dentro del PE -2021</a:t>
            </a:r>
          </a:p>
        </p:txBody>
      </p:sp>
      <p:sp>
        <p:nvSpPr>
          <p:cNvPr id="23" name="Subtítulo 2">
            <a:extLst>
              <a:ext uri="{FF2B5EF4-FFF2-40B4-BE49-F238E27FC236}">
                <a16:creationId xmlns:a16="http://schemas.microsoft.com/office/drawing/2014/main" id="{2EE51BE4-D469-47D4-A04A-F5CC50CC4D9E}"/>
              </a:ext>
            </a:extLst>
          </p:cNvPr>
          <p:cNvSpPr txBox="1">
            <a:spLocks/>
          </p:cNvSpPr>
          <p:nvPr/>
        </p:nvSpPr>
        <p:spPr>
          <a:xfrm>
            <a:off x="968948" y="3445688"/>
            <a:ext cx="2704229"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chemeClr val="bg1">
                    <a:lumMod val="50000"/>
                  </a:schemeClr>
                </a:solidFill>
                <a:latin typeface="Berlin Sans FB Demi" panose="020E0802020502020306" pitchFamily="34" charset="0"/>
              </a:rPr>
              <a:t>Jul-2020</a:t>
            </a:r>
          </a:p>
        </p:txBody>
      </p:sp>
      <p:sp>
        <p:nvSpPr>
          <p:cNvPr id="25" name="Rectángulo: esquinas redondeadas 24">
            <a:extLst>
              <a:ext uri="{FF2B5EF4-FFF2-40B4-BE49-F238E27FC236}">
                <a16:creationId xmlns:a16="http://schemas.microsoft.com/office/drawing/2014/main" id="{E0247CCE-BF44-4F94-8C0D-B1A8C9A6BFF6}"/>
              </a:ext>
            </a:extLst>
          </p:cNvPr>
          <p:cNvSpPr/>
          <p:nvPr/>
        </p:nvSpPr>
        <p:spPr>
          <a:xfrm>
            <a:off x="954632" y="4901356"/>
            <a:ext cx="3508338" cy="17680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Subtítulo 2">
            <a:extLst>
              <a:ext uri="{FF2B5EF4-FFF2-40B4-BE49-F238E27FC236}">
                <a16:creationId xmlns:a16="http://schemas.microsoft.com/office/drawing/2014/main" id="{ADA12A6F-2B4E-4DFE-8FE9-72385F716BBB}"/>
              </a:ext>
            </a:extLst>
          </p:cNvPr>
          <p:cNvSpPr txBox="1">
            <a:spLocks/>
          </p:cNvSpPr>
          <p:nvPr/>
        </p:nvSpPr>
        <p:spPr>
          <a:xfrm>
            <a:off x="1030157" y="1054570"/>
            <a:ext cx="2096560"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chemeClr val="bg1">
                    <a:lumMod val="50000"/>
                  </a:schemeClr>
                </a:solidFill>
                <a:latin typeface="Berlin Sans FB Demi" panose="020E0802020502020306" pitchFamily="34" charset="0"/>
              </a:rPr>
              <a:t>Marzo 2020</a:t>
            </a:r>
          </a:p>
        </p:txBody>
      </p:sp>
      <p:pic>
        <p:nvPicPr>
          <p:cNvPr id="7" name="Imagen 6">
            <a:extLst>
              <a:ext uri="{FF2B5EF4-FFF2-40B4-BE49-F238E27FC236}">
                <a16:creationId xmlns:a16="http://schemas.microsoft.com/office/drawing/2014/main" id="{296E86B6-E3D3-45E5-A648-5642C32FF573}"/>
              </a:ext>
            </a:extLst>
          </p:cNvPr>
          <p:cNvPicPr>
            <a:picLocks noChangeAspect="1"/>
          </p:cNvPicPr>
          <p:nvPr/>
        </p:nvPicPr>
        <p:blipFill>
          <a:blip r:embed="rId4"/>
          <a:stretch>
            <a:fillRect/>
          </a:stretch>
        </p:blipFill>
        <p:spPr>
          <a:xfrm>
            <a:off x="2654872" y="684866"/>
            <a:ext cx="1682867" cy="675224"/>
          </a:xfrm>
          <a:prstGeom prst="rect">
            <a:avLst/>
          </a:prstGeom>
        </p:spPr>
      </p:pic>
      <p:sp>
        <p:nvSpPr>
          <p:cNvPr id="32" name="CuadroTexto 31">
            <a:extLst>
              <a:ext uri="{FF2B5EF4-FFF2-40B4-BE49-F238E27FC236}">
                <a16:creationId xmlns:a16="http://schemas.microsoft.com/office/drawing/2014/main" id="{6843BC33-6EF6-45A2-AC4B-B2248C1E2D35}"/>
              </a:ext>
            </a:extLst>
          </p:cNvPr>
          <p:cNvSpPr txBox="1"/>
          <p:nvPr/>
        </p:nvSpPr>
        <p:spPr>
          <a:xfrm>
            <a:off x="991093" y="5235073"/>
            <a:ext cx="3113437" cy="584775"/>
          </a:xfrm>
          <a:prstGeom prst="rect">
            <a:avLst/>
          </a:prstGeom>
          <a:noFill/>
          <a:ln w="28575">
            <a:noFill/>
            <a:prstDash val="dash"/>
          </a:ln>
        </p:spPr>
        <p:txBody>
          <a:bodyPr wrap="square" rtlCol="0">
            <a:spAutoFit/>
          </a:bodyPr>
          <a:lstStyle/>
          <a:p>
            <a:r>
              <a:rPr lang="es-ES" sz="1600" b="1" dirty="0">
                <a:solidFill>
                  <a:srgbClr val="C00000"/>
                </a:solidFill>
              </a:rPr>
              <a:t>Revisión del estado de las PTI en cuanto a sus misiones</a:t>
            </a:r>
          </a:p>
        </p:txBody>
      </p:sp>
      <p:sp>
        <p:nvSpPr>
          <p:cNvPr id="33" name="Subtítulo 2">
            <a:extLst>
              <a:ext uri="{FF2B5EF4-FFF2-40B4-BE49-F238E27FC236}">
                <a16:creationId xmlns:a16="http://schemas.microsoft.com/office/drawing/2014/main" id="{06F8F3BA-6F17-409E-A63D-8D86551E57C4}"/>
              </a:ext>
            </a:extLst>
          </p:cNvPr>
          <p:cNvSpPr txBox="1">
            <a:spLocks/>
          </p:cNvSpPr>
          <p:nvPr/>
        </p:nvSpPr>
        <p:spPr>
          <a:xfrm>
            <a:off x="5349006" y="396863"/>
            <a:ext cx="2704229"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chemeClr val="bg1">
                    <a:lumMod val="50000"/>
                  </a:schemeClr>
                </a:solidFill>
                <a:latin typeface="Berlin Sans FB Demi" panose="020E0802020502020306" pitchFamily="34" charset="0"/>
              </a:rPr>
              <a:t>2020-2021</a:t>
            </a:r>
          </a:p>
        </p:txBody>
      </p:sp>
      <p:sp>
        <p:nvSpPr>
          <p:cNvPr id="34" name="Rectángulo: esquinas redondeadas 33">
            <a:extLst>
              <a:ext uri="{FF2B5EF4-FFF2-40B4-BE49-F238E27FC236}">
                <a16:creationId xmlns:a16="http://schemas.microsoft.com/office/drawing/2014/main" id="{DFC9D73C-3CCE-42DC-8BDF-037C56D3392A}"/>
              </a:ext>
            </a:extLst>
          </p:cNvPr>
          <p:cNvSpPr/>
          <p:nvPr/>
        </p:nvSpPr>
        <p:spPr>
          <a:xfrm>
            <a:off x="4660935" y="3174563"/>
            <a:ext cx="3726837" cy="351475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a:extLst>
              <a:ext uri="{FF2B5EF4-FFF2-40B4-BE49-F238E27FC236}">
                <a16:creationId xmlns:a16="http://schemas.microsoft.com/office/drawing/2014/main" id="{6209D20F-0154-44BE-8B70-28538EE2674F}"/>
              </a:ext>
            </a:extLst>
          </p:cNvPr>
          <p:cNvSpPr txBox="1"/>
          <p:nvPr/>
        </p:nvSpPr>
        <p:spPr>
          <a:xfrm>
            <a:off x="4849193" y="3419123"/>
            <a:ext cx="3410994" cy="523220"/>
          </a:xfrm>
          <a:prstGeom prst="rect">
            <a:avLst/>
          </a:prstGeom>
          <a:noFill/>
          <a:ln w="28575">
            <a:noFill/>
            <a:prstDash val="dash"/>
          </a:ln>
        </p:spPr>
        <p:txBody>
          <a:bodyPr wrap="square" rtlCol="0">
            <a:spAutoFit/>
          </a:bodyPr>
          <a:lstStyle/>
          <a:p>
            <a:r>
              <a:rPr lang="es-ES" sz="1400" b="1" dirty="0">
                <a:solidFill>
                  <a:schemeClr val="bg1">
                    <a:lumMod val="50000"/>
                  </a:schemeClr>
                </a:solidFill>
                <a:latin typeface="Calibri" panose="020F0502020204030204" pitchFamily="34" charset="0"/>
              </a:rPr>
              <a:t>ESCALADA Y SOSTENIBILIDAD INICIATIVA</a:t>
            </a:r>
            <a:endParaRPr lang="es-ES" sz="1400" dirty="0">
              <a:solidFill>
                <a:schemeClr val="bg1">
                  <a:lumMod val="50000"/>
                </a:schemeClr>
              </a:solidFill>
              <a:latin typeface="Calibri" panose="020F0502020204030204" pitchFamily="34" charset="0"/>
            </a:endParaRPr>
          </a:p>
          <a:p>
            <a:r>
              <a:rPr lang="es-ES" sz="1400" b="1" dirty="0">
                <a:solidFill>
                  <a:srgbClr val="000000"/>
                </a:solidFill>
                <a:latin typeface="Calibri" panose="020F0502020204030204" pitchFamily="34" charset="0"/>
              </a:rPr>
              <a:t> </a:t>
            </a:r>
            <a:endParaRPr lang="es-ES" sz="1400" dirty="0">
              <a:solidFill>
                <a:srgbClr val="000000"/>
              </a:solidFill>
              <a:latin typeface="Calibri" panose="020F0502020204030204" pitchFamily="34" charset="0"/>
            </a:endParaRPr>
          </a:p>
        </p:txBody>
      </p:sp>
      <p:sp>
        <p:nvSpPr>
          <p:cNvPr id="36" name="Subtítulo 2">
            <a:extLst>
              <a:ext uri="{FF2B5EF4-FFF2-40B4-BE49-F238E27FC236}">
                <a16:creationId xmlns:a16="http://schemas.microsoft.com/office/drawing/2014/main" id="{4640EB54-CC66-4908-A325-ED944454B1E6}"/>
              </a:ext>
            </a:extLst>
          </p:cNvPr>
          <p:cNvSpPr txBox="1">
            <a:spLocks/>
          </p:cNvSpPr>
          <p:nvPr/>
        </p:nvSpPr>
        <p:spPr>
          <a:xfrm>
            <a:off x="4901315" y="3147242"/>
            <a:ext cx="2704229"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chemeClr val="bg1">
                    <a:lumMod val="50000"/>
                  </a:schemeClr>
                </a:solidFill>
                <a:latin typeface="Berlin Sans FB Demi" panose="020E0802020502020306" pitchFamily="34" charset="0"/>
              </a:rPr>
              <a:t>2021-2022</a:t>
            </a:r>
          </a:p>
        </p:txBody>
      </p:sp>
      <p:cxnSp>
        <p:nvCxnSpPr>
          <p:cNvPr id="37" name="Conector recto 36">
            <a:extLst>
              <a:ext uri="{FF2B5EF4-FFF2-40B4-BE49-F238E27FC236}">
                <a16:creationId xmlns:a16="http://schemas.microsoft.com/office/drawing/2014/main" id="{BDB9A78B-15CC-42D9-A3D6-5CB1211D359E}"/>
              </a:ext>
            </a:extLst>
          </p:cNvPr>
          <p:cNvCxnSpPr>
            <a:cxnSpLocks/>
          </p:cNvCxnSpPr>
          <p:nvPr/>
        </p:nvCxnSpPr>
        <p:spPr>
          <a:xfrm>
            <a:off x="4131176" y="1802543"/>
            <a:ext cx="521347"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713980D-85EA-42FA-A3D7-44FA98B13E12}"/>
              </a:ext>
            </a:extLst>
          </p:cNvPr>
          <p:cNvCxnSpPr>
            <a:cxnSpLocks/>
          </p:cNvCxnSpPr>
          <p:nvPr/>
        </p:nvCxnSpPr>
        <p:spPr>
          <a:xfrm>
            <a:off x="2354176" y="3020037"/>
            <a:ext cx="2298347"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55EEF48E-9105-4FA2-85E8-619CCAA89014}"/>
              </a:ext>
            </a:extLst>
          </p:cNvPr>
          <p:cNvCxnSpPr>
            <a:cxnSpLocks/>
          </p:cNvCxnSpPr>
          <p:nvPr/>
        </p:nvCxnSpPr>
        <p:spPr>
          <a:xfrm>
            <a:off x="4406114" y="5235073"/>
            <a:ext cx="280446"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9B710ABA-989F-4930-B0EB-58533B60BF9A}"/>
              </a:ext>
            </a:extLst>
          </p:cNvPr>
          <p:cNvCxnSpPr>
            <a:cxnSpLocks/>
          </p:cNvCxnSpPr>
          <p:nvPr/>
        </p:nvCxnSpPr>
        <p:spPr>
          <a:xfrm flipH="1" flipV="1">
            <a:off x="2333537" y="3020037"/>
            <a:ext cx="6991" cy="523968"/>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64BFD7A6-34B0-4657-A686-9485CD67B822}"/>
              </a:ext>
            </a:extLst>
          </p:cNvPr>
          <p:cNvCxnSpPr>
            <a:cxnSpLocks/>
          </p:cNvCxnSpPr>
          <p:nvPr/>
        </p:nvCxnSpPr>
        <p:spPr>
          <a:xfrm flipV="1">
            <a:off x="2281781" y="4691638"/>
            <a:ext cx="0" cy="209719"/>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F9850B1C-2EDE-44A7-8EE2-8568C237B06A}"/>
              </a:ext>
            </a:extLst>
          </p:cNvPr>
          <p:cNvSpPr txBox="1"/>
          <p:nvPr/>
        </p:nvSpPr>
        <p:spPr>
          <a:xfrm>
            <a:off x="4706788" y="3549996"/>
            <a:ext cx="3703997" cy="3139321"/>
          </a:xfrm>
          <a:prstGeom prst="rect">
            <a:avLst/>
          </a:prstGeom>
          <a:noFill/>
          <a:ln w="28575">
            <a:noFill/>
            <a:prstDash val="dash"/>
          </a:ln>
        </p:spPr>
        <p:txBody>
          <a:bodyPr wrap="square" rtlCol="0">
            <a:spAutoFit/>
          </a:bodyPr>
          <a:lstStyle/>
          <a:p>
            <a:r>
              <a:rPr lang="es-ES" b="1" dirty="0">
                <a:solidFill>
                  <a:srgbClr val="C00000"/>
                </a:solidFill>
              </a:rPr>
              <a:t>PTI+</a:t>
            </a:r>
          </a:p>
          <a:p>
            <a:pPr marL="171450" indent="-171450">
              <a:buFont typeface="Arial" panose="020B0604020202020204" pitchFamily="34" charset="0"/>
              <a:buChar char="•"/>
            </a:pPr>
            <a:r>
              <a:rPr lang="es-ES" sz="1500" b="1" dirty="0">
                <a:solidFill>
                  <a:srgbClr val="C00000"/>
                </a:solidFill>
              </a:rPr>
              <a:t>Desarrollo de PTI+ en el contexto REC EU </a:t>
            </a:r>
            <a:r>
              <a:rPr lang="es-ES" sz="1500" dirty="0">
                <a:solidFill>
                  <a:srgbClr val="C00000"/>
                </a:solidFill>
              </a:rPr>
              <a:t>)</a:t>
            </a:r>
          </a:p>
          <a:p>
            <a:pPr marL="171450" indent="-171450">
              <a:buFont typeface="Arial" panose="020B0604020202020204" pitchFamily="34" charset="0"/>
              <a:buChar char="•"/>
            </a:pPr>
            <a:r>
              <a:rPr lang="es-ES" sz="1500" b="1" dirty="0"/>
              <a:t>Nuevas</a:t>
            </a:r>
            <a:r>
              <a:rPr lang="es-ES" sz="1500" dirty="0"/>
              <a:t> </a:t>
            </a:r>
            <a:r>
              <a:rPr lang="es-ES" sz="1500" dirty="0" err="1"/>
              <a:t>PTIs</a:t>
            </a:r>
            <a:r>
              <a:rPr lang="es-ES" sz="1500" dirty="0"/>
              <a:t>+: Temáticas estratégicas (Propuestas identificadas en los Libros Blancos  CSIC 2030)</a:t>
            </a:r>
          </a:p>
          <a:p>
            <a:pPr marL="171450" indent="-171450">
              <a:buFont typeface="Arial" panose="020B0604020202020204" pitchFamily="34" charset="0"/>
              <a:buChar char="•"/>
            </a:pPr>
            <a:r>
              <a:rPr lang="es-ES" sz="1500" dirty="0"/>
              <a:t>Planificación conjunta VICYT </a:t>
            </a:r>
          </a:p>
          <a:p>
            <a:pPr marL="171450" indent="-171450">
              <a:buFont typeface="Arial" panose="020B0604020202020204" pitchFamily="34" charset="0"/>
              <a:buChar char="•"/>
            </a:pPr>
            <a:r>
              <a:rPr lang="es-ES" sz="1500" dirty="0"/>
              <a:t>Identificación de la coordinación científica-técnica</a:t>
            </a:r>
          </a:p>
          <a:p>
            <a:pPr marL="171450" indent="-171450">
              <a:buFont typeface="Arial" panose="020B0604020202020204" pitchFamily="34" charset="0"/>
              <a:buChar char="•"/>
            </a:pPr>
            <a:r>
              <a:rPr lang="es-ES" sz="1500" dirty="0"/>
              <a:t>Implementación </a:t>
            </a:r>
            <a:r>
              <a:rPr lang="es-ES" sz="1500" b="1" dirty="0"/>
              <a:t>medidas del Plan REC EU</a:t>
            </a:r>
          </a:p>
          <a:p>
            <a:pPr marL="171450" indent="-171450">
              <a:buFont typeface="Arial" panose="020B0604020202020204" pitchFamily="34" charset="0"/>
              <a:buChar char="•"/>
            </a:pPr>
            <a:r>
              <a:rPr lang="es-ES" sz="1500" b="1" dirty="0"/>
              <a:t>Integración IEO, INIA, IGM</a:t>
            </a:r>
          </a:p>
          <a:p>
            <a:r>
              <a:rPr lang="es-ES" sz="1500" b="1" dirty="0">
                <a:solidFill>
                  <a:schemeClr val="bg1">
                    <a:lumMod val="50000"/>
                  </a:schemeClr>
                </a:solidFill>
              </a:rPr>
              <a:t>Sostenibilidad </a:t>
            </a:r>
          </a:p>
          <a:p>
            <a:pPr marL="171450" indent="-171450">
              <a:buFont typeface="Arial" panose="020B0604020202020204" pitchFamily="34" charset="0"/>
              <a:buChar char="•"/>
            </a:pPr>
            <a:r>
              <a:rPr lang="es-ES" sz="1500" dirty="0"/>
              <a:t>Nueva </a:t>
            </a:r>
            <a:r>
              <a:rPr lang="es-ES" sz="1500" b="1" dirty="0"/>
              <a:t>Norma Institutos CSIC</a:t>
            </a:r>
          </a:p>
          <a:p>
            <a:pPr marL="171450" indent="-171450">
              <a:buFont typeface="Arial" panose="020B0604020202020204" pitchFamily="34" charset="0"/>
              <a:buChar char="•"/>
            </a:pPr>
            <a:r>
              <a:rPr lang="es-ES" sz="1500" b="1" dirty="0"/>
              <a:t>Plan Estratégico </a:t>
            </a:r>
            <a:r>
              <a:rPr lang="es-ES" sz="1500" dirty="0"/>
              <a:t>CSIC 2025</a:t>
            </a:r>
          </a:p>
        </p:txBody>
      </p:sp>
      <p:sp>
        <p:nvSpPr>
          <p:cNvPr id="48" name="CuadroTexto 47">
            <a:extLst>
              <a:ext uri="{FF2B5EF4-FFF2-40B4-BE49-F238E27FC236}">
                <a16:creationId xmlns:a16="http://schemas.microsoft.com/office/drawing/2014/main" id="{8484A7DB-4F53-42F2-A93C-B74DBCA7D83C}"/>
              </a:ext>
            </a:extLst>
          </p:cNvPr>
          <p:cNvSpPr txBox="1"/>
          <p:nvPr/>
        </p:nvSpPr>
        <p:spPr>
          <a:xfrm>
            <a:off x="8611139" y="4134030"/>
            <a:ext cx="3588819" cy="2400657"/>
          </a:xfrm>
          <a:prstGeom prst="rect">
            <a:avLst/>
          </a:prstGeom>
          <a:noFill/>
          <a:ln w="28575">
            <a:noFill/>
            <a:prstDash val="dash"/>
          </a:ln>
        </p:spPr>
        <p:txBody>
          <a:bodyPr wrap="square" rtlCol="0">
            <a:spAutoFit/>
          </a:bodyPr>
          <a:lstStyle/>
          <a:p>
            <a:pPr marL="171450" indent="-171450">
              <a:buFont typeface="Arial" panose="020B0604020202020204" pitchFamily="34" charset="0"/>
              <a:buChar char="•"/>
            </a:pPr>
            <a:r>
              <a:rPr lang="es-ES" sz="1500" dirty="0"/>
              <a:t>Requerimientos REC EU: </a:t>
            </a:r>
            <a:r>
              <a:rPr lang="es-ES" sz="1500" b="1" dirty="0"/>
              <a:t>movilizar inversión privada &gt;5x</a:t>
            </a:r>
          </a:p>
          <a:p>
            <a:pPr marL="171450" indent="-171450">
              <a:buFont typeface="Arial" panose="020B0604020202020204" pitchFamily="34" charset="0"/>
              <a:buChar char="•"/>
            </a:pPr>
            <a:r>
              <a:rPr lang="es-ES" sz="1500" dirty="0"/>
              <a:t>Compromiso de </a:t>
            </a:r>
            <a:r>
              <a:rPr lang="es-ES" sz="1500" b="1" dirty="0"/>
              <a:t>ejecución en 2021-2022</a:t>
            </a:r>
          </a:p>
          <a:p>
            <a:pPr marL="171450" indent="-171450">
              <a:buFont typeface="Arial" panose="020B0604020202020204" pitchFamily="34" charset="0"/>
              <a:buChar char="•"/>
            </a:pPr>
            <a:r>
              <a:rPr lang="es-ES" sz="1500" dirty="0"/>
              <a:t>Apoyo y seguimiento </a:t>
            </a:r>
            <a:r>
              <a:rPr lang="es-ES" sz="1500" b="1" dirty="0"/>
              <a:t>transversal</a:t>
            </a:r>
            <a:r>
              <a:rPr lang="es-ES" sz="1500" dirty="0"/>
              <a:t> desde la ORGC </a:t>
            </a:r>
          </a:p>
          <a:p>
            <a:pPr marL="171450" indent="-171450">
              <a:buFont typeface="Arial" panose="020B0604020202020204" pitchFamily="34" charset="0"/>
              <a:buChar char="•"/>
            </a:pPr>
            <a:r>
              <a:rPr lang="es-ES" sz="1500" dirty="0"/>
              <a:t>Esquema de </a:t>
            </a:r>
            <a:r>
              <a:rPr lang="es-ES" sz="1500" b="1" dirty="0"/>
              <a:t>gestión de Fondos Europeos</a:t>
            </a:r>
          </a:p>
          <a:p>
            <a:pPr marL="171450" indent="-171450">
              <a:buFont typeface="Arial" panose="020B0604020202020204" pitchFamily="34" charset="0"/>
              <a:buChar char="•"/>
            </a:pPr>
            <a:r>
              <a:rPr lang="es-ES" sz="1500" b="1" dirty="0"/>
              <a:t>Dinamización </a:t>
            </a:r>
            <a:r>
              <a:rPr lang="es-ES" sz="1500" dirty="0"/>
              <a:t>actividad científica</a:t>
            </a:r>
          </a:p>
          <a:p>
            <a:pPr marL="171450" indent="-171450">
              <a:buFont typeface="Arial" panose="020B0604020202020204" pitchFamily="34" charset="0"/>
              <a:buChar char="•"/>
            </a:pPr>
            <a:r>
              <a:rPr lang="es-ES" sz="1500" b="1" dirty="0"/>
              <a:t>Maximización de impacto</a:t>
            </a:r>
            <a:r>
              <a:rPr lang="es-ES" sz="1500" dirty="0"/>
              <a:t>: Diseminación, Explotación y Comunicación</a:t>
            </a:r>
          </a:p>
          <a:p>
            <a:pPr algn="ctr"/>
            <a:r>
              <a:rPr lang="es-ES" sz="1500" b="1" dirty="0">
                <a:solidFill>
                  <a:schemeClr val="bg1">
                    <a:lumMod val="50000"/>
                  </a:schemeClr>
                </a:solidFill>
              </a:rPr>
              <a:t>TRANSFERENCIA SOCIAL Y ECONÓMICA</a:t>
            </a:r>
          </a:p>
        </p:txBody>
      </p:sp>
      <p:sp>
        <p:nvSpPr>
          <p:cNvPr id="50" name="Rectángulo: esquinas redondeadas 49">
            <a:extLst>
              <a:ext uri="{FF2B5EF4-FFF2-40B4-BE49-F238E27FC236}">
                <a16:creationId xmlns:a16="http://schemas.microsoft.com/office/drawing/2014/main" id="{756E40C5-432A-4652-9B37-7B086DB39B9D}"/>
              </a:ext>
            </a:extLst>
          </p:cNvPr>
          <p:cNvSpPr/>
          <p:nvPr/>
        </p:nvSpPr>
        <p:spPr>
          <a:xfrm>
            <a:off x="8642195" y="3440096"/>
            <a:ext cx="3460665" cy="324415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CuadroTexto 50">
            <a:extLst>
              <a:ext uri="{FF2B5EF4-FFF2-40B4-BE49-F238E27FC236}">
                <a16:creationId xmlns:a16="http://schemas.microsoft.com/office/drawing/2014/main" id="{43A46C09-C4F4-4C5B-B51E-8B5899CD369C}"/>
              </a:ext>
            </a:extLst>
          </p:cNvPr>
          <p:cNvSpPr txBox="1"/>
          <p:nvPr/>
        </p:nvSpPr>
        <p:spPr>
          <a:xfrm>
            <a:off x="8712282" y="3839584"/>
            <a:ext cx="3487676" cy="369332"/>
          </a:xfrm>
          <a:prstGeom prst="rect">
            <a:avLst/>
          </a:prstGeom>
          <a:noFill/>
          <a:ln w="28575">
            <a:noFill/>
            <a:prstDash val="dash"/>
          </a:ln>
        </p:spPr>
        <p:txBody>
          <a:bodyPr wrap="square" rtlCol="0">
            <a:spAutoFit/>
          </a:bodyPr>
          <a:lstStyle/>
          <a:p>
            <a:r>
              <a:rPr lang="es-ES" b="1" dirty="0">
                <a:solidFill>
                  <a:srgbClr val="C00000"/>
                </a:solidFill>
                <a:latin typeface="Calibri" panose="020F0502020204030204" pitchFamily="34" charset="0"/>
              </a:rPr>
              <a:t>MEDIDAS REC EU: </a:t>
            </a:r>
            <a:r>
              <a:rPr lang="es-ES" b="1" dirty="0" err="1">
                <a:solidFill>
                  <a:srgbClr val="C00000"/>
                </a:solidFill>
                <a:latin typeface="Calibri" panose="020F0502020204030204" pitchFamily="34" charset="0"/>
              </a:rPr>
              <a:t>Metaproyecto</a:t>
            </a:r>
            <a:endParaRPr lang="es-ES" dirty="0">
              <a:solidFill>
                <a:srgbClr val="C00000"/>
              </a:solidFill>
              <a:latin typeface="Calibri" panose="020F0502020204030204" pitchFamily="34" charset="0"/>
            </a:endParaRPr>
          </a:p>
        </p:txBody>
      </p:sp>
      <p:sp>
        <p:nvSpPr>
          <p:cNvPr id="52" name="Subtítulo 2">
            <a:extLst>
              <a:ext uri="{FF2B5EF4-FFF2-40B4-BE49-F238E27FC236}">
                <a16:creationId xmlns:a16="http://schemas.microsoft.com/office/drawing/2014/main" id="{D00ED588-762D-447E-B13C-29C59E3B0CB6}"/>
              </a:ext>
            </a:extLst>
          </p:cNvPr>
          <p:cNvSpPr txBox="1">
            <a:spLocks/>
          </p:cNvSpPr>
          <p:nvPr/>
        </p:nvSpPr>
        <p:spPr>
          <a:xfrm>
            <a:off x="10141555" y="3461603"/>
            <a:ext cx="1598103"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rgbClr val="C00000"/>
                </a:solidFill>
                <a:latin typeface="Berlin Sans FB Demi" panose="020E0802020502020306" pitchFamily="34" charset="0"/>
              </a:rPr>
              <a:t>2021-2026</a:t>
            </a:r>
          </a:p>
        </p:txBody>
      </p:sp>
      <p:cxnSp>
        <p:nvCxnSpPr>
          <p:cNvPr id="53" name="Conector recto 52">
            <a:extLst>
              <a:ext uri="{FF2B5EF4-FFF2-40B4-BE49-F238E27FC236}">
                <a16:creationId xmlns:a16="http://schemas.microsoft.com/office/drawing/2014/main" id="{4DA75899-CEDC-419E-9FCE-A274A0CF4F55}"/>
              </a:ext>
            </a:extLst>
          </p:cNvPr>
          <p:cNvCxnSpPr>
            <a:cxnSpLocks/>
          </p:cNvCxnSpPr>
          <p:nvPr/>
        </p:nvCxnSpPr>
        <p:spPr>
          <a:xfrm>
            <a:off x="8311540" y="4294534"/>
            <a:ext cx="330655"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55" name="Imagen 54">
            <a:extLst>
              <a:ext uri="{FF2B5EF4-FFF2-40B4-BE49-F238E27FC236}">
                <a16:creationId xmlns:a16="http://schemas.microsoft.com/office/drawing/2014/main" id="{C20972CA-A621-4173-8658-F5F61BD1ED3D}"/>
              </a:ext>
            </a:extLst>
          </p:cNvPr>
          <p:cNvPicPr>
            <a:picLocks noChangeAspect="1"/>
          </p:cNvPicPr>
          <p:nvPr/>
        </p:nvPicPr>
        <p:blipFill>
          <a:blip r:embed="rId5"/>
          <a:stretch>
            <a:fillRect/>
          </a:stretch>
        </p:blipFill>
        <p:spPr>
          <a:xfrm>
            <a:off x="8889784" y="3242694"/>
            <a:ext cx="901870" cy="611542"/>
          </a:xfrm>
          <a:prstGeom prst="rect">
            <a:avLst/>
          </a:prstGeom>
        </p:spPr>
      </p:pic>
      <p:pic>
        <p:nvPicPr>
          <p:cNvPr id="56" name="Imagen 55">
            <a:extLst>
              <a:ext uri="{FF2B5EF4-FFF2-40B4-BE49-F238E27FC236}">
                <a16:creationId xmlns:a16="http://schemas.microsoft.com/office/drawing/2014/main" id="{1FB1204A-14BB-47A8-A95B-0D1609ADED78}"/>
              </a:ext>
            </a:extLst>
          </p:cNvPr>
          <p:cNvPicPr>
            <a:picLocks noChangeAspect="1"/>
          </p:cNvPicPr>
          <p:nvPr/>
        </p:nvPicPr>
        <p:blipFill>
          <a:blip r:embed="rId6"/>
          <a:stretch>
            <a:fillRect/>
          </a:stretch>
        </p:blipFill>
        <p:spPr>
          <a:xfrm>
            <a:off x="7600820" y="5730998"/>
            <a:ext cx="813164" cy="819100"/>
          </a:xfrm>
          <a:prstGeom prst="rect">
            <a:avLst/>
          </a:prstGeom>
        </p:spPr>
      </p:pic>
      <p:pic>
        <p:nvPicPr>
          <p:cNvPr id="57" name="Imagen 56">
            <a:extLst>
              <a:ext uri="{FF2B5EF4-FFF2-40B4-BE49-F238E27FC236}">
                <a16:creationId xmlns:a16="http://schemas.microsoft.com/office/drawing/2014/main" id="{C56927BA-3FDC-4D67-954B-251407860B55}"/>
              </a:ext>
            </a:extLst>
          </p:cNvPr>
          <p:cNvPicPr>
            <a:picLocks noChangeAspect="1"/>
          </p:cNvPicPr>
          <p:nvPr/>
        </p:nvPicPr>
        <p:blipFill>
          <a:blip r:embed="rId7"/>
          <a:stretch>
            <a:fillRect/>
          </a:stretch>
        </p:blipFill>
        <p:spPr>
          <a:xfrm>
            <a:off x="10711858" y="2158092"/>
            <a:ext cx="1294433" cy="1280866"/>
          </a:xfrm>
          <a:prstGeom prst="rect">
            <a:avLst/>
          </a:prstGeom>
        </p:spPr>
      </p:pic>
      <p:sp>
        <p:nvSpPr>
          <p:cNvPr id="58" name="Rectángulo 57">
            <a:extLst>
              <a:ext uri="{FF2B5EF4-FFF2-40B4-BE49-F238E27FC236}">
                <a16:creationId xmlns:a16="http://schemas.microsoft.com/office/drawing/2014/main" id="{A9A1BF75-7EA3-47AC-A770-2F473353263F}"/>
              </a:ext>
            </a:extLst>
          </p:cNvPr>
          <p:cNvSpPr/>
          <p:nvPr/>
        </p:nvSpPr>
        <p:spPr>
          <a:xfrm>
            <a:off x="1030664" y="5717529"/>
            <a:ext cx="3512788" cy="954107"/>
          </a:xfrm>
          <a:prstGeom prst="rect">
            <a:avLst/>
          </a:prstGeom>
        </p:spPr>
        <p:txBody>
          <a:bodyPr wrap="square">
            <a:spAutoFit/>
          </a:bodyPr>
          <a:lstStyle/>
          <a:p>
            <a:r>
              <a:rPr lang="es-ES" sz="1400" b="1" dirty="0">
                <a:solidFill>
                  <a:srgbClr val="000000"/>
                </a:solidFill>
                <a:latin typeface="Calibri" panose="020F0502020204030204" pitchFamily="34" charset="0"/>
              </a:rPr>
              <a:t>4 bloques de indicadores </a:t>
            </a:r>
            <a:r>
              <a:rPr lang="es-ES" sz="1400" dirty="0">
                <a:solidFill>
                  <a:srgbClr val="000000"/>
                </a:solidFill>
                <a:latin typeface="Calibri" panose="020F0502020204030204" pitchFamily="34" charset="0"/>
              </a:rPr>
              <a:t>para monitorizar el grado de consecución de los retos: Relevancia, Capacidades, Avances en el Plan/Gestión, y Resultados </a:t>
            </a:r>
            <a:endParaRPr lang="es-ES" sz="1400" dirty="0"/>
          </a:p>
        </p:txBody>
      </p:sp>
      <p:pic>
        <p:nvPicPr>
          <p:cNvPr id="61" name="Imagen 60">
            <a:extLst>
              <a:ext uri="{FF2B5EF4-FFF2-40B4-BE49-F238E27FC236}">
                <a16:creationId xmlns:a16="http://schemas.microsoft.com/office/drawing/2014/main" id="{A1D2E4F6-05A8-4411-AD7E-3F09CF986B65}"/>
              </a:ext>
            </a:extLst>
          </p:cNvPr>
          <p:cNvPicPr>
            <a:picLocks noChangeAspect="1"/>
          </p:cNvPicPr>
          <p:nvPr/>
        </p:nvPicPr>
        <p:blipFill>
          <a:blip r:embed="rId8"/>
          <a:stretch>
            <a:fillRect/>
          </a:stretch>
        </p:blipFill>
        <p:spPr>
          <a:xfrm>
            <a:off x="3861529" y="4599778"/>
            <a:ext cx="683923" cy="675732"/>
          </a:xfrm>
          <a:prstGeom prst="rect">
            <a:avLst/>
          </a:prstGeom>
        </p:spPr>
      </p:pic>
      <p:sp>
        <p:nvSpPr>
          <p:cNvPr id="63" name="CuadroTexto 62">
            <a:extLst>
              <a:ext uri="{FF2B5EF4-FFF2-40B4-BE49-F238E27FC236}">
                <a16:creationId xmlns:a16="http://schemas.microsoft.com/office/drawing/2014/main" id="{8FFF8661-5710-439F-84D2-4B887E51AC5A}"/>
              </a:ext>
            </a:extLst>
          </p:cNvPr>
          <p:cNvSpPr txBox="1"/>
          <p:nvPr/>
        </p:nvSpPr>
        <p:spPr>
          <a:xfrm>
            <a:off x="4851215" y="1884885"/>
            <a:ext cx="3202020" cy="677108"/>
          </a:xfrm>
          <a:prstGeom prst="rect">
            <a:avLst/>
          </a:prstGeom>
          <a:noFill/>
          <a:ln w="28575">
            <a:noFill/>
            <a:prstDash val="dash"/>
          </a:ln>
        </p:spPr>
        <p:txBody>
          <a:bodyPr wrap="square" rtlCol="0">
            <a:spAutoFit/>
          </a:bodyPr>
          <a:lstStyle/>
          <a:p>
            <a:r>
              <a:rPr lang="es-ES" sz="1400" b="1" dirty="0">
                <a:solidFill>
                  <a:schemeClr val="bg1">
                    <a:lumMod val="50000"/>
                  </a:schemeClr>
                </a:solidFill>
              </a:rPr>
              <a:t>PARTICIPANTES CSIC:</a:t>
            </a:r>
            <a:endParaRPr lang="es-ES" sz="1200" dirty="0"/>
          </a:p>
          <a:p>
            <a:pPr marL="171450" indent="-171450">
              <a:buFont typeface="Arial" panose="020B0604020202020204" pitchFamily="34" charset="0"/>
              <a:buChar char="•"/>
            </a:pPr>
            <a:r>
              <a:rPr lang="es-ES" sz="1200" dirty="0"/>
              <a:t>336 grupos de investigación (98 en PTI+)</a:t>
            </a:r>
          </a:p>
          <a:p>
            <a:pPr marL="171450" indent="-171450">
              <a:buFont typeface="Arial" panose="020B0604020202020204" pitchFamily="34" charset="0"/>
              <a:buChar char="•"/>
            </a:pPr>
            <a:r>
              <a:rPr lang="es-ES" sz="1200" dirty="0"/>
              <a:t>91 de los 123 Institutos del CSIC</a:t>
            </a:r>
          </a:p>
        </p:txBody>
      </p:sp>
      <p:sp>
        <p:nvSpPr>
          <p:cNvPr id="67" name="CuadroTexto 66">
            <a:extLst>
              <a:ext uri="{FF2B5EF4-FFF2-40B4-BE49-F238E27FC236}">
                <a16:creationId xmlns:a16="http://schemas.microsoft.com/office/drawing/2014/main" id="{47F5A21C-EE22-4E7C-9F02-C192D3439F51}"/>
              </a:ext>
            </a:extLst>
          </p:cNvPr>
          <p:cNvSpPr txBox="1"/>
          <p:nvPr/>
        </p:nvSpPr>
        <p:spPr>
          <a:xfrm>
            <a:off x="4835950" y="738789"/>
            <a:ext cx="3238400" cy="1231106"/>
          </a:xfrm>
          <a:prstGeom prst="rect">
            <a:avLst/>
          </a:prstGeom>
          <a:noFill/>
          <a:ln w="28575">
            <a:noFill/>
            <a:prstDash val="dash"/>
          </a:ln>
        </p:spPr>
        <p:txBody>
          <a:bodyPr wrap="square" rtlCol="0">
            <a:spAutoFit/>
          </a:bodyPr>
          <a:lstStyle/>
          <a:p>
            <a:r>
              <a:rPr lang="es-ES" sz="1400" b="1" dirty="0">
                <a:solidFill>
                  <a:schemeClr val="bg1">
                    <a:lumMod val="50000"/>
                  </a:schemeClr>
                </a:solidFill>
              </a:rPr>
              <a:t>PROYECTOS (165)</a:t>
            </a:r>
            <a:endParaRPr lang="es-ES" sz="1200" dirty="0"/>
          </a:p>
          <a:p>
            <a:r>
              <a:rPr lang="es-ES" sz="1200" b="1" dirty="0"/>
              <a:t>Convocatorias nacionales y regionales</a:t>
            </a:r>
          </a:p>
          <a:p>
            <a:pPr marL="171450" indent="-171450">
              <a:buFont typeface="Arial" panose="020B0604020202020204" pitchFamily="34" charset="0"/>
              <a:buChar char="•"/>
            </a:pPr>
            <a:r>
              <a:rPr lang="es-ES" sz="1200" dirty="0"/>
              <a:t>126 en temática COVID </a:t>
            </a:r>
            <a:r>
              <a:rPr lang="es-ES" sz="1200" dirty="0">
                <a:sym typeface="Wingdings" panose="05000000000000000000" pitchFamily="2" charset="2"/>
              </a:rPr>
              <a:t> </a:t>
            </a:r>
            <a:r>
              <a:rPr lang="es-ES" sz="1200" dirty="0"/>
              <a:t>16.973.027 €</a:t>
            </a:r>
          </a:p>
          <a:p>
            <a:pPr marL="171450" indent="-171450">
              <a:buFont typeface="Arial" panose="020B0604020202020204" pitchFamily="34" charset="0"/>
              <a:buChar char="•"/>
            </a:pPr>
            <a:r>
              <a:rPr lang="es-ES" sz="1200" dirty="0"/>
              <a:t>29 en Salud (no </a:t>
            </a:r>
            <a:r>
              <a:rPr lang="es-ES" sz="1200" dirty="0" err="1"/>
              <a:t>Covid</a:t>
            </a:r>
            <a:r>
              <a:rPr lang="es-ES" sz="1200" dirty="0"/>
              <a:t>) </a:t>
            </a:r>
            <a:r>
              <a:rPr lang="es-ES" sz="1200" dirty="0">
                <a:sym typeface="Wingdings" panose="05000000000000000000" pitchFamily="2" charset="2"/>
              </a:rPr>
              <a:t> </a:t>
            </a:r>
            <a:r>
              <a:rPr lang="es-ES" sz="1200" dirty="0"/>
              <a:t>3.474.976 €</a:t>
            </a:r>
          </a:p>
          <a:p>
            <a:r>
              <a:rPr lang="es-ES" sz="1200" b="1" dirty="0"/>
              <a:t>Convocatorias Internacionales</a:t>
            </a:r>
          </a:p>
          <a:p>
            <a:pPr marL="171450" indent="-171450">
              <a:buFont typeface="Arial" panose="020B0604020202020204" pitchFamily="34" charset="0"/>
              <a:buChar char="•"/>
            </a:pPr>
            <a:r>
              <a:rPr lang="es-ES" sz="1200" dirty="0"/>
              <a:t>10 Europeos </a:t>
            </a:r>
            <a:r>
              <a:rPr lang="es-ES" sz="1200" dirty="0">
                <a:sym typeface="Wingdings" panose="05000000000000000000" pitchFamily="2" charset="2"/>
              </a:rPr>
              <a:t> </a:t>
            </a:r>
            <a:r>
              <a:rPr lang="es-ES" sz="1200" dirty="0"/>
              <a:t>3.723.233 €</a:t>
            </a:r>
          </a:p>
        </p:txBody>
      </p:sp>
      <p:sp>
        <p:nvSpPr>
          <p:cNvPr id="72" name="CuadroTexto 71">
            <a:extLst>
              <a:ext uri="{FF2B5EF4-FFF2-40B4-BE49-F238E27FC236}">
                <a16:creationId xmlns:a16="http://schemas.microsoft.com/office/drawing/2014/main" id="{56C1D4A9-8741-49B0-8D2A-731CAA14FD1A}"/>
              </a:ext>
            </a:extLst>
          </p:cNvPr>
          <p:cNvSpPr txBox="1"/>
          <p:nvPr/>
        </p:nvSpPr>
        <p:spPr>
          <a:xfrm>
            <a:off x="8123170" y="1925644"/>
            <a:ext cx="3202020" cy="1046440"/>
          </a:xfrm>
          <a:prstGeom prst="rect">
            <a:avLst/>
          </a:prstGeom>
          <a:noFill/>
          <a:ln w="28575">
            <a:noFill/>
            <a:prstDash val="dash"/>
          </a:ln>
        </p:spPr>
        <p:txBody>
          <a:bodyPr wrap="square" rtlCol="0">
            <a:spAutoFit/>
          </a:bodyPr>
          <a:lstStyle/>
          <a:p>
            <a:r>
              <a:rPr lang="es-ES" sz="1400" b="1" dirty="0">
                <a:solidFill>
                  <a:schemeClr val="bg1">
                    <a:lumMod val="50000"/>
                  </a:schemeClr>
                </a:solidFill>
              </a:rPr>
              <a:t>PROTECCIÓN Y TRANSFERENCIA (180):</a:t>
            </a:r>
            <a:endParaRPr lang="es-ES" sz="1200" dirty="0"/>
          </a:p>
          <a:p>
            <a:pPr marL="171450" indent="-171450">
              <a:buFont typeface="Arial" panose="020B0604020202020204" pitchFamily="34" charset="0"/>
              <a:buChar char="•"/>
            </a:pPr>
            <a:r>
              <a:rPr lang="es-ES" sz="1200" dirty="0"/>
              <a:t>135 contratos con empresas</a:t>
            </a:r>
          </a:p>
          <a:p>
            <a:pPr marL="171450" indent="-171450">
              <a:buFont typeface="Arial" panose="020B0604020202020204" pitchFamily="34" charset="0"/>
              <a:buChar char="•"/>
            </a:pPr>
            <a:r>
              <a:rPr lang="es-ES" sz="1200" dirty="0"/>
              <a:t>44 tecnologías protegidas</a:t>
            </a:r>
          </a:p>
          <a:p>
            <a:pPr marL="171450" indent="-171450">
              <a:buFont typeface="Arial" panose="020B0604020202020204" pitchFamily="34" charset="0"/>
              <a:buChar char="•"/>
            </a:pPr>
            <a:r>
              <a:rPr lang="es-ES" sz="1200" dirty="0"/>
              <a:t>17 patentes prioritarias</a:t>
            </a:r>
          </a:p>
          <a:p>
            <a:pPr marL="171450" indent="-171450">
              <a:buFont typeface="Arial" panose="020B0604020202020204" pitchFamily="34" charset="0"/>
              <a:buChar char="•"/>
            </a:pPr>
            <a:r>
              <a:rPr lang="es-ES" sz="1200" dirty="0"/>
              <a:t>4 tecnologías licenciadas</a:t>
            </a:r>
          </a:p>
        </p:txBody>
      </p:sp>
      <p:sp>
        <p:nvSpPr>
          <p:cNvPr id="77" name="CuadroTexto 76">
            <a:extLst>
              <a:ext uri="{FF2B5EF4-FFF2-40B4-BE49-F238E27FC236}">
                <a16:creationId xmlns:a16="http://schemas.microsoft.com/office/drawing/2014/main" id="{98FE99A0-6388-4147-A334-BCE7AAECD475}"/>
              </a:ext>
            </a:extLst>
          </p:cNvPr>
          <p:cNvSpPr txBox="1"/>
          <p:nvPr/>
        </p:nvSpPr>
        <p:spPr>
          <a:xfrm>
            <a:off x="8114374" y="753221"/>
            <a:ext cx="3698219" cy="1231106"/>
          </a:xfrm>
          <a:prstGeom prst="rect">
            <a:avLst/>
          </a:prstGeom>
          <a:noFill/>
          <a:ln w="28575">
            <a:noFill/>
            <a:prstDash val="dash"/>
          </a:ln>
        </p:spPr>
        <p:txBody>
          <a:bodyPr wrap="square" rtlCol="0">
            <a:spAutoFit/>
          </a:bodyPr>
          <a:lstStyle/>
          <a:p>
            <a:r>
              <a:rPr lang="es-ES" sz="1400" b="1" dirty="0">
                <a:solidFill>
                  <a:schemeClr val="bg1">
                    <a:lumMod val="50000"/>
                  </a:schemeClr>
                </a:solidFill>
              </a:rPr>
              <a:t>COMUNICACIÓN, DIVULGACIÓN  Y EDUCACIÓN</a:t>
            </a:r>
            <a:endParaRPr lang="es-ES" sz="1200" dirty="0"/>
          </a:p>
          <a:p>
            <a:pPr marL="171450" indent="-171450">
              <a:buFont typeface="Arial" panose="020B0604020202020204" pitchFamily="34" charset="0"/>
              <a:buChar char="•"/>
            </a:pPr>
            <a:r>
              <a:rPr lang="es-ES" sz="1200" dirty="0"/>
              <a:t>18.026 apariciones en prensa</a:t>
            </a:r>
          </a:p>
          <a:p>
            <a:pPr marL="171450" indent="-171450">
              <a:buFont typeface="Arial" panose="020B0604020202020204" pitchFamily="34" charset="0"/>
              <a:buChar char="•"/>
            </a:pPr>
            <a:r>
              <a:rPr lang="es-ES" sz="1200" dirty="0"/>
              <a:t>2.124 apariciones en TV</a:t>
            </a:r>
          </a:p>
          <a:p>
            <a:pPr marL="171450" indent="-171450">
              <a:buFont typeface="Arial" panose="020B0604020202020204" pitchFamily="34" charset="0"/>
              <a:buChar char="•"/>
            </a:pPr>
            <a:r>
              <a:rPr lang="es-ES" sz="1200" dirty="0"/>
              <a:t>101.333 apariciones en medios digitales</a:t>
            </a:r>
          </a:p>
          <a:p>
            <a:pPr marL="171450" indent="-171450">
              <a:buFont typeface="Arial" panose="020B0604020202020204" pitchFamily="34" charset="0"/>
              <a:buChar char="•"/>
            </a:pPr>
            <a:r>
              <a:rPr lang="es-ES" sz="1200" dirty="0"/>
              <a:t>62.600 nuevos suscriptores RRSS</a:t>
            </a:r>
          </a:p>
          <a:p>
            <a:pPr marL="171450" indent="-171450">
              <a:buFont typeface="Arial" panose="020B0604020202020204" pitchFamily="34" charset="0"/>
              <a:buChar char="•"/>
            </a:pPr>
            <a:r>
              <a:rPr lang="es-ES" sz="1200" dirty="0"/>
              <a:t>2 Ediciones Máster en pandemias</a:t>
            </a:r>
          </a:p>
        </p:txBody>
      </p:sp>
      <p:sp>
        <p:nvSpPr>
          <p:cNvPr id="83" name="CuadroTexto 82">
            <a:extLst>
              <a:ext uri="{FF2B5EF4-FFF2-40B4-BE49-F238E27FC236}">
                <a16:creationId xmlns:a16="http://schemas.microsoft.com/office/drawing/2014/main" id="{7FC54295-2D15-4F92-9313-AF18E8083CF6}"/>
              </a:ext>
            </a:extLst>
          </p:cNvPr>
          <p:cNvSpPr txBox="1"/>
          <p:nvPr/>
        </p:nvSpPr>
        <p:spPr>
          <a:xfrm>
            <a:off x="4855715" y="2500160"/>
            <a:ext cx="3578835" cy="677108"/>
          </a:xfrm>
          <a:prstGeom prst="rect">
            <a:avLst/>
          </a:prstGeom>
          <a:noFill/>
          <a:ln w="28575">
            <a:noFill/>
            <a:prstDash val="dash"/>
          </a:ln>
        </p:spPr>
        <p:txBody>
          <a:bodyPr wrap="square" rtlCol="0">
            <a:spAutoFit/>
          </a:bodyPr>
          <a:lstStyle/>
          <a:p>
            <a:r>
              <a:rPr lang="es-ES" sz="1400" b="1" dirty="0">
                <a:solidFill>
                  <a:schemeClr val="bg1">
                    <a:lumMod val="50000"/>
                  </a:schemeClr>
                </a:solidFill>
              </a:rPr>
              <a:t>PUBLICACIONES:</a:t>
            </a:r>
            <a:endParaRPr lang="es-ES" sz="1200" dirty="0"/>
          </a:p>
          <a:p>
            <a:pPr marL="171450" indent="-171450">
              <a:buFont typeface="Arial" panose="020B0604020202020204" pitchFamily="34" charset="0"/>
              <a:buChar char="•"/>
            </a:pPr>
            <a:r>
              <a:rPr lang="es-ES" sz="1200" dirty="0"/>
              <a:t>9 informes científicos publicados</a:t>
            </a:r>
          </a:p>
          <a:p>
            <a:pPr marL="171450" indent="-171450">
              <a:buFont typeface="Arial" panose="020B0604020202020204" pitchFamily="34" charset="0"/>
              <a:buChar char="•"/>
            </a:pPr>
            <a:r>
              <a:rPr lang="es-ES" sz="1200" dirty="0"/>
              <a:t>+ 900 resultados de investigación en </a:t>
            </a:r>
            <a:r>
              <a:rPr lang="es-ES" sz="1200" dirty="0" err="1"/>
              <a:t>Digital.CSIC</a:t>
            </a:r>
            <a:endParaRPr lang="es-ES" sz="1200" dirty="0"/>
          </a:p>
        </p:txBody>
      </p:sp>
      <p:cxnSp>
        <p:nvCxnSpPr>
          <p:cNvPr id="49" name="Conector recto de flecha 48">
            <a:extLst>
              <a:ext uri="{FF2B5EF4-FFF2-40B4-BE49-F238E27FC236}">
                <a16:creationId xmlns:a16="http://schemas.microsoft.com/office/drawing/2014/main" id="{5C560126-C3C7-4AE7-9FD4-03ECF814FC53}"/>
              </a:ext>
            </a:extLst>
          </p:cNvPr>
          <p:cNvCxnSpPr/>
          <p:nvPr/>
        </p:nvCxnSpPr>
        <p:spPr>
          <a:xfrm>
            <a:off x="593122" y="1428158"/>
            <a:ext cx="530668" cy="0"/>
          </a:xfrm>
          <a:prstGeom prst="straightConnector1">
            <a:avLst/>
          </a:prstGeom>
          <a:ln w="88900">
            <a:solidFill>
              <a:srgbClr val="C00000">
                <a:alpha val="99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97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BE7DF656-858C-41C3-A752-5F97FE675CC5}"/>
              </a:ext>
            </a:extLst>
          </p:cNvPr>
          <p:cNvPicPr>
            <a:picLocks noChangeAspect="1"/>
          </p:cNvPicPr>
          <p:nvPr/>
        </p:nvPicPr>
        <p:blipFill>
          <a:blip r:embed="rId4"/>
          <a:stretch>
            <a:fillRect/>
          </a:stretch>
        </p:blipFill>
        <p:spPr>
          <a:xfrm>
            <a:off x="6725471" y="1696898"/>
            <a:ext cx="5260051" cy="4538702"/>
          </a:xfrm>
          <a:prstGeom prst="rect">
            <a:avLst/>
          </a:prstGeom>
        </p:spPr>
      </p:pic>
      <p:sp>
        <p:nvSpPr>
          <p:cNvPr id="9" name="Rectángulo 8">
            <a:extLst>
              <a:ext uri="{FF2B5EF4-FFF2-40B4-BE49-F238E27FC236}">
                <a16:creationId xmlns:a16="http://schemas.microsoft.com/office/drawing/2014/main" id="{F484E81B-3A42-4698-8FEE-5D41214946FC}"/>
              </a:ext>
            </a:extLst>
          </p:cNvPr>
          <p:cNvSpPr/>
          <p:nvPr/>
        </p:nvSpPr>
        <p:spPr>
          <a:xfrm>
            <a:off x="9967816" y="1824915"/>
            <a:ext cx="1616243" cy="276999"/>
          </a:xfrm>
          <a:prstGeom prst="rect">
            <a:avLst/>
          </a:prstGeom>
        </p:spPr>
        <p:txBody>
          <a:bodyPr wrap="square">
            <a:spAutoFit/>
          </a:bodyPr>
          <a:lstStyle/>
          <a:p>
            <a:r>
              <a:rPr lang="es-ES" sz="1200" b="1" dirty="0">
                <a:latin typeface="Berlin Sans FB Demi" panose="020E0802020502020306" pitchFamily="34" charset="0"/>
              </a:rPr>
              <a:t>ESTRUCTURA </a:t>
            </a:r>
            <a:endParaRPr lang="es-ES" sz="1000" dirty="0">
              <a:latin typeface="Berlin Sans FB Demi" panose="020E0802020502020306" pitchFamily="34" charset="0"/>
            </a:endParaRPr>
          </a:p>
        </p:txBody>
      </p:sp>
      <p:sp>
        <p:nvSpPr>
          <p:cNvPr id="10" name="Rectángulo 9">
            <a:extLst>
              <a:ext uri="{FF2B5EF4-FFF2-40B4-BE49-F238E27FC236}">
                <a16:creationId xmlns:a16="http://schemas.microsoft.com/office/drawing/2014/main" id="{16C93AC7-1272-4B7C-8969-7ACC0809E233}"/>
              </a:ext>
            </a:extLst>
          </p:cNvPr>
          <p:cNvSpPr/>
          <p:nvPr/>
        </p:nvSpPr>
        <p:spPr>
          <a:xfrm>
            <a:off x="774499" y="2175261"/>
            <a:ext cx="6550533" cy="4524315"/>
          </a:xfrm>
          <a:prstGeom prst="rect">
            <a:avLst/>
          </a:prstGeom>
        </p:spPr>
        <p:txBody>
          <a:bodyPr wrap="square">
            <a:spAutoFit/>
          </a:bodyPr>
          <a:lstStyle/>
          <a:p>
            <a:r>
              <a:rPr lang="es-ES" sz="1600" dirty="0">
                <a:latin typeface="Berlin Sans FB Demi" panose="020E0802020502020306" pitchFamily="34" charset="0"/>
              </a:rPr>
              <a:t>RECOMENDACIONES:</a:t>
            </a:r>
          </a:p>
          <a:p>
            <a:pPr marL="171450" indent="-171450">
              <a:buFont typeface="Wingdings" panose="05000000000000000000" pitchFamily="2" charset="2"/>
              <a:buChar char="ü"/>
            </a:pPr>
            <a:r>
              <a:rPr lang="es-ES" sz="1600" b="1" dirty="0">
                <a:solidFill>
                  <a:srgbClr val="C00000"/>
                </a:solidFill>
              </a:rPr>
              <a:t>Modelo de liderazgo consensuado</a:t>
            </a:r>
            <a:r>
              <a:rPr lang="es-ES" sz="1600" dirty="0"/>
              <a:t>: la coordinación recae en un/a investigador/a, que contará con un/a adjunto/a de otro centro del CSIC, dotándoles de plena capacidad de decisión en la implementación de la PTI+, pero requiriendo el apoyo y asesoramiento directo para la toma de decisiones desde VICYT</a:t>
            </a:r>
          </a:p>
          <a:p>
            <a:pPr marL="171450" indent="-171450">
              <a:buFont typeface="Wingdings" panose="05000000000000000000" pitchFamily="2" charset="2"/>
              <a:buChar char="ü"/>
            </a:pPr>
            <a:r>
              <a:rPr lang="es-ES" sz="1600" dirty="0">
                <a:solidFill>
                  <a:srgbClr val="C00000"/>
                </a:solidFill>
              </a:rPr>
              <a:t>Comité Ejecutivo </a:t>
            </a:r>
            <a:r>
              <a:rPr lang="es-ES" sz="1600" dirty="0"/>
              <a:t>(</a:t>
            </a:r>
            <a:r>
              <a:rPr lang="es-ES" sz="1600" b="1" dirty="0"/>
              <a:t>reuniones semanales</a:t>
            </a:r>
            <a:r>
              <a:rPr lang="es-ES" sz="1600" dirty="0"/>
              <a:t>)</a:t>
            </a:r>
          </a:p>
          <a:p>
            <a:pPr marL="171450" indent="-171450">
              <a:buFont typeface="Wingdings" panose="05000000000000000000" pitchFamily="2" charset="2"/>
              <a:buChar char="ü"/>
            </a:pPr>
            <a:r>
              <a:rPr lang="es-ES" sz="1600" dirty="0">
                <a:solidFill>
                  <a:srgbClr val="C00000"/>
                </a:solidFill>
              </a:rPr>
              <a:t>Asamblea </a:t>
            </a:r>
            <a:r>
              <a:rPr lang="es-ES" sz="1600" dirty="0"/>
              <a:t>(</a:t>
            </a:r>
            <a:r>
              <a:rPr lang="es-ES" sz="1600" b="1" dirty="0"/>
              <a:t>reuniones trimestrales/semestrales</a:t>
            </a:r>
            <a:r>
              <a:rPr lang="es-ES" sz="1600" dirty="0"/>
              <a:t>)</a:t>
            </a:r>
          </a:p>
          <a:p>
            <a:pPr marL="171450" indent="-171450">
              <a:buFont typeface="Arial" panose="020B0604020202020204" pitchFamily="34" charset="0"/>
              <a:buChar char="•"/>
            </a:pPr>
            <a:r>
              <a:rPr lang="es-ES" sz="1600" dirty="0"/>
              <a:t>Capacidad para proponer, por mayoría de 2/3, acciones críticas</a:t>
            </a:r>
          </a:p>
          <a:p>
            <a:pPr marL="171450" indent="-171450">
              <a:buFont typeface="Wingdings" panose="05000000000000000000" pitchFamily="2" charset="2"/>
              <a:buChar char="ü"/>
            </a:pPr>
            <a:r>
              <a:rPr lang="es-ES" sz="1600" dirty="0">
                <a:solidFill>
                  <a:srgbClr val="C00000"/>
                </a:solidFill>
              </a:rPr>
              <a:t>Conexiones PTI+ con </a:t>
            </a:r>
            <a:r>
              <a:rPr lang="es-ES" sz="1600" b="1" dirty="0">
                <a:solidFill>
                  <a:srgbClr val="C00000"/>
                </a:solidFill>
              </a:rPr>
              <a:t>centros y delegaciones</a:t>
            </a:r>
          </a:p>
          <a:p>
            <a:pPr marL="171450" indent="-171450">
              <a:buFont typeface="Arial" panose="020B0604020202020204" pitchFamily="34" charset="0"/>
              <a:buChar char="•"/>
            </a:pPr>
            <a:r>
              <a:rPr lang="es-ES" sz="1600" dirty="0">
                <a:solidFill>
                  <a:srgbClr val="C00000"/>
                </a:solidFill>
              </a:rPr>
              <a:t>Direcciones de los centros y delegaciones en Asamblea</a:t>
            </a:r>
          </a:p>
          <a:p>
            <a:pPr marL="171450" indent="-171450">
              <a:buFont typeface="Arial" panose="020B0604020202020204" pitchFamily="34" charset="0"/>
              <a:buChar char="•"/>
            </a:pPr>
            <a:r>
              <a:rPr lang="es-ES" sz="1600" dirty="0"/>
              <a:t>Participación directa en las acciones de infraestructura</a:t>
            </a:r>
          </a:p>
          <a:p>
            <a:pPr marL="171450" indent="-171450">
              <a:buFont typeface="Wingdings" panose="05000000000000000000" pitchFamily="2" charset="2"/>
              <a:buChar char="ü"/>
            </a:pPr>
            <a:r>
              <a:rPr lang="es-ES" sz="1600" dirty="0"/>
              <a:t>Considerar la </a:t>
            </a:r>
            <a:r>
              <a:rPr lang="es-ES" sz="1600" b="1" dirty="0"/>
              <a:t>ROTACIÓN EN LA COORDINACIÓN </a:t>
            </a:r>
            <a:r>
              <a:rPr lang="es-ES" sz="1600" dirty="0"/>
              <a:t>CADA 3 AÑOS</a:t>
            </a:r>
          </a:p>
          <a:p>
            <a:pPr marL="171450" indent="-171450">
              <a:buFont typeface="Arial" panose="020B0604020202020204" pitchFamily="34" charset="0"/>
              <a:buChar char="•"/>
            </a:pPr>
            <a:r>
              <a:rPr lang="es-ES" sz="1600" dirty="0"/>
              <a:t>Impulsada desde la Asamblea</a:t>
            </a:r>
          </a:p>
          <a:p>
            <a:pPr marL="171450" indent="-171450">
              <a:buFont typeface="Arial" panose="020B0604020202020204" pitchFamily="34" charset="0"/>
              <a:buChar char="•"/>
            </a:pPr>
            <a:r>
              <a:rPr lang="es-ES" sz="1600" dirty="0"/>
              <a:t>Ratificada desde ORGC y CCA (Comité Científico Asesor)</a:t>
            </a:r>
          </a:p>
          <a:p>
            <a:pPr marL="171450" indent="-171450">
              <a:buFont typeface="Wingdings" panose="05000000000000000000" pitchFamily="2" charset="2"/>
              <a:buChar char="ü"/>
            </a:pPr>
            <a:r>
              <a:rPr lang="es-ES" sz="1600" dirty="0"/>
              <a:t>Establecimiento explícito de </a:t>
            </a:r>
            <a:r>
              <a:rPr lang="es-ES" sz="1600" b="1" dirty="0"/>
              <a:t>“Acuerdos de Colaboración” </a:t>
            </a:r>
            <a:r>
              <a:rPr lang="es-ES" sz="1600" dirty="0"/>
              <a:t>entre los diferentes grupos de investigación, formato de gobernanza en línea con los “</a:t>
            </a:r>
            <a:r>
              <a:rPr lang="es-ES" sz="1600" dirty="0" err="1"/>
              <a:t>Consortium</a:t>
            </a:r>
            <a:r>
              <a:rPr lang="es-ES" sz="1600" dirty="0"/>
              <a:t> </a:t>
            </a:r>
            <a:r>
              <a:rPr lang="es-ES" sz="1600" dirty="0" err="1"/>
              <a:t>Agreement</a:t>
            </a:r>
            <a:r>
              <a:rPr lang="es-ES" sz="1600" dirty="0"/>
              <a:t>” de las iniciativas europeas.</a:t>
            </a:r>
          </a:p>
        </p:txBody>
      </p:sp>
      <p:sp>
        <p:nvSpPr>
          <p:cNvPr id="12" name="Rectángulo 11">
            <a:extLst>
              <a:ext uri="{FF2B5EF4-FFF2-40B4-BE49-F238E27FC236}">
                <a16:creationId xmlns:a16="http://schemas.microsoft.com/office/drawing/2014/main" id="{A2DFAC3F-83F4-4F6C-8B19-7A7CF5800188}"/>
              </a:ext>
            </a:extLst>
          </p:cNvPr>
          <p:cNvSpPr/>
          <p:nvPr/>
        </p:nvSpPr>
        <p:spPr>
          <a:xfrm>
            <a:off x="746759" y="630837"/>
            <a:ext cx="11238763" cy="830997"/>
          </a:xfrm>
          <a:prstGeom prst="rect">
            <a:avLst/>
          </a:prstGeom>
        </p:spPr>
        <p:txBody>
          <a:bodyPr wrap="square">
            <a:spAutoFit/>
          </a:bodyPr>
          <a:lstStyle/>
          <a:p>
            <a:r>
              <a:rPr lang="es-ES" sz="1600" b="1" dirty="0">
                <a:latin typeface="Berlin Sans FB Demi" panose="020E0802020502020306" pitchFamily="34" charset="0"/>
              </a:rPr>
              <a:t>OBJETIVO DE LAS PTI+:  </a:t>
            </a:r>
            <a:r>
              <a:rPr lang="es-ES" sz="1600" dirty="0"/>
              <a:t>extender el instrumento de gestión de las PTI de forma que permita desplegar coordinadamente las medidas propuestas, orientadas a resolver retos concretos en investigación que den lugar a </a:t>
            </a:r>
            <a:r>
              <a:rPr lang="es-ES" sz="1600" b="1" dirty="0"/>
              <a:t>nuevos desarrollos innovadores</a:t>
            </a:r>
            <a:r>
              <a:rPr lang="es-ES" sz="1600" dirty="0"/>
              <a:t>, y especialmente requieran la </a:t>
            </a:r>
            <a:r>
              <a:rPr lang="es-ES" sz="1600" b="1" dirty="0"/>
              <a:t>colaboración con las empresas, otras instituciones, agentes sociales y fundaciones, y la Administración</a:t>
            </a:r>
            <a:r>
              <a:rPr lang="es-ES" sz="1600" dirty="0"/>
              <a:t>.  </a:t>
            </a:r>
          </a:p>
        </p:txBody>
      </p:sp>
      <p:sp>
        <p:nvSpPr>
          <p:cNvPr id="13" name="Rectángulo 12">
            <a:extLst>
              <a:ext uri="{FF2B5EF4-FFF2-40B4-BE49-F238E27FC236}">
                <a16:creationId xmlns:a16="http://schemas.microsoft.com/office/drawing/2014/main" id="{F261FE3B-DFC3-4F66-89BA-6B284E7F5523}"/>
              </a:ext>
            </a:extLst>
          </p:cNvPr>
          <p:cNvSpPr/>
          <p:nvPr/>
        </p:nvSpPr>
        <p:spPr>
          <a:xfrm>
            <a:off x="4156286" y="138728"/>
            <a:ext cx="8434754" cy="461665"/>
          </a:xfrm>
          <a:prstGeom prst="rect">
            <a:avLst/>
          </a:prstGeom>
        </p:spPr>
        <p:txBody>
          <a:bodyPr wrap="square">
            <a:spAutoFit/>
          </a:bodyPr>
          <a:lstStyle/>
          <a:p>
            <a:pPr marL="114300" indent="0">
              <a:buNone/>
            </a:pPr>
            <a:r>
              <a:rPr lang="es-ES" sz="2400" b="1" dirty="0">
                <a:solidFill>
                  <a:srgbClr val="C00000"/>
                </a:solidFill>
                <a:latin typeface="Cambria" panose="02040503050406030204" pitchFamily="18" charset="0"/>
                <a:ea typeface="Cambria" panose="02040503050406030204" pitchFamily="18" charset="0"/>
              </a:rPr>
              <a:t>PTI+: NOVEDADES EN SU ESTRUCTURA Y GOBERNANZA</a:t>
            </a:r>
          </a:p>
        </p:txBody>
      </p:sp>
      <p:sp>
        <p:nvSpPr>
          <p:cNvPr id="14" name="Rectángulo 13">
            <a:extLst>
              <a:ext uri="{FF2B5EF4-FFF2-40B4-BE49-F238E27FC236}">
                <a16:creationId xmlns:a16="http://schemas.microsoft.com/office/drawing/2014/main" id="{854D9DD8-B7A5-48D1-9F6D-7083CFB8F04F}"/>
              </a:ext>
            </a:extLst>
          </p:cNvPr>
          <p:cNvSpPr/>
          <p:nvPr/>
        </p:nvSpPr>
        <p:spPr>
          <a:xfrm>
            <a:off x="774499" y="1409416"/>
            <a:ext cx="6451224" cy="784830"/>
          </a:xfrm>
          <a:prstGeom prst="rect">
            <a:avLst/>
          </a:prstGeom>
        </p:spPr>
        <p:txBody>
          <a:bodyPr wrap="square">
            <a:spAutoFit/>
          </a:bodyPr>
          <a:lstStyle/>
          <a:p>
            <a:pPr marL="171450" indent="-171450">
              <a:buFont typeface="Arial" panose="020B0604020202020204" pitchFamily="34" charset="0"/>
              <a:buChar char="•"/>
            </a:pPr>
            <a:r>
              <a:rPr lang="es-ES" sz="1500" dirty="0"/>
              <a:t>Constituidas por varios grupos de investigación</a:t>
            </a:r>
          </a:p>
          <a:p>
            <a:pPr marL="171450" indent="-171450">
              <a:buFont typeface="Arial" panose="020B0604020202020204" pitchFamily="34" charset="0"/>
              <a:buChar char="•"/>
            </a:pPr>
            <a:r>
              <a:rPr lang="es-ES" sz="1500" dirty="0"/>
              <a:t>Consecución de desarrollos que lleguen a las empresas con </a:t>
            </a:r>
            <a:r>
              <a:rPr lang="es-ES" sz="1500" b="1" dirty="0"/>
              <a:t>perspectivas de comercialización</a:t>
            </a:r>
            <a:r>
              <a:rPr lang="es-ES" sz="1500" dirty="0"/>
              <a:t>.</a:t>
            </a:r>
          </a:p>
        </p:txBody>
      </p:sp>
    </p:spTree>
    <p:extLst>
      <p:ext uri="{BB962C8B-B14F-4D97-AF65-F5344CB8AC3E}">
        <p14:creationId xmlns:p14="http://schemas.microsoft.com/office/powerpoint/2010/main" val="379490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79CA15-6B8C-46B3-BCC5-8F63089C5E6F}" type="slidenum">
              <a:rPr kumimoji="0" lang="es-ES" sz="1800" b="0" i="0" u="none" strike="noStrike" kern="1200" cap="none" spc="0" normalizeH="0" baseline="0" noProof="0" smtClean="0">
                <a:ln>
                  <a:noFill/>
                </a:ln>
                <a:solidFill>
                  <a:srgbClr val="000000"/>
                </a:solidFill>
                <a:effectLst/>
                <a:uLnTx/>
                <a:uFillTx/>
                <a:latin typeface="Cambr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s-ES" sz="1800" b="0" i="0" u="none" strike="noStrike" kern="1200" cap="none" spc="0" normalizeH="0" baseline="0" noProof="0" dirty="0">
              <a:ln>
                <a:noFill/>
              </a:ln>
              <a:solidFill>
                <a:srgbClr val="000000"/>
              </a:solidFill>
              <a:effectLst/>
              <a:uLnTx/>
              <a:uFillTx/>
              <a:latin typeface="Cambria"/>
              <a:ea typeface="+mn-ea"/>
              <a:cs typeface="+mn-cs"/>
            </a:endParaRPr>
          </a:p>
        </p:txBody>
      </p:sp>
      <p:sp>
        <p:nvSpPr>
          <p:cNvPr id="13" name="CuadroTexto 12">
            <a:extLst>
              <a:ext uri="{FF2B5EF4-FFF2-40B4-BE49-F238E27FC236}">
                <a16:creationId xmlns:a16="http://schemas.microsoft.com/office/drawing/2014/main" id="{2B052D0D-561F-4332-BABB-395DB1C740D4}"/>
              </a:ext>
            </a:extLst>
          </p:cNvPr>
          <p:cNvSpPr txBox="1"/>
          <p:nvPr/>
        </p:nvSpPr>
        <p:spPr>
          <a:xfrm>
            <a:off x="973056" y="5967072"/>
            <a:ext cx="6563104" cy="400110"/>
          </a:xfrm>
          <a:prstGeom prst="rect">
            <a:avLst/>
          </a:prstGeom>
          <a:noFill/>
          <a:ln w="15875">
            <a:solidFill>
              <a:srgbClr val="E60000"/>
            </a:solidFill>
            <a:prstDash val="solid"/>
          </a:ln>
        </p:spPr>
        <p:txBody>
          <a:bodyPr wrap="square" rtlCol="0">
            <a:spAutoFit/>
          </a:bodyPr>
          <a:lstStyle/>
          <a:p>
            <a:r>
              <a:rPr lang="es-ES" sz="2000" dirty="0">
                <a:solidFill>
                  <a:schemeClr val="bg1">
                    <a:lumMod val="50000"/>
                  </a:schemeClr>
                </a:solidFill>
                <a:latin typeface="Berlin Sans FB Demi" panose="020E0802020502020306" pitchFamily="34" charset="0"/>
              </a:rPr>
              <a:t>2021-2022: </a:t>
            </a:r>
            <a:r>
              <a:rPr lang="es-ES" sz="2000" dirty="0"/>
              <a:t>14 </a:t>
            </a:r>
            <a:r>
              <a:rPr lang="es-ES" sz="2000" dirty="0" err="1"/>
              <a:t>PTIs</a:t>
            </a:r>
            <a:r>
              <a:rPr lang="es-ES" sz="2000" dirty="0"/>
              <a:t> y 10 </a:t>
            </a:r>
            <a:r>
              <a:rPr lang="es-ES" sz="2000" dirty="0" err="1"/>
              <a:t>PTIs</a:t>
            </a:r>
            <a:r>
              <a:rPr lang="es-ES" sz="2000" dirty="0"/>
              <a:t>+, revisión y transición</a:t>
            </a:r>
          </a:p>
        </p:txBody>
      </p:sp>
      <p:sp>
        <p:nvSpPr>
          <p:cNvPr id="14" name="CuadroTexto 13">
            <a:extLst>
              <a:ext uri="{FF2B5EF4-FFF2-40B4-BE49-F238E27FC236}">
                <a16:creationId xmlns:a16="http://schemas.microsoft.com/office/drawing/2014/main" id="{7EA3C0C1-2A30-4098-A0C5-804CBDA39336}"/>
              </a:ext>
            </a:extLst>
          </p:cNvPr>
          <p:cNvSpPr txBox="1"/>
          <p:nvPr/>
        </p:nvSpPr>
        <p:spPr>
          <a:xfrm>
            <a:off x="6700261" y="1237031"/>
            <a:ext cx="5367219" cy="4555093"/>
          </a:xfrm>
          <a:prstGeom prst="rect">
            <a:avLst/>
          </a:prstGeom>
          <a:noFill/>
          <a:ln w="28575">
            <a:solidFill>
              <a:srgbClr val="E60000"/>
            </a:solidFill>
            <a:prstDash val="solid"/>
          </a:ln>
        </p:spPr>
        <p:txBody>
          <a:bodyPr wrap="square" rtlCol="0">
            <a:spAutoFit/>
          </a:bodyPr>
          <a:lstStyle/>
          <a:p>
            <a:r>
              <a:rPr lang="es-ES" sz="2400" b="1" dirty="0">
                <a:solidFill>
                  <a:schemeClr val="bg1">
                    <a:lumMod val="50000"/>
                  </a:schemeClr>
                </a:solidFill>
              </a:rPr>
              <a:t>REC-EU   </a:t>
            </a:r>
            <a:r>
              <a:rPr lang="es-ES" sz="2400" b="1" dirty="0">
                <a:solidFill>
                  <a:schemeClr val="bg1">
                    <a:lumMod val="50000"/>
                  </a:schemeClr>
                </a:solidFill>
                <a:sym typeface="Wingdings" panose="05000000000000000000" pitchFamily="2" charset="2"/>
              </a:rPr>
              <a:t> METAPROYECTO</a:t>
            </a:r>
            <a:endParaRPr lang="es-ES" sz="2400" b="1" dirty="0">
              <a:solidFill>
                <a:schemeClr val="bg1">
                  <a:lumMod val="50000"/>
                </a:schemeClr>
              </a:solidFill>
            </a:endParaRPr>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r>
              <a:rPr lang="es-ES" sz="1600" dirty="0">
                <a:latin typeface="Berlin Sans FB Demi" panose="020E0802020502020306" pitchFamily="34" charset="0"/>
              </a:rPr>
              <a:t>WP: </a:t>
            </a:r>
            <a:r>
              <a:rPr lang="es-ES" sz="1400" dirty="0">
                <a:latin typeface="Berlin Sans FB Demi" panose="020E0802020502020306" pitchFamily="34" charset="0"/>
              </a:rPr>
              <a:t>1) </a:t>
            </a:r>
            <a:r>
              <a:rPr lang="es-ES" sz="1400" dirty="0"/>
              <a:t>COORDINATION,</a:t>
            </a:r>
            <a:r>
              <a:rPr lang="es-ES" sz="1400" dirty="0">
                <a:latin typeface="Berlin Sans FB Demi" panose="020E0802020502020306" pitchFamily="34" charset="0"/>
              </a:rPr>
              <a:t> (2) </a:t>
            </a:r>
            <a:r>
              <a:rPr lang="es-ES" sz="1400" dirty="0"/>
              <a:t>GENERAL SUPPORT TO PROJECTS, </a:t>
            </a:r>
          </a:p>
          <a:p>
            <a:r>
              <a:rPr lang="es-ES" sz="1400" dirty="0">
                <a:latin typeface="Berlin Sans FB Demi" panose="020E0802020502020306" pitchFamily="34" charset="0"/>
              </a:rPr>
              <a:t>(3) </a:t>
            </a:r>
            <a:r>
              <a:rPr lang="es-ES" sz="1400" dirty="0"/>
              <a:t>SUPPORT TO INFRAESTRUCTURE, </a:t>
            </a:r>
            <a:r>
              <a:rPr lang="es-ES" sz="1400" dirty="0">
                <a:latin typeface="Berlin Sans FB Demi" panose="020E0802020502020306" pitchFamily="34" charset="0"/>
              </a:rPr>
              <a:t>(4)</a:t>
            </a:r>
            <a:r>
              <a:rPr lang="es-ES" sz="1400" dirty="0"/>
              <a:t> SUPPORT TO ECONOMICS, </a:t>
            </a:r>
            <a:r>
              <a:rPr lang="es-ES" sz="1400" dirty="0">
                <a:latin typeface="Berlin Sans FB Demi" panose="020E0802020502020306" pitchFamily="34" charset="0"/>
              </a:rPr>
              <a:t>(5)</a:t>
            </a:r>
            <a:r>
              <a:rPr lang="es-ES" sz="1400" dirty="0"/>
              <a:t> IMPACT MAXIMIZATION, (</a:t>
            </a:r>
            <a:r>
              <a:rPr lang="es-ES" sz="1400" dirty="0">
                <a:latin typeface="Berlin Sans FB Demi" panose="020E0802020502020306" pitchFamily="34" charset="0"/>
              </a:rPr>
              <a:t>6) </a:t>
            </a:r>
            <a:r>
              <a:rPr lang="es-ES" sz="1400" dirty="0"/>
              <a:t>REPORTING &amp; FOLLOW-UP</a:t>
            </a:r>
            <a:endParaRPr lang="es-ES" sz="1600" dirty="0"/>
          </a:p>
        </p:txBody>
      </p:sp>
      <p:pic>
        <p:nvPicPr>
          <p:cNvPr id="15" name="Imagen 14">
            <a:extLst>
              <a:ext uri="{FF2B5EF4-FFF2-40B4-BE49-F238E27FC236}">
                <a16:creationId xmlns:a16="http://schemas.microsoft.com/office/drawing/2014/main" id="{C25A03F6-B655-421F-BDBC-6F2BB8BFC426}"/>
              </a:ext>
            </a:extLst>
          </p:cNvPr>
          <p:cNvPicPr>
            <a:picLocks noChangeAspect="1"/>
          </p:cNvPicPr>
          <p:nvPr/>
        </p:nvPicPr>
        <p:blipFill>
          <a:blip r:embed="rId3"/>
          <a:stretch>
            <a:fillRect/>
          </a:stretch>
        </p:blipFill>
        <p:spPr>
          <a:xfrm>
            <a:off x="6803267" y="1685073"/>
            <a:ext cx="5264213" cy="3031797"/>
          </a:xfrm>
          <a:prstGeom prst="rect">
            <a:avLst/>
          </a:prstGeom>
        </p:spPr>
      </p:pic>
      <p:pic>
        <p:nvPicPr>
          <p:cNvPr id="5" name="Imagen 4">
            <a:extLst>
              <a:ext uri="{FF2B5EF4-FFF2-40B4-BE49-F238E27FC236}">
                <a16:creationId xmlns:a16="http://schemas.microsoft.com/office/drawing/2014/main" id="{A686C4BD-ECB8-4794-B4A1-BDF29CCA59A6}"/>
              </a:ext>
            </a:extLst>
          </p:cNvPr>
          <p:cNvPicPr>
            <a:picLocks noChangeAspect="1"/>
          </p:cNvPicPr>
          <p:nvPr/>
        </p:nvPicPr>
        <p:blipFill rotWithShape="1">
          <a:blip r:embed="rId4"/>
          <a:srcRect l="2363" t="1456" r="6070" b="4786"/>
          <a:stretch/>
        </p:blipFill>
        <p:spPr>
          <a:xfrm>
            <a:off x="784541" y="926137"/>
            <a:ext cx="5915720" cy="5005726"/>
          </a:xfrm>
          <a:prstGeom prst="rect">
            <a:avLst/>
          </a:prstGeom>
        </p:spPr>
      </p:pic>
      <p:sp>
        <p:nvSpPr>
          <p:cNvPr id="8" name="Rectángulo 7">
            <a:extLst>
              <a:ext uri="{FF2B5EF4-FFF2-40B4-BE49-F238E27FC236}">
                <a16:creationId xmlns:a16="http://schemas.microsoft.com/office/drawing/2014/main" id="{47C87606-1923-4960-8D03-B3C76EAB92D1}"/>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5EE15A0F-A60B-4A91-9650-F58602C38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98D50793-E3F9-4489-B67D-6CBAACC3689E}"/>
              </a:ext>
            </a:extLst>
          </p:cNvPr>
          <p:cNvSpPr txBox="1"/>
          <p:nvPr/>
        </p:nvSpPr>
        <p:spPr>
          <a:xfrm>
            <a:off x="5721697" y="7474"/>
            <a:ext cx="6227960" cy="954107"/>
          </a:xfrm>
          <a:prstGeom prst="rect">
            <a:avLst/>
          </a:prstGeom>
          <a:noFill/>
        </p:spPr>
        <p:txBody>
          <a:bodyPr wrap="square" rtlCol="0">
            <a:spAutoFit/>
          </a:bodyPr>
          <a:lstStyle/>
          <a:p>
            <a:pPr algn="r"/>
            <a:r>
              <a:rPr lang="es-ES" sz="2800" b="1" dirty="0">
                <a:solidFill>
                  <a:srgbClr val="C00000"/>
                </a:solidFill>
              </a:rPr>
              <a:t>PLATAFORMAS TEMÁTICAS INTERDISCIPLINARES (</a:t>
            </a:r>
            <a:r>
              <a:rPr lang="es-ES" sz="2800" b="1" dirty="0" err="1">
                <a:solidFill>
                  <a:srgbClr val="C00000"/>
                </a:solidFill>
              </a:rPr>
              <a:t>PTIs</a:t>
            </a:r>
            <a:r>
              <a:rPr lang="es-ES" sz="2800" b="1" dirty="0">
                <a:solidFill>
                  <a:srgbClr val="C00000"/>
                </a:solidFill>
              </a:rPr>
              <a:t>+)</a:t>
            </a:r>
          </a:p>
        </p:txBody>
      </p:sp>
    </p:spTree>
    <p:extLst>
      <p:ext uri="{BB962C8B-B14F-4D97-AF65-F5344CB8AC3E}">
        <p14:creationId xmlns:p14="http://schemas.microsoft.com/office/powerpoint/2010/main" val="204756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79CA15-6B8C-46B3-BCC5-8F63089C5E6F}" type="slidenum">
              <a:rPr kumimoji="0" lang="es-ES" sz="1800" b="0" i="0" u="none" strike="noStrike" kern="1200" cap="none" spc="0" normalizeH="0" baseline="0" noProof="0" smtClean="0">
                <a:ln>
                  <a:noFill/>
                </a:ln>
                <a:solidFill>
                  <a:srgbClr val="000000"/>
                </a:solidFill>
                <a:effectLst/>
                <a:uLnTx/>
                <a:uFillTx/>
                <a:latin typeface="Cambr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s-ES" sz="1800" b="0" i="0" u="none" strike="noStrike" kern="1200" cap="none" spc="0" normalizeH="0" baseline="0" noProof="0" dirty="0">
              <a:ln>
                <a:noFill/>
              </a:ln>
              <a:solidFill>
                <a:srgbClr val="000000"/>
              </a:solidFill>
              <a:effectLst/>
              <a:uLnTx/>
              <a:uFillTx/>
              <a:latin typeface="Cambria"/>
              <a:ea typeface="+mn-ea"/>
              <a:cs typeface="+mn-cs"/>
            </a:endParaRPr>
          </a:p>
        </p:txBody>
      </p:sp>
      <p:sp>
        <p:nvSpPr>
          <p:cNvPr id="8" name="CuadroTexto 7">
            <a:extLst>
              <a:ext uri="{FF2B5EF4-FFF2-40B4-BE49-F238E27FC236}">
                <a16:creationId xmlns:a16="http://schemas.microsoft.com/office/drawing/2014/main" id="{447DB242-A219-41DA-B86D-1C7ADAB3DBF7}"/>
              </a:ext>
            </a:extLst>
          </p:cNvPr>
          <p:cNvSpPr txBox="1"/>
          <p:nvPr/>
        </p:nvSpPr>
        <p:spPr>
          <a:xfrm>
            <a:off x="6092089" y="62445"/>
            <a:ext cx="6014231" cy="523220"/>
          </a:xfrm>
          <a:prstGeom prst="rect">
            <a:avLst/>
          </a:prstGeom>
          <a:noFill/>
        </p:spPr>
        <p:txBody>
          <a:bodyPr wrap="square" rtlCol="0">
            <a:spAutoFit/>
          </a:bodyPr>
          <a:lstStyle/>
          <a:p>
            <a:r>
              <a:rPr lang="es-ES" sz="2800" b="1" dirty="0">
                <a:solidFill>
                  <a:srgbClr val="C00000"/>
                </a:solidFill>
              </a:rPr>
              <a:t>HITOS ESPERADOS y AVANCES </a:t>
            </a:r>
            <a:r>
              <a:rPr lang="es-ES" sz="2800" b="1" dirty="0" err="1">
                <a:solidFill>
                  <a:srgbClr val="C00000"/>
                </a:solidFill>
              </a:rPr>
              <a:t>PTIs</a:t>
            </a:r>
            <a:r>
              <a:rPr lang="es-ES" sz="2800" b="1" dirty="0">
                <a:solidFill>
                  <a:srgbClr val="C00000"/>
                </a:solidFill>
              </a:rPr>
              <a:t>+</a:t>
            </a:r>
          </a:p>
        </p:txBody>
      </p:sp>
      <p:sp>
        <p:nvSpPr>
          <p:cNvPr id="9" name="Rectángulo 8">
            <a:extLst>
              <a:ext uri="{FF2B5EF4-FFF2-40B4-BE49-F238E27FC236}">
                <a16:creationId xmlns:a16="http://schemas.microsoft.com/office/drawing/2014/main" id="{FD3C841F-753E-4620-B428-BBB50560AAFE}"/>
              </a:ext>
            </a:extLst>
          </p:cNvPr>
          <p:cNvSpPr/>
          <p:nvPr/>
        </p:nvSpPr>
        <p:spPr>
          <a:xfrm>
            <a:off x="1044508" y="680622"/>
            <a:ext cx="5940172" cy="1323439"/>
          </a:xfrm>
          <a:prstGeom prst="rect">
            <a:avLst/>
          </a:prstGeom>
        </p:spPr>
        <p:txBody>
          <a:bodyPr wrap="square">
            <a:spAutoFit/>
          </a:bodyPr>
          <a:lstStyle/>
          <a:p>
            <a:r>
              <a:rPr lang="es-ES" sz="1600" dirty="0">
                <a:solidFill>
                  <a:srgbClr val="C00000"/>
                </a:solidFill>
                <a:latin typeface="Berlin Sans FB Demi" panose="020E0802020502020306" pitchFamily="34" charset="0"/>
              </a:rPr>
              <a:t>TRANSENER+</a:t>
            </a:r>
            <a:endParaRPr lang="es-ES" sz="1600" dirty="0">
              <a:solidFill>
                <a:srgbClr val="C00000"/>
              </a:solidFill>
            </a:endParaRPr>
          </a:p>
          <a:p>
            <a:pPr marL="285750" indent="-285750">
              <a:buFont typeface="Arial" panose="020B0604020202020204" pitchFamily="34" charset="0"/>
              <a:buChar char="•"/>
            </a:pPr>
            <a:r>
              <a:rPr lang="es-ES" sz="1600" dirty="0"/>
              <a:t>Demostrador batería de flujo </a:t>
            </a:r>
            <a:r>
              <a:rPr lang="es-ES" sz="1600" dirty="0" err="1"/>
              <a:t>redox</a:t>
            </a:r>
            <a:r>
              <a:rPr lang="es-ES" sz="1600" dirty="0"/>
              <a:t> de vanadio (50 kW) </a:t>
            </a:r>
          </a:p>
          <a:p>
            <a:pPr marL="285750" indent="-285750">
              <a:buFont typeface="Arial" panose="020B0604020202020204" pitchFamily="34" charset="0"/>
              <a:buChar char="•"/>
            </a:pPr>
            <a:r>
              <a:rPr lang="es-ES" sz="1600" dirty="0"/>
              <a:t>Demostración de Tecnologías de </a:t>
            </a:r>
            <a:r>
              <a:rPr lang="es-ES" sz="1600" dirty="0" err="1"/>
              <a:t>Calcium</a:t>
            </a:r>
            <a:r>
              <a:rPr lang="es-ES" sz="1600" dirty="0"/>
              <a:t> Looping</a:t>
            </a:r>
          </a:p>
          <a:p>
            <a:pPr marL="285750" indent="-285750">
              <a:buFont typeface="Arial" panose="020B0604020202020204" pitchFamily="34" charset="0"/>
              <a:buChar char="•"/>
            </a:pPr>
            <a:r>
              <a:rPr lang="es-ES" sz="1600" dirty="0"/>
              <a:t>Banco de ensayos en ALBA</a:t>
            </a:r>
          </a:p>
          <a:p>
            <a:pPr marL="285750" indent="-285750">
              <a:buFont typeface="Arial" panose="020B0604020202020204" pitchFamily="34" charset="0"/>
              <a:buChar char="•"/>
            </a:pPr>
            <a:r>
              <a:rPr lang="es-ES" sz="1600" dirty="0" err="1"/>
              <a:t>Hidrogenera</a:t>
            </a:r>
            <a:r>
              <a:rPr lang="es-ES" sz="1600" dirty="0"/>
              <a:t> Renovable</a:t>
            </a:r>
          </a:p>
        </p:txBody>
      </p:sp>
      <p:sp>
        <p:nvSpPr>
          <p:cNvPr id="10" name="Rectángulo 9">
            <a:extLst>
              <a:ext uri="{FF2B5EF4-FFF2-40B4-BE49-F238E27FC236}">
                <a16:creationId xmlns:a16="http://schemas.microsoft.com/office/drawing/2014/main" id="{2F3EDDE1-6499-4C3C-99F0-2CCA296372CE}"/>
              </a:ext>
            </a:extLst>
          </p:cNvPr>
          <p:cNvSpPr/>
          <p:nvPr/>
        </p:nvSpPr>
        <p:spPr>
          <a:xfrm>
            <a:off x="1044508" y="2076656"/>
            <a:ext cx="4877080" cy="1569660"/>
          </a:xfrm>
          <a:prstGeom prst="rect">
            <a:avLst/>
          </a:prstGeom>
        </p:spPr>
        <p:txBody>
          <a:bodyPr wrap="square">
            <a:spAutoFit/>
          </a:bodyPr>
          <a:lstStyle/>
          <a:p>
            <a:r>
              <a:rPr lang="es-ES" sz="1600" dirty="0">
                <a:solidFill>
                  <a:srgbClr val="C00000"/>
                </a:solidFill>
                <a:latin typeface="Berlin Sans FB Demi" panose="020E0802020502020306" pitchFamily="34" charset="0"/>
              </a:rPr>
              <a:t>SUSPLAST+</a:t>
            </a:r>
            <a:endParaRPr lang="es-ES" sz="1600" dirty="0">
              <a:solidFill>
                <a:srgbClr val="C00000"/>
              </a:solidFill>
            </a:endParaRPr>
          </a:p>
          <a:p>
            <a:pPr marL="285750" indent="-285750">
              <a:buFont typeface="Arial" panose="020B0604020202020204" pitchFamily="34" charset="0"/>
              <a:buChar char="•"/>
            </a:pPr>
            <a:r>
              <a:rPr lang="es-ES" sz="1600" dirty="0"/>
              <a:t>Avance en la implantación 4 plantas piloto (TRL 6-7) y presentación al sector privado</a:t>
            </a:r>
          </a:p>
          <a:p>
            <a:pPr marL="285750" indent="-285750">
              <a:buFont typeface="Arial" panose="020B0604020202020204" pitchFamily="34" charset="0"/>
              <a:buChar char="•"/>
            </a:pPr>
            <a:r>
              <a:rPr lang="es-ES" sz="1600" dirty="0"/>
              <a:t>Creación 4 spin-off del CSIC especializadas en la producción de bioplásticos y el ecodiseño de plásticos sostenibles</a:t>
            </a:r>
          </a:p>
        </p:txBody>
      </p:sp>
      <p:sp>
        <p:nvSpPr>
          <p:cNvPr id="16" name="Rectángulo 15">
            <a:extLst>
              <a:ext uri="{FF2B5EF4-FFF2-40B4-BE49-F238E27FC236}">
                <a16:creationId xmlns:a16="http://schemas.microsoft.com/office/drawing/2014/main" id="{E67DB5C5-A801-4499-9AA1-4832F9C6C865}"/>
              </a:ext>
            </a:extLst>
          </p:cNvPr>
          <p:cNvSpPr/>
          <p:nvPr/>
        </p:nvSpPr>
        <p:spPr>
          <a:xfrm>
            <a:off x="1044508" y="3646316"/>
            <a:ext cx="5047581" cy="2800767"/>
          </a:xfrm>
          <a:prstGeom prst="rect">
            <a:avLst/>
          </a:prstGeom>
        </p:spPr>
        <p:txBody>
          <a:bodyPr wrap="square">
            <a:spAutoFit/>
          </a:bodyPr>
          <a:lstStyle/>
          <a:p>
            <a:r>
              <a:rPr lang="es-ES" sz="1600" dirty="0">
                <a:solidFill>
                  <a:srgbClr val="C00000"/>
                </a:solidFill>
                <a:latin typeface="Berlin Sans FB Demi" panose="020E0802020502020306" pitchFamily="34" charset="0"/>
              </a:rPr>
              <a:t>QTEP+</a:t>
            </a:r>
          </a:p>
          <a:p>
            <a:pPr marL="285750" indent="-285750">
              <a:buFont typeface="Arial" panose="020B0604020202020204" pitchFamily="34" charset="0"/>
              <a:buChar char="•"/>
            </a:pPr>
            <a:r>
              <a:rPr lang="es-ES" sz="1600" dirty="0"/>
              <a:t>Laboratorio de comunicación cuántica y Engarce laboratorio QKD CSIC con anillo cuántico de Madrid</a:t>
            </a:r>
          </a:p>
          <a:p>
            <a:pPr marL="285750" indent="-285750">
              <a:buFont typeface="Arial" panose="020B0604020202020204" pitchFamily="34" charset="0"/>
              <a:buChar char="•"/>
            </a:pPr>
            <a:r>
              <a:rPr lang="es-ES" sz="1600" dirty="0"/>
              <a:t>Aplicación de comunicaciones cuánticas a enlaces entre satélites y a plataformas móviles</a:t>
            </a:r>
          </a:p>
          <a:p>
            <a:pPr marL="285750" indent="-285750">
              <a:buFont typeface="Arial" panose="020B0604020202020204" pitchFamily="34" charset="0"/>
              <a:buChar char="•"/>
            </a:pPr>
            <a:r>
              <a:rPr lang="es-ES" sz="1600" dirty="0"/>
              <a:t>Desarrollo de tecnología de microondas para el control de ordenadores cuánticos</a:t>
            </a:r>
          </a:p>
          <a:p>
            <a:pPr marL="285750" indent="-285750">
              <a:buFont typeface="Arial" panose="020B0604020202020204" pitchFamily="34" charset="0"/>
              <a:buChar char="•"/>
            </a:pPr>
            <a:r>
              <a:rPr lang="es-ES" sz="1600" dirty="0"/>
              <a:t>Creación de dos spin-</a:t>
            </a:r>
            <a:r>
              <a:rPr lang="es-ES" sz="1600" dirty="0" err="1"/>
              <a:t>offs</a:t>
            </a:r>
            <a:r>
              <a:rPr lang="es-ES" sz="1600" dirty="0"/>
              <a:t>: </a:t>
            </a:r>
            <a:r>
              <a:rPr lang="es-ES" sz="1600" dirty="0" err="1"/>
              <a:t>Inspiration</a:t>
            </a:r>
            <a:r>
              <a:rPr lang="es-ES" sz="1600" dirty="0"/>
              <a:t>-Q (algoritmos cuánticos con aplicación industrial) y </a:t>
            </a:r>
            <a:r>
              <a:rPr lang="es-ES" sz="1600" dirty="0" err="1"/>
              <a:t>Quantimony</a:t>
            </a:r>
            <a:r>
              <a:rPr lang="es-ES" sz="1600" dirty="0"/>
              <a:t> (tecnologías facilitadoras en comunicación cuántica).</a:t>
            </a:r>
          </a:p>
          <a:p>
            <a:endParaRPr lang="es-ES" sz="1600" dirty="0">
              <a:solidFill>
                <a:srgbClr val="C00000"/>
              </a:solidFill>
            </a:endParaRPr>
          </a:p>
        </p:txBody>
      </p:sp>
      <p:sp>
        <p:nvSpPr>
          <p:cNvPr id="17" name="Rectángulo 16">
            <a:extLst>
              <a:ext uri="{FF2B5EF4-FFF2-40B4-BE49-F238E27FC236}">
                <a16:creationId xmlns:a16="http://schemas.microsoft.com/office/drawing/2014/main" id="{42BE8602-BB87-4C6A-9C27-861E1F82724D}"/>
              </a:ext>
            </a:extLst>
          </p:cNvPr>
          <p:cNvSpPr/>
          <p:nvPr/>
        </p:nvSpPr>
        <p:spPr>
          <a:xfrm>
            <a:off x="6439045" y="758981"/>
            <a:ext cx="5498665" cy="3293209"/>
          </a:xfrm>
          <a:prstGeom prst="rect">
            <a:avLst/>
          </a:prstGeom>
        </p:spPr>
        <p:txBody>
          <a:bodyPr wrap="square">
            <a:spAutoFit/>
          </a:bodyPr>
          <a:lstStyle/>
          <a:p>
            <a:r>
              <a:rPr lang="es-ES" sz="1600" dirty="0">
                <a:solidFill>
                  <a:srgbClr val="C00000"/>
                </a:solidFill>
                <a:latin typeface="Berlin Sans FB Demi" panose="020E0802020502020306" pitchFamily="34" charset="0"/>
              </a:rPr>
              <a:t>SALUD GLOBAL +</a:t>
            </a:r>
            <a:endParaRPr lang="es-ES" sz="1600" dirty="0">
              <a:solidFill>
                <a:srgbClr val="C00000"/>
              </a:solidFill>
            </a:endParaRPr>
          </a:p>
          <a:p>
            <a:pPr marL="285750" indent="-285750">
              <a:buFont typeface="Arial" panose="020B0604020202020204" pitchFamily="34" charset="0"/>
              <a:buChar char="•"/>
            </a:pPr>
            <a:r>
              <a:rPr lang="es-ES" sz="1600" dirty="0"/>
              <a:t>Avances en la construcción y desarrollo del plan de uso y explotación de los laboratorios de nivel 3 de contención</a:t>
            </a:r>
          </a:p>
          <a:p>
            <a:pPr marL="285750" indent="-285750">
              <a:buFont typeface="Arial" panose="020B0604020202020204" pitchFamily="34" charset="0"/>
              <a:buChar char="•"/>
            </a:pPr>
            <a:r>
              <a:rPr lang="es-ES" sz="1600" dirty="0"/>
              <a:t>Concluir obra y puesta en funcionamiento del laboratorio de producción de anticuerpos</a:t>
            </a:r>
          </a:p>
          <a:p>
            <a:pPr marL="285750" indent="-285750">
              <a:buFont typeface="Arial" panose="020B0604020202020204" pitchFamily="34" charset="0"/>
              <a:buChar char="•"/>
            </a:pPr>
            <a:r>
              <a:rPr lang="es-ES" sz="1600" dirty="0"/>
              <a:t>Concluir las obras y dotación de equipamiento para la </a:t>
            </a:r>
            <a:r>
              <a:rPr lang="es-ES" sz="1600" dirty="0" err="1"/>
              <a:t>Quimioteca</a:t>
            </a:r>
            <a:r>
              <a:rPr lang="es-ES" sz="1600" dirty="0"/>
              <a:t> en desarrollo.</a:t>
            </a:r>
          </a:p>
          <a:p>
            <a:pPr marL="285750" indent="-285750">
              <a:buFont typeface="Arial" panose="020B0604020202020204" pitchFamily="34" charset="0"/>
              <a:buChar char="•"/>
            </a:pPr>
            <a:r>
              <a:rPr lang="es-ES" sz="1600" dirty="0"/>
              <a:t>Plataforma de screening rápido de compuestos y </a:t>
            </a:r>
            <a:r>
              <a:rPr lang="es-ES" sz="1600" dirty="0" err="1"/>
              <a:t>Quimioteca</a:t>
            </a:r>
            <a:r>
              <a:rPr lang="es-ES" sz="1600" dirty="0"/>
              <a:t> contra agentes infecciosos</a:t>
            </a:r>
          </a:p>
          <a:p>
            <a:pPr marL="285750" indent="-285750">
              <a:buFont typeface="Arial" panose="020B0604020202020204" pitchFamily="34" charset="0"/>
              <a:buChar char="•"/>
            </a:pPr>
            <a:r>
              <a:rPr lang="es-ES" sz="1600" dirty="0"/>
              <a:t>Plataforma de vigilancia molecular</a:t>
            </a:r>
          </a:p>
          <a:p>
            <a:pPr marL="285750" indent="-285750">
              <a:buFont typeface="Arial" panose="020B0604020202020204" pitchFamily="34" charset="0"/>
              <a:buChar char="•"/>
            </a:pPr>
            <a:r>
              <a:rPr lang="es-ES" sz="1600" dirty="0"/>
              <a:t>Preparación nuevos retos: terrorismo, pandemias y epidemias, resistencias antibióticos, enfermedades emergentes y </a:t>
            </a:r>
            <a:r>
              <a:rPr lang="es-ES" sz="1600" dirty="0" err="1"/>
              <a:t>re-emergentes</a:t>
            </a:r>
            <a:endParaRPr lang="es-ES" sz="1600" dirty="0"/>
          </a:p>
        </p:txBody>
      </p:sp>
      <p:sp>
        <p:nvSpPr>
          <p:cNvPr id="18" name="Rectángulo 17">
            <a:extLst>
              <a:ext uri="{FF2B5EF4-FFF2-40B4-BE49-F238E27FC236}">
                <a16:creationId xmlns:a16="http://schemas.microsoft.com/office/drawing/2014/main" id="{4336C067-C04E-44C5-B0E0-9EE111B1BFB2}"/>
              </a:ext>
            </a:extLst>
          </p:cNvPr>
          <p:cNvSpPr/>
          <p:nvPr/>
        </p:nvSpPr>
        <p:spPr>
          <a:xfrm>
            <a:off x="6450991" y="4144982"/>
            <a:ext cx="5498665" cy="2554545"/>
          </a:xfrm>
          <a:prstGeom prst="rect">
            <a:avLst/>
          </a:prstGeom>
        </p:spPr>
        <p:txBody>
          <a:bodyPr wrap="square">
            <a:spAutoFit/>
          </a:bodyPr>
          <a:lstStyle/>
          <a:p>
            <a:r>
              <a:rPr lang="es-ES" sz="1600" dirty="0">
                <a:solidFill>
                  <a:srgbClr val="C00000"/>
                </a:solidFill>
                <a:latin typeface="Berlin Sans FB Demi" panose="020E0802020502020306" pitchFamily="34" charset="0"/>
              </a:rPr>
              <a:t>NEUROAGING+</a:t>
            </a:r>
            <a:endParaRPr lang="es-ES" sz="1600" dirty="0">
              <a:solidFill>
                <a:srgbClr val="C00000"/>
              </a:solidFill>
            </a:endParaRPr>
          </a:p>
          <a:p>
            <a:pPr marL="285750" indent="-285750">
              <a:buFont typeface="Arial" panose="020B0604020202020204" pitchFamily="34" charset="0"/>
              <a:buChar char="•"/>
            </a:pPr>
            <a:r>
              <a:rPr lang="es-ES" sz="1600" dirty="0"/>
              <a:t>Avance infraestructura CINC: Equipamiento de animalario, imagen, electrofisiología, espectrografía, etc.</a:t>
            </a:r>
          </a:p>
          <a:p>
            <a:pPr marL="285750" indent="-285750">
              <a:buFont typeface="Arial" panose="020B0604020202020204" pitchFamily="34" charset="0"/>
              <a:buChar char="•"/>
            </a:pPr>
            <a:r>
              <a:rPr lang="es-ES" sz="1600" dirty="0"/>
              <a:t>Inicio obras Laboratorio de Tecnologías Robóticas Asistenciales (LABRA – UPC/IRI)</a:t>
            </a:r>
          </a:p>
          <a:p>
            <a:pPr marL="285750" indent="-285750">
              <a:buFont typeface="Arial" panose="020B0604020202020204" pitchFamily="34" charset="0"/>
              <a:buChar char="•"/>
            </a:pPr>
            <a:r>
              <a:rPr lang="es-ES" sz="1600" dirty="0"/>
              <a:t>Licencia de CSIC a </a:t>
            </a:r>
            <a:r>
              <a:rPr lang="es-ES" sz="1600" dirty="0" err="1"/>
              <a:t>Varsity</a:t>
            </a:r>
            <a:r>
              <a:rPr lang="es-ES" sz="1600" dirty="0"/>
              <a:t> </a:t>
            </a:r>
            <a:r>
              <a:rPr lang="es-ES" sz="1600" dirty="0" err="1"/>
              <a:t>Pharmaceuticals</a:t>
            </a:r>
            <a:r>
              <a:rPr lang="es-ES" sz="1600" dirty="0"/>
              <a:t> Ltd. Tratamiento y prevención de glioblastoma</a:t>
            </a:r>
          </a:p>
          <a:p>
            <a:pPr marL="285750" indent="-285750">
              <a:buFont typeface="Arial" panose="020B0604020202020204" pitchFamily="34" charset="0"/>
              <a:buChar char="•"/>
            </a:pPr>
            <a:r>
              <a:rPr lang="es-ES" sz="1600" dirty="0"/>
              <a:t>Primer y segundo Workshop internacional</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
        <p:nvSpPr>
          <p:cNvPr id="20" name="CuadroTexto 19">
            <a:extLst>
              <a:ext uri="{FF2B5EF4-FFF2-40B4-BE49-F238E27FC236}">
                <a16:creationId xmlns:a16="http://schemas.microsoft.com/office/drawing/2014/main" id="{919D588C-1A46-4C02-9D5F-51BF2546EC71}"/>
              </a:ext>
            </a:extLst>
          </p:cNvPr>
          <p:cNvSpPr txBox="1"/>
          <p:nvPr/>
        </p:nvSpPr>
        <p:spPr>
          <a:xfrm>
            <a:off x="1042450" y="6232479"/>
            <a:ext cx="10167754" cy="369332"/>
          </a:xfrm>
          <a:prstGeom prst="rect">
            <a:avLst/>
          </a:prstGeom>
          <a:noFill/>
          <a:ln w="6350">
            <a:solidFill>
              <a:srgbClr val="E60000"/>
            </a:solidFill>
            <a:prstDash val="solid"/>
          </a:ln>
        </p:spPr>
        <p:txBody>
          <a:bodyPr wrap="square" rtlCol="0">
            <a:spAutoFit/>
          </a:bodyPr>
          <a:lstStyle/>
          <a:p>
            <a:r>
              <a:rPr lang="es-ES" dirty="0"/>
              <a:t>Lanzamiento de dos nuevas PTI+: </a:t>
            </a:r>
            <a:r>
              <a:rPr lang="es-ES" sz="1600" dirty="0">
                <a:solidFill>
                  <a:srgbClr val="C00000"/>
                </a:solidFill>
                <a:latin typeface="Berlin Sans FB Demi" panose="020E0802020502020306" pitchFamily="34" charset="0"/>
              </a:rPr>
              <a:t>CIENCIA E INNOVACIÓN DIGITAL+, HORIZONTE VERDE+  y CLIMA+</a:t>
            </a:r>
          </a:p>
        </p:txBody>
      </p:sp>
      <p:sp>
        <p:nvSpPr>
          <p:cNvPr id="11" name="Rectángulo 10">
            <a:extLst>
              <a:ext uri="{FF2B5EF4-FFF2-40B4-BE49-F238E27FC236}">
                <a16:creationId xmlns:a16="http://schemas.microsoft.com/office/drawing/2014/main" id="{818FA11F-30E1-4AEB-9B2D-4088082A7EC2}"/>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07E0D70E-F2E2-453C-AD36-047D5ACFE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242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7" name="Marcador de contenido 4">
            <a:extLst>
              <a:ext uri="{FF2B5EF4-FFF2-40B4-BE49-F238E27FC236}">
                <a16:creationId xmlns:a16="http://schemas.microsoft.com/office/drawing/2014/main" id="{8C0962FA-92A1-41A8-A233-28FC1198E60B}"/>
              </a:ext>
            </a:extLst>
          </p:cNvPr>
          <p:cNvSpPr txBox="1">
            <a:spLocks/>
          </p:cNvSpPr>
          <p:nvPr/>
        </p:nvSpPr>
        <p:spPr>
          <a:xfrm>
            <a:off x="4449668" y="173554"/>
            <a:ext cx="10029324" cy="535531"/>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20000"/>
              </a:spcBef>
              <a:buClr>
                <a:srgbClr val="7A7A7A"/>
              </a:buClr>
            </a:pPr>
            <a:r>
              <a:rPr lang="es-ES" sz="3200" b="1" dirty="0">
                <a:solidFill>
                  <a:srgbClr val="C00000"/>
                </a:solidFill>
                <a:latin typeface="Cambria" panose="02040503050406030204" pitchFamily="18" charset="0"/>
                <a:ea typeface="Cambria" panose="02040503050406030204" pitchFamily="18" charset="0"/>
              </a:rPr>
              <a:t>LIBROS BLANCOS: DESAFÍOS CSIC 2030</a:t>
            </a:r>
            <a:endParaRPr lang="es-ES" sz="3200" dirty="0">
              <a:solidFill>
                <a:srgbClr val="C00000"/>
              </a:solidFill>
              <a:latin typeface="Cambria" panose="02040503050406030204" pitchFamily="18" charset="0"/>
              <a:ea typeface="Cambria" panose="02040503050406030204" pitchFamily="18" charset="0"/>
            </a:endParaRPr>
          </a:p>
        </p:txBody>
      </p:sp>
      <p:pic>
        <p:nvPicPr>
          <p:cNvPr id="9" name="Imagen 8">
            <a:extLst>
              <a:ext uri="{FF2B5EF4-FFF2-40B4-BE49-F238E27FC236}">
                <a16:creationId xmlns:a16="http://schemas.microsoft.com/office/drawing/2014/main" id="{42D8DB25-C007-45EA-B92F-AB224A13B265}"/>
              </a:ext>
            </a:extLst>
          </p:cNvPr>
          <p:cNvPicPr>
            <a:picLocks noChangeAspect="1"/>
          </p:cNvPicPr>
          <p:nvPr/>
        </p:nvPicPr>
        <p:blipFill>
          <a:blip r:embed="rId4"/>
          <a:stretch>
            <a:fillRect/>
          </a:stretch>
        </p:blipFill>
        <p:spPr>
          <a:xfrm>
            <a:off x="1191483" y="6316499"/>
            <a:ext cx="542925" cy="533400"/>
          </a:xfrm>
          <a:prstGeom prst="rect">
            <a:avLst/>
          </a:prstGeom>
        </p:spPr>
      </p:pic>
      <p:sp>
        <p:nvSpPr>
          <p:cNvPr id="10" name="CuadroTexto 9">
            <a:extLst>
              <a:ext uri="{FF2B5EF4-FFF2-40B4-BE49-F238E27FC236}">
                <a16:creationId xmlns:a16="http://schemas.microsoft.com/office/drawing/2014/main" id="{46226F89-6E0F-4203-8379-2B77C7F843BB}"/>
              </a:ext>
            </a:extLst>
          </p:cNvPr>
          <p:cNvSpPr txBox="1"/>
          <p:nvPr/>
        </p:nvSpPr>
        <p:spPr>
          <a:xfrm>
            <a:off x="1999146" y="6413922"/>
            <a:ext cx="9616708" cy="338554"/>
          </a:xfrm>
          <a:prstGeom prst="rect">
            <a:avLst/>
          </a:prstGeom>
          <a:noFill/>
        </p:spPr>
        <p:txBody>
          <a:bodyPr wrap="square" rtlCol="0">
            <a:spAutoFit/>
          </a:bodyPr>
          <a:lstStyle/>
          <a:p>
            <a:r>
              <a:rPr lang="es-ES" sz="1600" dirty="0">
                <a:solidFill>
                  <a:srgbClr val="C00000"/>
                </a:solidFill>
              </a:rPr>
              <a:t>https://www.csic.es/es/investigacion/conexiones-csic-y-libros-blancos-desafios-2030/libros-blancos-desafios-2030</a:t>
            </a:r>
          </a:p>
        </p:txBody>
      </p:sp>
      <p:sp>
        <p:nvSpPr>
          <p:cNvPr id="26" name="object 4">
            <a:extLst>
              <a:ext uri="{FF2B5EF4-FFF2-40B4-BE49-F238E27FC236}">
                <a16:creationId xmlns:a16="http://schemas.microsoft.com/office/drawing/2014/main" id="{9DCC807D-A462-4553-A762-A2BC1D27802D}"/>
              </a:ext>
            </a:extLst>
          </p:cNvPr>
          <p:cNvSpPr>
            <a:spLocks/>
          </p:cNvSpPr>
          <p:nvPr/>
        </p:nvSpPr>
        <p:spPr bwMode="auto">
          <a:xfrm>
            <a:off x="6422824" y="1321252"/>
            <a:ext cx="5735154" cy="1242735"/>
          </a:xfrm>
          <a:prstGeom prst="rect">
            <a:avLst/>
          </a:prstGeom>
        </p:spPr>
        <p:txBody>
          <a:bodyPr vert="horz" wrap="square" lIns="0" tIns="11516" rIns="0" bIns="0" rtlCol="0">
            <a:spAutoFit/>
          </a:bodyPr>
          <a:lstStyle/>
          <a:p>
            <a:pPr>
              <a:defRPr/>
            </a:pPr>
            <a:r>
              <a:rPr lang="es-ES" sz="2000" b="1" dirty="0">
                <a:solidFill>
                  <a:srgbClr val="C00000"/>
                </a:solidFill>
                <a:latin typeface="Gill Sans MT"/>
                <a:cs typeface="Gill Sans MT"/>
              </a:rPr>
              <a:t>14</a:t>
            </a:r>
            <a:r>
              <a:rPr lang="es-ES" sz="2000" b="1" dirty="0">
                <a:latin typeface="Gill Sans MT"/>
                <a:cs typeface="Gill Sans MT"/>
              </a:rPr>
              <a:t> temas estratégicos </a:t>
            </a:r>
            <a:endParaRPr sz="2000" dirty="0"/>
          </a:p>
          <a:p>
            <a:pPr>
              <a:defRPr/>
            </a:pPr>
            <a:r>
              <a:rPr lang="es-ES" sz="2000" b="1" dirty="0">
                <a:solidFill>
                  <a:srgbClr val="C00000"/>
                </a:solidFill>
                <a:latin typeface="Gill Sans MT"/>
                <a:cs typeface="Gill Sans MT"/>
              </a:rPr>
              <a:t>1.200</a:t>
            </a:r>
            <a:r>
              <a:rPr lang="es-ES" sz="2000" b="1" dirty="0">
                <a:latin typeface="Gill Sans MT"/>
                <a:cs typeface="Gill Sans MT"/>
              </a:rPr>
              <a:t> investigadores del CSIC involucrados</a:t>
            </a:r>
            <a:endParaRPr sz="2000" dirty="0"/>
          </a:p>
          <a:p>
            <a:pPr>
              <a:defRPr/>
            </a:pPr>
            <a:r>
              <a:rPr lang="es-ES" sz="2000" b="1" dirty="0">
                <a:latin typeface="Gill Sans MT"/>
                <a:cs typeface="Gill Sans MT"/>
              </a:rPr>
              <a:t>Colaboradores externos</a:t>
            </a:r>
            <a:endParaRPr sz="2000" dirty="0"/>
          </a:p>
          <a:p>
            <a:pPr>
              <a:defRPr/>
            </a:pPr>
            <a:endParaRPr lang="es-ES_tradnl" sz="2000" b="1" dirty="0">
              <a:solidFill>
                <a:schemeClr val="bg1">
                  <a:lumMod val="75000"/>
                </a:schemeClr>
              </a:solidFill>
              <a:latin typeface="Gill Sans MT"/>
              <a:cs typeface="Gill Sans MT"/>
            </a:endParaRPr>
          </a:p>
        </p:txBody>
      </p:sp>
      <p:sp>
        <p:nvSpPr>
          <p:cNvPr id="27" name="object 4">
            <a:extLst>
              <a:ext uri="{FF2B5EF4-FFF2-40B4-BE49-F238E27FC236}">
                <a16:creationId xmlns:a16="http://schemas.microsoft.com/office/drawing/2014/main" id="{F65EE21A-C87D-4132-8242-2B9822251104}"/>
              </a:ext>
            </a:extLst>
          </p:cNvPr>
          <p:cNvSpPr>
            <a:spLocks/>
          </p:cNvSpPr>
          <p:nvPr/>
        </p:nvSpPr>
        <p:spPr bwMode="auto">
          <a:xfrm>
            <a:off x="6422824" y="2528146"/>
            <a:ext cx="5063973" cy="3477321"/>
          </a:xfrm>
          <a:prstGeom prst="rect">
            <a:avLst/>
          </a:prstGeom>
        </p:spPr>
        <p:txBody>
          <a:bodyPr vert="horz" wrap="square" lIns="0" tIns="11516" rIns="0" bIns="0" rtlCol="0">
            <a:spAutoFit/>
          </a:bodyPr>
          <a:lstStyle/>
          <a:p>
            <a:pPr marL="310942" indent="-310942">
              <a:lnSpc>
                <a:spcPts val="1814"/>
              </a:lnSpc>
              <a:buFont typeface="+mj-lt"/>
              <a:buAutoNum type="arabicPeriod"/>
              <a:defRPr/>
            </a:pPr>
            <a:r>
              <a:rPr lang="es-ES" dirty="0">
                <a:solidFill>
                  <a:schemeClr val="bg1">
                    <a:lumMod val="50000"/>
                  </a:schemeClr>
                </a:solidFill>
                <a:cs typeface="Gill Sans MT"/>
              </a:rPr>
              <a:t>Nuevas bases para una sociedad global sostenible</a:t>
            </a:r>
            <a:endParaRPr dirty="0"/>
          </a:p>
          <a:p>
            <a:pPr marL="310942" indent="-310942">
              <a:lnSpc>
                <a:spcPts val="1814"/>
              </a:lnSpc>
              <a:buFont typeface="+mj-lt"/>
              <a:buAutoNum type="arabicPeriod"/>
              <a:defRPr/>
            </a:pPr>
            <a:r>
              <a:rPr lang="es-ES" dirty="0">
                <a:solidFill>
                  <a:schemeClr val="bg1">
                    <a:lumMod val="50000"/>
                  </a:schemeClr>
                </a:solidFill>
                <a:cs typeface="Gill Sans MT"/>
              </a:rPr>
              <a:t>Origen y evolución de la vida y biología sintética</a:t>
            </a:r>
            <a:endParaRPr dirty="0"/>
          </a:p>
          <a:p>
            <a:pPr marL="310942" indent="-310942">
              <a:lnSpc>
                <a:spcPts val="1814"/>
              </a:lnSpc>
              <a:buFont typeface="+mj-lt"/>
              <a:buAutoNum type="arabicPeriod"/>
              <a:defRPr/>
            </a:pPr>
            <a:r>
              <a:rPr lang="es-ES" dirty="0">
                <a:solidFill>
                  <a:schemeClr val="bg1">
                    <a:lumMod val="50000"/>
                  </a:schemeClr>
                </a:solidFill>
                <a:cs typeface="Gill Sans MT"/>
              </a:rPr>
              <a:t>Genoma y epigenética</a:t>
            </a:r>
          </a:p>
          <a:p>
            <a:pPr marL="310942" indent="-310942">
              <a:lnSpc>
                <a:spcPts val="1814"/>
              </a:lnSpc>
              <a:buFont typeface="+mj-lt"/>
              <a:buAutoNum type="arabicPeriod"/>
              <a:defRPr/>
            </a:pPr>
            <a:r>
              <a:rPr lang="es-ES" dirty="0">
                <a:solidFill>
                  <a:schemeClr val="bg1">
                    <a:lumMod val="50000"/>
                  </a:schemeClr>
                </a:solidFill>
                <a:cs typeface="Gill Sans MT"/>
              </a:rPr>
              <a:t>Retos en biomedicina y salud</a:t>
            </a:r>
            <a:endParaRPr dirty="0"/>
          </a:p>
          <a:p>
            <a:pPr marL="310942" indent="-310942">
              <a:lnSpc>
                <a:spcPts val="1814"/>
              </a:lnSpc>
              <a:buFont typeface="+mj-lt"/>
              <a:buAutoNum type="arabicPeriod"/>
              <a:defRPr/>
            </a:pPr>
            <a:r>
              <a:rPr lang="es-ES" dirty="0">
                <a:solidFill>
                  <a:schemeClr val="bg1">
                    <a:lumMod val="50000"/>
                  </a:schemeClr>
                </a:solidFill>
                <a:cs typeface="Gill Sans MT"/>
              </a:rPr>
              <a:t>Envejecimiento y mente</a:t>
            </a:r>
            <a:endParaRPr dirty="0"/>
          </a:p>
          <a:p>
            <a:pPr marL="310942" indent="-310942">
              <a:lnSpc>
                <a:spcPts val="1814"/>
              </a:lnSpc>
              <a:buFont typeface="+mj-lt"/>
              <a:buAutoNum type="arabicPeriod"/>
              <a:defRPr/>
            </a:pPr>
            <a:r>
              <a:rPr lang="es-ES" dirty="0">
                <a:solidFill>
                  <a:schemeClr val="bg1">
                    <a:lumMod val="50000"/>
                  </a:schemeClr>
                </a:solidFill>
                <a:cs typeface="Gill Sans MT"/>
              </a:rPr>
              <a:t>Producción primaria responsable</a:t>
            </a:r>
            <a:endParaRPr dirty="0"/>
          </a:p>
          <a:p>
            <a:pPr marL="310942" indent="-310942">
              <a:lnSpc>
                <a:spcPts val="1814"/>
              </a:lnSpc>
              <a:buFont typeface="+mj-lt"/>
              <a:buAutoNum type="arabicPeriod"/>
              <a:defRPr/>
            </a:pPr>
            <a:r>
              <a:rPr lang="es-ES" dirty="0">
                <a:solidFill>
                  <a:schemeClr val="bg1">
                    <a:lumMod val="50000"/>
                  </a:schemeClr>
                </a:solidFill>
                <a:cs typeface="Gill Sans MT"/>
              </a:rPr>
              <a:t>Impacto del cambio global</a:t>
            </a:r>
            <a:endParaRPr dirty="0"/>
          </a:p>
          <a:p>
            <a:pPr marL="310942" indent="-310942">
              <a:lnSpc>
                <a:spcPts val="1814"/>
              </a:lnSpc>
              <a:buFont typeface="+mj-lt"/>
              <a:buAutoNum type="arabicPeriod"/>
              <a:defRPr/>
            </a:pPr>
            <a:r>
              <a:rPr lang="es-ES" dirty="0">
                <a:solidFill>
                  <a:schemeClr val="bg1">
                    <a:lumMod val="50000"/>
                  </a:schemeClr>
                </a:solidFill>
                <a:cs typeface="Gill Sans MT"/>
              </a:rPr>
              <a:t>Energía limpia, segura y eficiente</a:t>
            </a:r>
            <a:endParaRPr dirty="0"/>
          </a:p>
          <a:p>
            <a:pPr marL="310942" indent="-310942">
              <a:lnSpc>
                <a:spcPts val="1814"/>
              </a:lnSpc>
              <a:buFont typeface="+mj-lt"/>
              <a:buAutoNum type="arabicPeriod"/>
              <a:defRPr/>
            </a:pPr>
            <a:r>
              <a:rPr lang="es-ES" dirty="0">
                <a:solidFill>
                  <a:schemeClr val="bg1">
                    <a:lumMod val="50000"/>
                  </a:schemeClr>
                </a:solidFill>
                <a:cs typeface="Gill Sans MT"/>
              </a:rPr>
              <a:t>Entendiendo los componentes básicos del universo</a:t>
            </a:r>
            <a:endParaRPr dirty="0"/>
          </a:p>
          <a:p>
            <a:pPr marL="310942" indent="-310942">
              <a:lnSpc>
                <a:spcPts val="1814"/>
              </a:lnSpc>
              <a:buFont typeface="+mj-lt"/>
              <a:buAutoNum type="arabicPeriod"/>
              <a:defRPr/>
            </a:pPr>
            <a:r>
              <a:rPr lang="es-ES" dirty="0">
                <a:solidFill>
                  <a:schemeClr val="bg1">
                    <a:lumMod val="50000"/>
                  </a:schemeClr>
                </a:solidFill>
                <a:cs typeface="Gill Sans MT"/>
              </a:rPr>
              <a:t>Digitalización</a:t>
            </a:r>
            <a:endParaRPr dirty="0"/>
          </a:p>
          <a:p>
            <a:pPr marL="310942" indent="-310942">
              <a:lnSpc>
                <a:spcPts val="1814"/>
              </a:lnSpc>
              <a:buFont typeface="+mj-lt"/>
              <a:buAutoNum type="arabicPeriod"/>
              <a:defRPr/>
            </a:pPr>
            <a:r>
              <a:rPr lang="es-ES" dirty="0">
                <a:solidFill>
                  <a:schemeClr val="bg1">
                    <a:lumMod val="50000"/>
                  </a:schemeClr>
                </a:solidFill>
                <a:cs typeface="Gill Sans MT"/>
              </a:rPr>
              <a:t>Inteligencia artificial, ciencia de datos y robótica</a:t>
            </a:r>
            <a:endParaRPr dirty="0"/>
          </a:p>
          <a:p>
            <a:pPr marL="310942" indent="-310942">
              <a:lnSpc>
                <a:spcPts val="1814"/>
              </a:lnSpc>
              <a:buFont typeface="+mj-lt"/>
              <a:buAutoNum type="arabicPeriod"/>
              <a:defRPr/>
            </a:pPr>
            <a:r>
              <a:rPr lang="es-ES" dirty="0">
                <a:solidFill>
                  <a:schemeClr val="bg1">
                    <a:lumMod val="50000"/>
                  </a:schemeClr>
                </a:solidFill>
                <a:cs typeface="Gill Sans MT"/>
              </a:rPr>
              <a:t>¿Nuestro futuro? Exploración y colonización del espacio</a:t>
            </a:r>
            <a:endParaRPr dirty="0"/>
          </a:p>
          <a:p>
            <a:pPr marL="310942" indent="-310942">
              <a:lnSpc>
                <a:spcPts val="1814"/>
              </a:lnSpc>
              <a:buFont typeface="+mj-lt"/>
              <a:buAutoNum type="arabicPeriod"/>
              <a:defRPr/>
            </a:pPr>
            <a:r>
              <a:rPr lang="es-ES" dirty="0">
                <a:solidFill>
                  <a:schemeClr val="bg1">
                    <a:lumMod val="50000"/>
                  </a:schemeClr>
                </a:solidFill>
                <a:cs typeface="Gill Sans MT"/>
              </a:rPr>
              <a:t>Océanos</a:t>
            </a:r>
            <a:endParaRPr dirty="0"/>
          </a:p>
          <a:p>
            <a:pPr marL="310942" indent="-310942">
              <a:lnSpc>
                <a:spcPts val="1814"/>
              </a:lnSpc>
              <a:buFont typeface="+mj-lt"/>
              <a:buAutoNum type="arabicPeriod"/>
              <a:defRPr/>
            </a:pPr>
            <a:r>
              <a:rPr lang="es-ES" dirty="0">
                <a:solidFill>
                  <a:schemeClr val="bg1">
                    <a:lumMod val="50000"/>
                  </a:schemeClr>
                </a:solidFill>
                <a:cs typeface="Gill Sans MT"/>
              </a:rPr>
              <a:t>Sistema tierra para un futuro sostenible</a:t>
            </a:r>
            <a:endParaRPr lang="es-ES_tradnl" dirty="0">
              <a:solidFill>
                <a:schemeClr val="bg1">
                  <a:lumMod val="50000"/>
                </a:schemeClr>
              </a:solidFill>
              <a:cs typeface="Gill Sans MT"/>
            </a:endParaRPr>
          </a:p>
        </p:txBody>
      </p:sp>
      <p:grpSp>
        <p:nvGrpSpPr>
          <p:cNvPr id="28" name="Grupo 27">
            <a:extLst>
              <a:ext uri="{FF2B5EF4-FFF2-40B4-BE49-F238E27FC236}">
                <a16:creationId xmlns:a16="http://schemas.microsoft.com/office/drawing/2014/main" id="{F3D020D6-B8DA-4E96-ADBE-CF2B61826B40}"/>
              </a:ext>
            </a:extLst>
          </p:cNvPr>
          <p:cNvGrpSpPr/>
          <p:nvPr/>
        </p:nvGrpSpPr>
        <p:grpSpPr>
          <a:xfrm>
            <a:off x="984559" y="755837"/>
            <a:ext cx="4943753" cy="5417235"/>
            <a:chOff x="1428640" y="637498"/>
            <a:chExt cx="4943753" cy="5417235"/>
          </a:xfrm>
        </p:grpSpPr>
        <p:pic>
          <p:nvPicPr>
            <p:cNvPr id="29" name="Imagen 8">
              <a:extLst>
                <a:ext uri="{FF2B5EF4-FFF2-40B4-BE49-F238E27FC236}">
                  <a16:creationId xmlns:a16="http://schemas.microsoft.com/office/drawing/2014/main" id="{E4CBB8B9-8DE3-4B3A-AFE9-C2C42A80B6FE}"/>
                </a:ext>
              </a:extLst>
            </p:cNvPr>
            <p:cNvPicPr>
              <a:picLocks noChangeAspect="1"/>
            </p:cNvPicPr>
            <p:nvPr/>
          </p:nvPicPr>
          <p:blipFill>
            <a:blip r:embed="rId5"/>
            <a:stretch/>
          </p:blipFill>
          <p:spPr bwMode="auto">
            <a:xfrm>
              <a:off x="1428640" y="1316439"/>
              <a:ext cx="933491" cy="1495793"/>
            </a:xfrm>
            <a:prstGeom prst="rect">
              <a:avLst/>
            </a:prstGeom>
          </p:spPr>
        </p:pic>
        <p:pic>
          <p:nvPicPr>
            <p:cNvPr id="30" name="Imagen 9">
              <a:extLst>
                <a:ext uri="{FF2B5EF4-FFF2-40B4-BE49-F238E27FC236}">
                  <a16:creationId xmlns:a16="http://schemas.microsoft.com/office/drawing/2014/main" id="{5E66BD6E-1104-4C39-BE9E-B056FC84C1F6}"/>
                </a:ext>
              </a:extLst>
            </p:cNvPr>
            <p:cNvPicPr>
              <a:picLocks noChangeAspect="1"/>
            </p:cNvPicPr>
            <p:nvPr/>
          </p:nvPicPr>
          <p:blipFill>
            <a:blip r:embed="rId6"/>
            <a:stretch/>
          </p:blipFill>
          <p:spPr bwMode="auto">
            <a:xfrm>
              <a:off x="2415897" y="1316439"/>
              <a:ext cx="933491" cy="1495793"/>
            </a:xfrm>
            <a:prstGeom prst="rect">
              <a:avLst/>
            </a:prstGeom>
          </p:spPr>
        </p:pic>
        <p:pic>
          <p:nvPicPr>
            <p:cNvPr id="31" name="Imagen 21">
              <a:extLst>
                <a:ext uri="{FF2B5EF4-FFF2-40B4-BE49-F238E27FC236}">
                  <a16:creationId xmlns:a16="http://schemas.microsoft.com/office/drawing/2014/main" id="{9C630452-4FA6-43CD-80AB-39C7D8122114}"/>
                </a:ext>
              </a:extLst>
            </p:cNvPr>
            <p:cNvPicPr>
              <a:picLocks noChangeAspect="1"/>
            </p:cNvPicPr>
            <p:nvPr/>
          </p:nvPicPr>
          <p:blipFill>
            <a:blip r:embed="rId7"/>
            <a:stretch/>
          </p:blipFill>
          <p:spPr bwMode="auto">
            <a:xfrm>
              <a:off x="3403154" y="1316439"/>
              <a:ext cx="933491" cy="1495793"/>
            </a:xfrm>
            <a:prstGeom prst="rect">
              <a:avLst/>
            </a:prstGeom>
          </p:spPr>
        </p:pic>
        <p:pic>
          <p:nvPicPr>
            <p:cNvPr id="32" name="Imagen 22">
              <a:extLst>
                <a:ext uri="{FF2B5EF4-FFF2-40B4-BE49-F238E27FC236}">
                  <a16:creationId xmlns:a16="http://schemas.microsoft.com/office/drawing/2014/main" id="{A42DEA55-6004-4C63-AD94-3F094B0A1C69}"/>
                </a:ext>
              </a:extLst>
            </p:cNvPr>
            <p:cNvPicPr>
              <a:picLocks noChangeAspect="1"/>
            </p:cNvPicPr>
            <p:nvPr/>
          </p:nvPicPr>
          <p:blipFill>
            <a:blip r:embed="rId8"/>
            <a:stretch/>
          </p:blipFill>
          <p:spPr bwMode="auto">
            <a:xfrm>
              <a:off x="4390411" y="1316439"/>
              <a:ext cx="933491" cy="1495793"/>
            </a:xfrm>
            <a:prstGeom prst="rect">
              <a:avLst/>
            </a:prstGeom>
          </p:spPr>
        </p:pic>
        <p:pic>
          <p:nvPicPr>
            <p:cNvPr id="33" name="Imagen 23">
              <a:extLst>
                <a:ext uri="{FF2B5EF4-FFF2-40B4-BE49-F238E27FC236}">
                  <a16:creationId xmlns:a16="http://schemas.microsoft.com/office/drawing/2014/main" id="{3F4A4F70-02F3-4FA8-B0F2-976DBB2660B6}"/>
                </a:ext>
              </a:extLst>
            </p:cNvPr>
            <p:cNvPicPr>
              <a:picLocks noChangeAspect="1"/>
            </p:cNvPicPr>
            <p:nvPr/>
          </p:nvPicPr>
          <p:blipFill>
            <a:blip r:embed="rId9"/>
            <a:stretch/>
          </p:blipFill>
          <p:spPr bwMode="auto">
            <a:xfrm>
              <a:off x="1428640" y="2877451"/>
              <a:ext cx="933491" cy="1495793"/>
            </a:xfrm>
            <a:prstGeom prst="rect">
              <a:avLst/>
            </a:prstGeom>
          </p:spPr>
        </p:pic>
        <p:pic>
          <p:nvPicPr>
            <p:cNvPr id="34" name="Imagen 24">
              <a:extLst>
                <a:ext uri="{FF2B5EF4-FFF2-40B4-BE49-F238E27FC236}">
                  <a16:creationId xmlns:a16="http://schemas.microsoft.com/office/drawing/2014/main" id="{ADC83B7A-FD7D-4642-841F-2591A18CFD16}"/>
                </a:ext>
              </a:extLst>
            </p:cNvPr>
            <p:cNvPicPr>
              <a:picLocks noChangeAspect="1"/>
            </p:cNvPicPr>
            <p:nvPr/>
          </p:nvPicPr>
          <p:blipFill>
            <a:blip r:embed="rId10"/>
            <a:stretch/>
          </p:blipFill>
          <p:spPr bwMode="auto">
            <a:xfrm>
              <a:off x="2415897" y="2877451"/>
              <a:ext cx="933491" cy="1495793"/>
            </a:xfrm>
            <a:prstGeom prst="rect">
              <a:avLst/>
            </a:prstGeom>
          </p:spPr>
        </p:pic>
        <p:pic>
          <p:nvPicPr>
            <p:cNvPr id="35" name="Imagen 25">
              <a:extLst>
                <a:ext uri="{FF2B5EF4-FFF2-40B4-BE49-F238E27FC236}">
                  <a16:creationId xmlns:a16="http://schemas.microsoft.com/office/drawing/2014/main" id="{5DB7BC88-A158-4222-BCDF-CB013DB80F60}"/>
                </a:ext>
              </a:extLst>
            </p:cNvPr>
            <p:cNvPicPr>
              <a:picLocks noChangeAspect="1"/>
            </p:cNvPicPr>
            <p:nvPr/>
          </p:nvPicPr>
          <p:blipFill>
            <a:blip r:embed="rId11"/>
            <a:stretch/>
          </p:blipFill>
          <p:spPr bwMode="auto">
            <a:xfrm>
              <a:off x="3403154" y="2877451"/>
              <a:ext cx="933491" cy="1495793"/>
            </a:xfrm>
            <a:prstGeom prst="rect">
              <a:avLst/>
            </a:prstGeom>
          </p:spPr>
        </p:pic>
        <p:pic>
          <p:nvPicPr>
            <p:cNvPr id="36" name="Imagen 26">
              <a:extLst>
                <a:ext uri="{FF2B5EF4-FFF2-40B4-BE49-F238E27FC236}">
                  <a16:creationId xmlns:a16="http://schemas.microsoft.com/office/drawing/2014/main" id="{503C1122-F66B-4E67-8478-6A8A08184A50}"/>
                </a:ext>
              </a:extLst>
            </p:cNvPr>
            <p:cNvPicPr>
              <a:picLocks noChangeAspect="1"/>
            </p:cNvPicPr>
            <p:nvPr/>
          </p:nvPicPr>
          <p:blipFill>
            <a:blip r:embed="rId12"/>
            <a:stretch/>
          </p:blipFill>
          <p:spPr bwMode="auto">
            <a:xfrm>
              <a:off x="4390411" y="2877451"/>
              <a:ext cx="933491" cy="1495793"/>
            </a:xfrm>
            <a:prstGeom prst="rect">
              <a:avLst/>
            </a:prstGeom>
          </p:spPr>
        </p:pic>
        <p:pic>
          <p:nvPicPr>
            <p:cNvPr id="37" name="Imagen 27">
              <a:extLst>
                <a:ext uri="{FF2B5EF4-FFF2-40B4-BE49-F238E27FC236}">
                  <a16:creationId xmlns:a16="http://schemas.microsoft.com/office/drawing/2014/main" id="{1214464D-A7FF-4E59-8CFE-308980E5AFB2}"/>
                </a:ext>
              </a:extLst>
            </p:cNvPr>
            <p:cNvPicPr>
              <a:picLocks noChangeAspect="1"/>
            </p:cNvPicPr>
            <p:nvPr/>
          </p:nvPicPr>
          <p:blipFill>
            <a:blip r:embed="rId13"/>
            <a:stretch/>
          </p:blipFill>
          <p:spPr bwMode="auto">
            <a:xfrm>
              <a:off x="1428640" y="4543563"/>
              <a:ext cx="956774" cy="1511170"/>
            </a:xfrm>
            <a:prstGeom prst="rect">
              <a:avLst/>
            </a:prstGeom>
          </p:spPr>
        </p:pic>
        <p:pic>
          <p:nvPicPr>
            <p:cNvPr id="38" name="Imagen 28">
              <a:extLst>
                <a:ext uri="{FF2B5EF4-FFF2-40B4-BE49-F238E27FC236}">
                  <a16:creationId xmlns:a16="http://schemas.microsoft.com/office/drawing/2014/main" id="{4EACAF0C-5BA2-4DFC-96C0-A2F3F88B3C7C}"/>
                </a:ext>
              </a:extLst>
            </p:cNvPr>
            <p:cNvPicPr>
              <a:picLocks noChangeAspect="1"/>
            </p:cNvPicPr>
            <p:nvPr/>
          </p:nvPicPr>
          <p:blipFill>
            <a:blip r:embed="rId14"/>
            <a:stretch/>
          </p:blipFill>
          <p:spPr bwMode="auto">
            <a:xfrm>
              <a:off x="2424408" y="4543563"/>
              <a:ext cx="956774" cy="1511170"/>
            </a:xfrm>
            <a:prstGeom prst="rect">
              <a:avLst/>
            </a:prstGeom>
          </p:spPr>
        </p:pic>
        <p:pic>
          <p:nvPicPr>
            <p:cNvPr id="39" name="Imagen 29">
              <a:extLst>
                <a:ext uri="{FF2B5EF4-FFF2-40B4-BE49-F238E27FC236}">
                  <a16:creationId xmlns:a16="http://schemas.microsoft.com/office/drawing/2014/main" id="{0D3E0C5A-8CE1-40C8-9DB5-6885084DE014}"/>
                </a:ext>
              </a:extLst>
            </p:cNvPr>
            <p:cNvPicPr>
              <a:picLocks noChangeAspect="1"/>
            </p:cNvPicPr>
            <p:nvPr/>
          </p:nvPicPr>
          <p:blipFill>
            <a:blip r:embed="rId15"/>
            <a:stretch/>
          </p:blipFill>
          <p:spPr bwMode="auto">
            <a:xfrm>
              <a:off x="3420174" y="4543563"/>
              <a:ext cx="942495" cy="1511170"/>
            </a:xfrm>
            <a:prstGeom prst="rect">
              <a:avLst/>
            </a:prstGeom>
          </p:spPr>
        </p:pic>
        <p:pic>
          <p:nvPicPr>
            <p:cNvPr id="40" name="Imagen 30">
              <a:extLst>
                <a:ext uri="{FF2B5EF4-FFF2-40B4-BE49-F238E27FC236}">
                  <a16:creationId xmlns:a16="http://schemas.microsoft.com/office/drawing/2014/main" id="{719070B3-CC94-40E9-A99D-65566776528C}"/>
                </a:ext>
              </a:extLst>
            </p:cNvPr>
            <p:cNvPicPr>
              <a:picLocks noChangeAspect="1"/>
            </p:cNvPicPr>
            <p:nvPr/>
          </p:nvPicPr>
          <p:blipFill>
            <a:blip r:embed="rId16"/>
            <a:stretch/>
          </p:blipFill>
          <p:spPr bwMode="auto">
            <a:xfrm>
              <a:off x="4401663" y="4543563"/>
              <a:ext cx="956774" cy="1511170"/>
            </a:xfrm>
            <a:prstGeom prst="rect">
              <a:avLst/>
            </a:prstGeom>
          </p:spPr>
        </p:pic>
        <p:pic>
          <p:nvPicPr>
            <p:cNvPr id="41" name="Imagen 31">
              <a:extLst>
                <a:ext uri="{FF2B5EF4-FFF2-40B4-BE49-F238E27FC236}">
                  <a16:creationId xmlns:a16="http://schemas.microsoft.com/office/drawing/2014/main" id="{27A01A76-9FAC-4BAC-8D9B-A1297B98A3DF}"/>
                </a:ext>
              </a:extLst>
            </p:cNvPr>
            <p:cNvPicPr>
              <a:picLocks noChangeAspect="1"/>
            </p:cNvPicPr>
            <p:nvPr/>
          </p:nvPicPr>
          <p:blipFill>
            <a:blip r:embed="rId17"/>
            <a:stretch/>
          </p:blipFill>
          <p:spPr bwMode="auto">
            <a:xfrm>
              <a:off x="5389120" y="1320247"/>
              <a:ext cx="933492" cy="1474398"/>
            </a:xfrm>
            <a:prstGeom prst="rect">
              <a:avLst/>
            </a:prstGeom>
          </p:spPr>
        </p:pic>
        <p:pic>
          <p:nvPicPr>
            <p:cNvPr id="42" name="Imagen 32">
              <a:extLst>
                <a:ext uri="{FF2B5EF4-FFF2-40B4-BE49-F238E27FC236}">
                  <a16:creationId xmlns:a16="http://schemas.microsoft.com/office/drawing/2014/main" id="{B64A5703-7AF6-4E82-AFD0-E7442DD51BF2}"/>
                </a:ext>
              </a:extLst>
            </p:cNvPr>
            <p:cNvPicPr>
              <a:picLocks noChangeAspect="1"/>
            </p:cNvPicPr>
            <p:nvPr/>
          </p:nvPicPr>
          <p:blipFill>
            <a:blip r:embed="rId18"/>
            <a:stretch/>
          </p:blipFill>
          <p:spPr bwMode="auto">
            <a:xfrm>
              <a:off x="5438901" y="2888148"/>
              <a:ext cx="933492" cy="1474398"/>
            </a:xfrm>
            <a:prstGeom prst="rect">
              <a:avLst/>
            </a:prstGeom>
          </p:spPr>
        </p:pic>
        <p:sp>
          <p:nvSpPr>
            <p:cNvPr id="43" name="CuadroTexto 42">
              <a:extLst>
                <a:ext uri="{FF2B5EF4-FFF2-40B4-BE49-F238E27FC236}">
                  <a16:creationId xmlns:a16="http://schemas.microsoft.com/office/drawing/2014/main" id="{5347ED6C-E5BE-49F2-AF4E-A3E87D93328C}"/>
                </a:ext>
              </a:extLst>
            </p:cNvPr>
            <p:cNvSpPr txBox="1"/>
            <p:nvPr/>
          </p:nvSpPr>
          <p:spPr>
            <a:xfrm>
              <a:off x="1895385" y="637498"/>
              <a:ext cx="4361792" cy="646331"/>
            </a:xfrm>
            <a:prstGeom prst="rect">
              <a:avLst/>
            </a:prstGeom>
            <a:noFill/>
          </p:spPr>
          <p:txBody>
            <a:bodyPr wrap="square" rtlCol="0">
              <a:spAutoFit/>
            </a:bodyPr>
            <a:lstStyle/>
            <a:p>
              <a:r>
                <a:rPr lang="es-ES" sz="3600" b="1" dirty="0">
                  <a:solidFill>
                    <a:srgbClr val="92D050"/>
                  </a:solidFill>
                  <a:latin typeface="Calibri" panose="020F0502020204030204" pitchFamily="34" charset="0"/>
                  <a:ea typeface="Calibri" panose="020F0502020204030204" pitchFamily="34" charset="0"/>
                  <a:cs typeface="Calibri" panose="020F0502020204030204" pitchFamily="34" charset="0"/>
                </a:rPr>
                <a:t>&gt; 80.000 DESCARGAS</a:t>
              </a:r>
              <a:endParaRPr lang="en-US" sz="3600" b="1" dirty="0">
                <a:solidFill>
                  <a:srgbClr val="92D050"/>
                </a:solidFill>
              </a:endParaRPr>
            </a:p>
          </p:txBody>
        </p:sp>
      </p:grpSp>
    </p:spTree>
    <p:extLst>
      <p:ext uri="{BB962C8B-B14F-4D97-AF65-F5344CB8AC3E}">
        <p14:creationId xmlns:p14="http://schemas.microsoft.com/office/powerpoint/2010/main" val="288501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479CA15-6B8C-46B3-BCC5-8F63089C5E6F}" type="slidenum">
              <a:rPr lang="es-ES" smtClean="0"/>
              <a:pPr/>
              <a:t>15</a:t>
            </a:fld>
            <a:endParaRPr lang="es-ES" dirty="0"/>
          </a:p>
        </p:txBody>
      </p:sp>
      <p:sp>
        <p:nvSpPr>
          <p:cNvPr id="26" name="Marcador de contenido 4">
            <a:extLst>
              <a:ext uri="{FF2B5EF4-FFF2-40B4-BE49-F238E27FC236}">
                <a16:creationId xmlns:a16="http://schemas.microsoft.com/office/drawing/2014/main" id="{EF0EB63C-1E81-4BC3-B191-839C20FDF50F}"/>
              </a:ext>
            </a:extLst>
          </p:cNvPr>
          <p:cNvSpPr txBox="1">
            <a:spLocks/>
          </p:cNvSpPr>
          <p:nvPr/>
        </p:nvSpPr>
        <p:spPr>
          <a:xfrm>
            <a:off x="1066474" y="506980"/>
            <a:ext cx="11625889" cy="954107"/>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20000"/>
              </a:spcBef>
              <a:buClr>
                <a:srgbClr val="7A7A7A"/>
              </a:buClr>
            </a:pPr>
            <a:r>
              <a:rPr lang="es-ES" sz="2800" b="1" dirty="0">
                <a:solidFill>
                  <a:srgbClr val="000000"/>
                </a:solidFill>
                <a:latin typeface="Cambria" panose="02040503050406030204" pitchFamily="18" charset="0"/>
                <a:ea typeface="Cambria" panose="02040503050406030204" pitchFamily="18" charset="0"/>
              </a:rPr>
              <a:t>CONEXIONES.CSIC - </a:t>
            </a:r>
            <a:r>
              <a:rPr lang="es-ES" sz="2800" b="1" dirty="0">
                <a:solidFill>
                  <a:srgbClr val="C00000"/>
                </a:solidFill>
                <a:latin typeface="Berlin Sans FB Demi" panose="020E0802020502020306" pitchFamily="34" charset="0"/>
              </a:rPr>
              <a:t>Redes de Colaboración Científico-Técnicas </a:t>
            </a:r>
          </a:p>
          <a:p>
            <a:pPr algn="l">
              <a:spcBef>
                <a:spcPct val="20000"/>
              </a:spcBef>
              <a:buClr>
                <a:srgbClr val="7A7A7A"/>
              </a:buClr>
            </a:pPr>
            <a:endParaRPr lang="es-ES" sz="2800" dirty="0">
              <a:solidFill>
                <a:srgbClr val="000000"/>
              </a:solidFill>
              <a:latin typeface="Cambria" panose="02040503050406030204" pitchFamily="18" charset="0"/>
              <a:ea typeface="Cambria" panose="02040503050406030204" pitchFamily="18" charset="0"/>
            </a:endParaRPr>
          </a:p>
        </p:txBody>
      </p:sp>
      <p:sp>
        <p:nvSpPr>
          <p:cNvPr id="27" name="Rectángulo 26">
            <a:extLst>
              <a:ext uri="{FF2B5EF4-FFF2-40B4-BE49-F238E27FC236}">
                <a16:creationId xmlns:a16="http://schemas.microsoft.com/office/drawing/2014/main" id="{EBC5035A-7D1C-4BBC-8721-C59C8B7BC591}"/>
              </a:ext>
            </a:extLst>
          </p:cNvPr>
          <p:cNvSpPr/>
          <p:nvPr/>
        </p:nvSpPr>
        <p:spPr>
          <a:xfrm>
            <a:off x="958942" y="1007265"/>
            <a:ext cx="11352275" cy="877163"/>
          </a:xfrm>
          <a:prstGeom prst="rect">
            <a:avLst/>
          </a:prstGeom>
        </p:spPr>
        <p:txBody>
          <a:bodyPr wrap="square">
            <a:spAutoFit/>
          </a:bodyPr>
          <a:lstStyle/>
          <a:p>
            <a:pPr marL="114300" indent="0">
              <a:buNone/>
            </a:pPr>
            <a:r>
              <a:rPr lang="es-ES" sz="1700" b="1" dirty="0">
                <a:latin typeface="Berlin Sans FB Demi" panose="020E0802020502020306" pitchFamily="34" charset="0"/>
              </a:rPr>
              <a:t>OBJETIVO: </a:t>
            </a:r>
            <a:r>
              <a:rPr lang="es-ES" sz="1700" dirty="0"/>
              <a:t>establecer una conexión, </a:t>
            </a:r>
            <a:r>
              <a:rPr lang="es-ES" sz="1700" b="1" dirty="0"/>
              <a:t>sostenible a medio y largo plazo</a:t>
            </a:r>
            <a:r>
              <a:rPr lang="es-ES" sz="1700" dirty="0"/>
              <a:t>, entre personal de investigación de diferentes centros del CSIC en torno a </a:t>
            </a:r>
            <a:r>
              <a:rPr lang="es-ES" sz="1700" b="1" dirty="0"/>
              <a:t>una temática identificada como prioritaria</a:t>
            </a:r>
            <a:r>
              <a:rPr lang="es-ES" sz="1700" dirty="0"/>
              <a:t>, mediante la compartición de información y de conocimiento, y la realización de actividades conjuntas, incluyendo el intercambio de personal investigador. </a:t>
            </a:r>
          </a:p>
        </p:txBody>
      </p:sp>
      <p:sp>
        <p:nvSpPr>
          <p:cNvPr id="28" name="CuadroTexto 27">
            <a:extLst>
              <a:ext uri="{FF2B5EF4-FFF2-40B4-BE49-F238E27FC236}">
                <a16:creationId xmlns:a16="http://schemas.microsoft.com/office/drawing/2014/main" id="{67461769-C6D2-4ACE-B18B-FB7DECB4B587}"/>
              </a:ext>
            </a:extLst>
          </p:cNvPr>
          <p:cNvSpPr txBox="1"/>
          <p:nvPr/>
        </p:nvSpPr>
        <p:spPr>
          <a:xfrm>
            <a:off x="1066474" y="5959330"/>
            <a:ext cx="3834658" cy="830997"/>
          </a:xfrm>
          <a:prstGeom prst="rect">
            <a:avLst/>
          </a:prstGeom>
          <a:noFill/>
        </p:spPr>
        <p:txBody>
          <a:bodyPr wrap="square" rtlCol="0">
            <a:spAutoFit/>
          </a:bodyPr>
          <a:lstStyle/>
          <a:p>
            <a:r>
              <a:rPr lang="es-ES" sz="1600" dirty="0">
                <a:solidFill>
                  <a:srgbClr val="C00000"/>
                </a:solidFill>
              </a:rPr>
              <a:t>https://www.csic.es/es/investigacion/conexiones-csic-y-libros-blancos-desafios-2030/conexiones-csic</a:t>
            </a:r>
          </a:p>
        </p:txBody>
      </p:sp>
      <p:pic>
        <p:nvPicPr>
          <p:cNvPr id="29" name="Imagen 28">
            <a:extLst>
              <a:ext uri="{FF2B5EF4-FFF2-40B4-BE49-F238E27FC236}">
                <a16:creationId xmlns:a16="http://schemas.microsoft.com/office/drawing/2014/main" id="{8C81D28F-10A5-4166-9B88-9A3AC1A6DDE4}"/>
              </a:ext>
            </a:extLst>
          </p:cNvPr>
          <p:cNvPicPr>
            <a:picLocks noChangeAspect="1"/>
          </p:cNvPicPr>
          <p:nvPr/>
        </p:nvPicPr>
        <p:blipFill>
          <a:blip r:embed="rId3"/>
          <a:stretch>
            <a:fillRect/>
          </a:stretch>
        </p:blipFill>
        <p:spPr>
          <a:xfrm>
            <a:off x="5882481" y="6235700"/>
            <a:ext cx="2171700" cy="485775"/>
          </a:xfrm>
          <a:prstGeom prst="rect">
            <a:avLst/>
          </a:prstGeom>
        </p:spPr>
      </p:pic>
      <p:pic>
        <p:nvPicPr>
          <p:cNvPr id="30" name="Imagen 29">
            <a:extLst>
              <a:ext uri="{FF2B5EF4-FFF2-40B4-BE49-F238E27FC236}">
                <a16:creationId xmlns:a16="http://schemas.microsoft.com/office/drawing/2014/main" id="{B42937BF-2544-4222-9A51-5DEB7096A446}"/>
              </a:ext>
            </a:extLst>
          </p:cNvPr>
          <p:cNvPicPr>
            <a:picLocks noChangeAspect="1"/>
          </p:cNvPicPr>
          <p:nvPr/>
        </p:nvPicPr>
        <p:blipFill>
          <a:blip r:embed="rId4"/>
          <a:stretch>
            <a:fillRect/>
          </a:stretch>
        </p:blipFill>
        <p:spPr>
          <a:xfrm>
            <a:off x="5220846" y="6235700"/>
            <a:ext cx="542925" cy="548274"/>
          </a:xfrm>
          <a:prstGeom prst="rect">
            <a:avLst/>
          </a:prstGeom>
        </p:spPr>
      </p:pic>
      <p:sp>
        <p:nvSpPr>
          <p:cNvPr id="33" name="Rectángulo 32">
            <a:extLst>
              <a:ext uri="{FF2B5EF4-FFF2-40B4-BE49-F238E27FC236}">
                <a16:creationId xmlns:a16="http://schemas.microsoft.com/office/drawing/2014/main" id="{B755C2E5-F1DC-4C78-BEEB-51AE27B90338}"/>
              </a:ext>
            </a:extLst>
          </p:cNvPr>
          <p:cNvSpPr/>
          <p:nvPr/>
        </p:nvSpPr>
        <p:spPr>
          <a:xfrm>
            <a:off x="924473" y="1963207"/>
            <a:ext cx="5545185" cy="646331"/>
          </a:xfrm>
          <a:prstGeom prst="rect">
            <a:avLst/>
          </a:prstGeom>
        </p:spPr>
        <p:txBody>
          <a:bodyPr wrap="square">
            <a:spAutoFit/>
          </a:bodyPr>
          <a:lstStyle/>
          <a:p>
            <a:pPr marL="114300" indent="0">
              <a:buNone/>
            </a:pPr>
            <a:r>
              <a:rPr lang="es-ES" dirty="0"/>
              <a:t>Esta </a:t>
            </a:r>
            <a:r>
              <a:rPr lang="es-ES" b="1" dirty="0"/>
              <a:t>iniciativa piloto </a:t>
            </a:r>
            <a:r>
              <a:rPr lang="es-ES" dirty="0"/>
              <a:t>iniciada en </a:t>
            </a:r>
            <a:r>
              <a:rPr lang="es-ES" b="1" dirty="0"/>
              <a:t>2021 </a:t>
            </a:r>
            <a:r>
              <a:rPr lang="es-ES" dirty="0"/>
              <a:t>se centra inicialmente en 5 temáticas:</a:t>
            </a:r>
          </a:p>
        </p:txBody>
      </p:sp>
      <p:sp>
        <p:nvSpPr>
          <p:cNvPr id="34" name="Rectángulo 33">
            <a:extLst>
              <a:ext uri="{FF2B5EF4-FFF2-40B4-BE49-F238E27FC236}">
                <a16:creationId xmlns:a16="http://schemas.microsoft.com/office/drawing/2014/main" id="{94682637-A6D0-497D-8E6F-1E3F23C04671}"/>
              </a:ext>
            </a:extLst>
          </p:cNvPr>
          <p:cNvSpPr/>
          <p:nvPr/>
        </p:nvSpPr>
        <p:spPr>
          <a:xfrm>
            <a:off x="6531293" y="1833205"/>
            <a:ext cx="5448143" cy="2075754"/>
          </a:xfrm>
          <a:prstGeom prst="rect">
            <a:avLst/>
          </a:prstGeom>
          <a:noFill/>
          <a:ln>
            <a:solidFill>
              <a:schemeClr val="bg1">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A1FB9EB7-A905-47C0-BE4A-CBF4FB4BA953}"/>
              </a:ext>
            </a:extLst>
          </p:cNvPr>
          <p:cNvSpPr/>
          <p:nvPr/>
        </p:nvSpPr>
        <p:spPr>
          <a:xfrm>
            <a:off x="8191284" y="1766117"/>
            <a:ext cx="2617837" cy="338554"/>
          </a:xfrm>
          <a:prstGeom prst="rect">
            <a:avLst/>
          </a:prstGeom>
        </p:spPr>
        <p:txBody>
          <a:bodyPr wrap="square">
            <a:spAutoFit/>
          </a:bodyPr>
          <a:lstStyle/>
          <a:p>
            <a:r>
              <a:rPr lang="es-ES" sz="1600" b="1" dirty="0">
                <a:latin typeface="Berlin Sans FB Demi" panose="020E0802020502020306" pitchFamily="34" charset="0"/>
              </a:rPr>
              <a:t>GOBERNANZA</a:t>
            </a:r>
          </a:p>
        </p:txBody>
      </p:sp>
      <p:sp>
        <p:nvSpPr>
          <p:cNvPr id="36" name="Rectángulo 35">
            <a:extLst>
              <a:ext uri="{FF2B5EF4-FFF2-40B4-BE49-F238E27FC236}">
                <a16:creationId xmlns:a16="http://schemas.microsoft.com/office/drawing/2014/main" id="{1A169EDD-5CFD-4D2F-9ABA-4D7392AD4926}"/>
              </a:ext>
            </a:extLst>
          </p:cNvPr>
          <p:cNvSpPr/>
          <p:nvPr/>
        </p:nvSpPr>
        <p:spPr>
          <a:xfrm>
            <a:off x="6710147" y="2083033"/>
            <a:ext cx="5269289" cy="1815882"/>
          </a:xfrm>
          <a:prstGeom prst="rect">
            <a:avLst/>
          </a:prstGeom>
        </p:spPr>
        <p:txBody>
          <a:bodyPr wrap="square">
            <a:spAutoFit/>
          </a:bodyPr>
          <a:lstStyle/>
          <a:p>
            <a:pPr marL="114300" indent="0">
              <a:buNone/>
            </a:pPr>
            <a:r>
              <a:rPr lang="es-ES" sz="1600" dirty="0"/>
              <a:t>Mecanismo interno de gobernanza:</a:t>
            </a:r>
          </a:p>
          <a:p>
            <a:pPr marL="285750" indent="-171450">
              <a:buFont typeface="Arial" panose="020B0604020202020204" pitchFamily="34" charset="0"/>
              <a:buChar char="•"/>
            </a:pPr>
            <a:r>
              <a:rPr lang="es-ES" sz="1600" b="1" dirty="0">
                <a:solidFill>
                  <a:srgbClr val="C00000"/>
                </a:solidFill>
              </a:rPr>
              <a:t>Comité ejecutivo</a:t>
            </a:r>
            <a:r>
              <a:rPr lang="es-ES" sz="1600" dirty="0">
                <a:solidFill>
                  <a:srgbClr val="C00000"/>
                </a:solidFill>
              </a:rPr>
              <a:t> </a:t>
            </a:r>
            <a:r>
              <a:rPr lang="es-ES" sz="1600" dirty="0"/>
              <a:t>de seguimiento de las actividades (5-7 personas): reuniones mensuales.</a:t>
            </a:r>
          </a:p>
          <a:p>
            <a:pPr marL="285750" indent="-171450">
              <a:buFont typeface="Arial" panose="020B0604020202020204" pitchFamily="34" charset="0"/>
              <a:buChar char="•"/>
            </a:pPr>
            <a:r>
              <a:rPr lang="es-ES" sz="1600" dirty="0"/>
              <a:t> </a:t>
            </a:r>
            <a:r>
              <a:rPr lang="es-ES" sz="1600" b="1" dirty="0">
                <a:solidFill>
                  <a:srgbClr val="C00000"/>
                </a:solidFill>
              </a:rPr>
              <a:t>Asamblea general</a:t>
            </a:r>
            <a:r>
              <a:rPr lang="es-ES" sz="1600" dirty="0">
                <a:solidFill>
                  <a:srgbClr val="C00000"/>
                </a:solidFill>
              </a:rPr>
              <a:t> </a:t>
            </a:r>
            <a:r>
              <a:rPr lang="es-ES" sz="1600" dirty="0"/>
              <a:t>(investigadores participantes): Reunión anual para analizar el progreso de la red.  </a:t>
            </a:r>
          </a:p>
          <a:p>
            <a:pPr marL="114300" indent="0">
              <a:buNone/>
            </a:pPr>
            <a:r>
              <a:rPr lang="es-ES" sz="1600" b="1" dirty="0"/>
              <a:t>Estado del progreso de sus actividades</a:t>
            </a:r>
            <a:r>
              <a:rPr lang="es-ES" sz="1600" dirty="0"/>
              <a:t> a VICYT- VAACT mensualmente</a:t>
            </a:r>
          </a:p>
        </p:txBody>
      </p:sp>
      <p:sp>
        <p:nvSpPr>
          <p:cNvPr id="37" name="Rectángulo 36">
            <a:extLst>
              <a:ext uri="{FF2B5EF4-FFF2-40B4-BE49-F238E27FC236}">
                <a16:creationId xmlns:a16="http://schemas.microsoft.com/office/drawing/2014/main" id="{A215C39C-14FF-49E1-B04A-A00EDE528542}"/>
              </a:ext>
            </a:extLst>
          </p:cNvPr>
          <p:cNvSpPr/>
          <p:nvPr/>
        </p:nvSpPr>
        <p:spPr>
          <a:xfrm>
            <a:off x="6600056" y="3919003"/>
            <a:ext cx="5348636" cy="2217935"/>
          </a:xfrm>
          <a:prstGeom prst="rect">
            <a:avLst/>
          </a:prstGeom>
          <a:noFill/>
          <a:ln>
            <a:solidFill>
              <a:schemeClr val="bg1">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BF4C9A42-7BAD-4696-B7AC-F17ABC3A3903}"/>
              </a:ext>
            </a:extLst>
          </p:cNvPr>
          <p:cNvSpPr/>
          <p:nvPr/>
        </p:nvSpPr>
        <p:spPr>
          <a:xfrm>
            <a:off x="8319776" y="3890565"/>
            <a:ext cx="2617837" cy="338554"/>
          </a:xfrm>
          <a:prstGeom prst="rect">
            <a:avLst/>
          </a:prstGeom>
        </p:spPr>
        <p:txBody>
          <a:bodyPr wrap="square">
            <a:spAutoFit/>
          </a:bodyPr>
          <a:lstStyle/>
          <a:p>
            <a:r>
              <a:rPr lang="es-ES" sz="1600" b="1" dirty="0">
                <a:latin typeface="Berlin Sans FB Demi" panose="020E0802020502020306" pitchFamily="34" charset="0"/>
              </a:rPr>
              <a:t>FINANCIACIÓN</a:t>
            </a:r>
          </a:p>
        </p:txBody>
      </p:sp>
      <p:sp>
        <p:nvSpPr>
          <p:cNvPr id="39" name="Rectángulo 38">
            <a:extLst>
              <a:ext uri="{FF2B5EF4-FFF2-40B4-BE49-F238E27FC236}">
                <a16:creationId xmlns:a16="http://schemas.microsoft.com/office/drawing/2014/main" id="{B3CE83D9-7879-418B-A92D-ADB0FF2243E2}"/>
              </a:ext>
            </a:extLst>
          </p:cNvPr>
          <p:cNvSpPr/>
          <p:nvPr/>
        </p:nvSpPr>
        <p:spPr>
          <a:xfrm>
            <a:off x="6719793" y="4094768"/>
            <a:ext cx="5221560" cy="1938992"/>
          </a:xfrm>
          <a:prstGeom prst="rect">
            <a:avLst/>
          </a:prstGeom>
        </p:spPr>
        <p:txBody>
          <a:bodyPr wrap="square">
            <a:spAutoFit/>
          </a:bodyPr>
          <a:lstStyle/>
          <a:p>
            <a:pPr marL="114300" indent="0">
              <a:buNone/>
            </a:pPr>
            <a:r>
              <a:rPr lang="es-ES" sz="1500" b="1" i="1" dirty="0"/>
              <a:t>Límite global anual inicial: 2M€</a:t>
            </a:r>
          </a:p>
          <a:p>
            <a:pPr marL="285750" indent="-171450">
              <a:buFont typeface="Wingdings" panose="05000000000000000000" pitchFamily="2" charset="2"/>
              <a:buChar char="Ø"/>
            </a:pPr>
            <a:r>
              <a:rPr lang="es-ES" sz="1500" dirty="0"/>
              <a:t>Beneficiario directo: </a:t>
            </a:r>
            <a:r>
              <a:rPr lang="es-ES" sz="1500" b="1" dirty="0"/>
              <a:t>ICU implicado gestión</a:t>
            </a:r>
          </a:p>
          <a:p>
            <a:pPr marL="285750" indent="-171450">
              <a:buFont typeface="Arial" panose="020B0604020202020204" pitchFamily="34" charset="0"/>
              <a:buChar char="•"/>
            </a:pPr>
            <a:r>
              <a:rPr lang="es-ES" sz="1500" dirty="0"/>
              <a:t>Contratación de personal (gestión)</a:t>
            </a:r>
          </a:p>
          <a:p>
            <a:pPr marL="285750" indent="-171450">
              <a:buFont typeface="Arial" panose="020B0604020202020204" pitchFamily="34" charset="0"/>
              <a:buChar char="•"/>
            </a:pPr>
            <a:r>
              <a:rPr lang="es-ES" sz="1500" dirty="0"/>
              <a:t>Gastos asociados a la realización de las actividades (ej. organización de reuniones, estancias de intercambio, etc. )</a:t>
            </a:r>
          </a:p>
          <a:p>
            <a:pPr marL="285750" indent="-171450">
              <a:buFont typeface="Wingdings" panose="05000000000000000000" pitchFamily="2" charset="2"/>
              <a:buChar char="Ø"/>
            </a:pPr>
            <a:r>
              <a:rPr lang="es-ES" sz="1500" dirty="0"/>
              <a:t>Dotación de las ayudas vía </a:t>
            </a:r>
            <a:r>
              <a:rPr lang="es-ES" sz="1500" b="1" dirty="0"/>
              <a:t>Proyecto Intramural Especial (PIE):</a:t>
            </a:r>
            <a:r>
              <a:rPr lang="es-ES" sz="1500" dirty="0"/>
              <a:t> los beneficiarios deberán justificar los gastos anuales</a:t>
            </a:r>
            <a:r>
              <a:rPr lang="es-ES" sz="1400" dirty="0"/>
              <a:t>. </a:t>
            </a:r>
          </a:p>
        </p:txBody>
      </p:sp>
      <p:pic>
        <p:nvPicPr>
          <p:cNvPr id="40" name="Imagen 39">
            <a:extLst>
              <a:ext uri="{FF2B5EF4-FFF2-40B4-BE49-F238E27FC236}">
                <a16:creationId xmlns:a16="http://schemas.microsoft.com/office/drawing/2014/main" id="{B8A283E2-5AB1-4AFC-A724-35BDDCBF86E1}"/>
              </a:ext>
            </a:extLst>
          </p:cNvPr>
          <p:cNvPicPr>
            <a:picLocks noChangeAspect="1"/>
          </p:cNvPicPr>
          <p:nvPr/>
        </p:nvPicPr>
        <p:blipFill>
          <a:blip r:embed="rId5"/>
          <a:stretch>
            <a:fillRect/>
          </a:stretch>
        </p:blipFill>
        <p:spPr>
          <a:xfrm>
            <a:off x="11315532" y="23109"/>
            <a:ext cx="748596" cy="465448"/>
          </a:xfrm>
          <a:prstGeom prst="rect">
            <a:avLst/>
          </a:prstGeom>
        </p:spPr>
      </p:pic>
      <p:pic>
        <p:nvPicPr>
          <p:cNvPr id="41" name="Imagen 40">
            <a:extLst>
              <a:ext uri="{FF2B5EF4-FFF2-40B4-BE49-F238E27FC236}">
                <a16:creationId xmlns:a16="http://schemas.microsoft.com/office/drawing/2014/main" id="{9EBE4F6C-8F77-4E07-BE0D-ABFFCC675A44}"/>
              </a:ext>
            </a:extLst>
          </p:cNvPr>
          <p:cNvPicPr>
            <a:picLocks noChangeAspect="1"/>
          </p:cNvPicPr>
          <p:nvPr/>
        </p:nvPicPr>
        <p:blipFill>
          <a:blip r:embed="rId6"/>
          <a:stretch>
            <a:fillRect/>
          </a:stretch>
        </p:blipFill>
        <p:spPr>
          <a:xfrm>
            <a:off x="550815" y="2535109"/>
            <a:ext cx="5545185" cy="3498651"/>
          </a:xfrm>
          <a:prstGeom prst="rect">
            <a:avLst/>
          </a:prstGeom>
        </p:spPr>
      </p:pic>
      <p:sp>
        <p:nvSpPr>
          <p:cNvPr id="17" name="Rectángulo 16">
            <a:extLst>
              <a:ext uri="{FF2B5EF4-FFF2-40B4-BE49-F238E27FC236}">
                <a16:creationId xmlns:a16="http://schemas.microsoft.com/office/drawing/2014/main" id="{64DA8A7A-6664-4B1B-A02C-CCC47C501AC9}"/>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a:extLst>
              <a:ext uri="{FF2B5EF4-FFF2-40B4-BE49-F238E27FC236}">
                <a16:creationId xmlns:a16="http://schemas.microsoft.com/office/drawing/2014/main" id="{308F5015-07C8-4872-A91D-BFFACC2D96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46762" y="-1103"/>
            <a:ext cx="2886124" cy="5643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281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79CA15-6B8C-46B3-BCC5-8F63089C5E6F}" type="slidenum">
              <a:rPr kumimoji="0" lang="es-ES" sz="1800" b="0" i="0" u="none" strike="noStrike" kern="1200" cap="none" spc="0" normalizeH="0" baseline="0" noProof="0" smtClean="0">
                <a:ln>
                  <a:noFill/>
                </a:ln>
                <a:solidFill>
                  <a:srgbClr val="000000"/>
                </a:solidFill>
                <a:effectLst/>
                <a:uLnTx/>
                <a:uFillTx/>
                <a:latin typeface="Cambr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s-ES" sz="1800" b="0" i="0" u="none" strike="noStrike" kern="1200" cap="none" spc="0" normalizeH="0" baseline="0" noProof="0" dirty="0">
              <a:ln>
                <a:noFill/>
              </a:ln>
              <a:solidFill>
                <a:srgbClr val="000000"/>
              </a:solidFill>
              <a:effectLst/>
              <a:uLnTx/>
              <a:uFillTx/>
              <a:latin typeface="Cambria"/>
              <a:ea typeface="+mn-ea"/>
              <a:cs typeface="+mn-cs"/>
            </a:endParaRPr>
          </a:p>
        </p:txBody>
      </p:sp>
      <p:sp>
        <p:nvSpPr>
          <p:cNvPr id="11" name="Título 1">
            <a:extLst>
              <a:ext uri="{FF2B5EF4-FFF2-40B4-BE49-F238E27FC236}">
                <a16:creationId xmlns:a16="http://schemas.microsoft.com/office/drawing/2014/main" id="{C64F3E62-F05C-477A-95CE-6E295A514D35}"/>
              </a:ext>
            </a:extLst>
          </p:cNvPr>
          <p:cNvSpPr txBox="1">
            <a:spLocks/>
          </p:cNvSpPr>
          <p:nvPr/>
        </p:nvSpPr>
        <p:spPr>
          <a:xfrm>
            <a:off x="3592065" y="58025"/>
            <a:ext cx="7951370"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100" normalizeH="0" baseline="0" noProof="0" dirty="0">
                <a:ln>
                  <a:noFill/>
                </a:ln>
                <a:solidFill>
                  <a:srgbClr val="AF071F"/>
                </a:solidFill>
                <a:effectLst/>
                <a:uLnTx/>
                <a:uFillTx/>
                <a:latin typeface="Cambria"/>
                <a:ea typeface="+mj-ea"/>
                <a:cs typeface="+mj-cs"/>
              </a:rPr>
              <a:t>CONEXIONES CSIC-HUB</a:t>
            </a:r>
            <a:endParaRPr kumimoji="0" lang="es-ES" sz="3600" b="0" i="0" u="none" strike="noStrike" kern="1200" cap="none" spc="-100" normalizeH="0" baseline="0" noProof="0" dirty="0">
              <a:ln>
                <a:noFill/>
              </a:ln>
              <a:solidFill>
                <a:srgbClr val="AF071F"/>
              </a:solidFill>
              <a:effectLst/>
              <a:uLnTx/>
              <a:uFillTx/>
              <a:latin typeface="Cambria"/>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s-ES" sz="3600" b="1" i="0" u="none" strike="noStrike" kern="1200" cap="none" spc="-100" normalizeH="0" baseline="0" noProof="0" dirty="0">
              <a:ln>
                <a:noFill/>
              </a:ln>
              <a:solidFill>
                <a:srgbClr val="AF071F"/>
              </a:solidFill>
              <a:effectLst/>
              <a:uLnTx/>
              <a:uFillTx/>
              <a:latin typeface="Cambria"/>
              <a:ea typeface="+mj-ea"/>
              <a:cs typeface="+mj-cs"/>
            </a:endParaRPr>
          </a:p>
        </p:txBody>
      </p:sp>
      <p:pic>
        <p:nvPicPr>
          <p:cNvPr id="3" name="Imagen 2">
            <a:extLst>
              <a:ext uri="{FF2B5EF4-FFF2-40B4-BE49-F238E27FC236}">
                <a16:creationId xmlns:a16="http://schemas.microsoft.com/office/drawing/2014/main" id="{E23348A8-6257-42DF-BE36-54E955BC5519}"/>
              </a:ext>
            </a:extLst>
          </p:cNvPr>
          <p:cNvPicPr>
            <a:picLocks noChangeAspect="1"/>
          </p:cNvPicPr>
          <p:nvPr/>
        </p:nvPicPr>
        <p:blipFill>
          <a:blip r:embed="rId3"/>
          <a:stretch>
            <a:fillRect/>
          </a:stretch>
        </p:blipFill>
        <p:spPr>
          <a:xfrm>
            <a:off x="893699" y="495374"/>
            <a:ext cx="4956423" cy="3669341"/>
          </a:xfrm>
          <a:prstGeom prst="rect">
            <a:avLst/>
          </a:prstGeom>
        </p:spPr>
      </p:pic>
      <p:sp>
        <p:nvSpPr>
          <p:cNvPr id="2" name="Rectángulo 1">
            <a:extLst>
              <a:ext uri="{FF2B5EF4-FFF2-40B4-BE49-F238E27FC236}">
                <a16:creationId xmlns:a16="http://schemas.microsoft.com/office/drawing/2014/main" id="{0E5DBD84-D649-4169-96F3-C78BC47716B6}"/>
              </a:ext>
            </a:extLst>
          </p:cNvPr>
          <p:cNvSpPr/>
          <p:nvPr/>
        </p:nvSpPr>
        <p:spPr>
          <a:xfrm>
            <a:off x="6519030" y="926614"/>
            <a:ext cx="5531816" cy="2277547"/>
          </a:xfrm>
          <a:prstGeom prst="rect">
            <a:avLst/>
          </a:prstGeom>
        </p:spPr>
        <p:txBody>
          <a:bodyPr wrap="square">
            <a:spAutoFit/>
          </a:bodyPr>
          <a:lstStyle/>
          <a:p>
            <a:pPr marL="285750" indent="-285750">
              <a:buFont typeface="Arial" panose="020B0604020202020204" pitchFamily="34" charset="0"/>
              <a:buChar char="•"/>
            </a:pPr>
            <a:r>
              <a:rPr lang="es-ES" sz="2000" b="1" dirty="0"/>
              <a:t>Asamblea General, Encuentros, Congresos</a:t>
            </a:r>
          </a:p>
          <a:p>
            <a:pPr marL="285750" indent="-285750">
              <a:buFont typeface="Arial" panose="020B0604020202020204" pitchFamily="34" charset="0"/>
              <a:buChar char="•"/>
            </a:pPr>
            <a:r>
              <a:rPr lang="es-ES" sz="2000" b="1" dirty="0"/>
              <a:t>Atracción de Talento Joven (</a:t>
            </a:r>
            <a:r>
              <a:rPr lang="es-ES" sz="2000" b="1" kern="0" dirty="0"/>
              <a:t>JAE-</a:t>
            </a:r>
            <a:r>
              <a:rPr lang="es-ES" sz="2000" b="1" kern="0" dirty="0" err="1"/>
              <a:t>Intro</a:t>
            </a:r>
            <a:r>
              <a:rPr lang="es-ES" sz="2000" b="1" kern="0" dirty="0"/>
              <a:t> Conexiones; MSCA-COFUND)</a:t>
            </a:r>
          </a:p>
          <a:p>
            <a:pPr marL="285750" indent="-285750">
              <a:buFont typeface="Arial" panose="020B0604020202020204" pitchFamily="34" charset="0"/>
              <a:buChar char="•"/>
            </a:pPr>
            <a:r>
              <a:rPr lang="es-ES" sz="2000" b="1" kern="0" dirty="0"/>
              <a:t>Movilidad: Escuela de verano 2022, Estancias miembros Red</a:t>
            </a:r>
          </a:p>
          <a:p>
            <a:pPr marL="285750" indent="-285750">
              <a:buFont typeface="Arial" panose="020B0604020202020204" pitchFamily="34" charset="0"/>
              <a:buChar char="•"/>
            </a:pPr>
            <a:r>
              <a:rPr lang="es-ES" sz="2000" b="1" dirty="0"/>
              <a:t>Estrategia de Comunicación y Divulgación</a:t>
            </a:r>
          </a:p>
          <a:p>
            <a:pPr marL="285750" indent="-285750">
              <a:buFont typeface="Arial" panose="020B0604020202020204" pitchFamily="34" charset="0"/>
              <a:buChar char="•"/>
            </a:pPr>
            <a:endParaRPr lang="es-ES" sz="2200" dirty="0">
              <a:latin typeface="+mj-lt"/>
            </a:endParaRPr>
          </a:p>
        </p:txBody>
      </p:sp>
      <p:sp>
        <p:nvSpPr>
          <p:cNvPr id="7" name="CuadroTexto 6">
            <a:extLst>
              <a:ext uri="{FF2B5EF4-FFF2-40B4-BE49-F238E27FC236}">
                <a16:creationId xmlns:a16="http://schemas.microsoft.com/office/drawing/2014/main" id="{23011355-3B02-4531-A230-F92DD6CA6B97}"/>
              </a:ext>
            </a:extLst>
          </p:cNvPr>
          <p:cNvSpPr txBox="1"/>
          <p:nvPr/>
        </p:nvSpPr>
        <p:spPr>
          <a:xfrm>
            <a:off x="6665969" y="3018953"/>
            <a:ext cx="5200650" cy="769441"/>
          </a:xfrm>
          <a:prstGeom prst="rect">
            <a:avLst/>
          </a:prstGeom>
          <a:noFill/>
          <a:ln w="12700">
            <a:solidFill>
              <a:srgbClr val="E60000"/>
            </a:solidFill>
            <a:prstDash val="solid"/>
          </a:ln>
        </p:spPr>
        <p:txBody>
          <a:bodyPr wrap="square" rtlCol="0">
            <a:spAutoFit/>
          </a:bodyPr>
          <a:lstStyle/>
          <a:p>
            <a:r>
              <a:rPr lang="es-ES" sz="2200" dirty="0">
                <a:solidFill>
                  <a:schemeClr val="bg1">
                    <a:lumMod val="50000"/>
                  </a:schemeClr>
                </a:solidFill>
                <a:latin typeface="+mj-lt"/>
              </a:rPr>
              <a:t>Junio’21- Junio’22: </a:t>
            </a:r>
            <a:r>
              <a:rPr lang="es-ES" sz="2200" dirty="0">
                <a:latin typeface="+mj-lt"/>
              </a:rPr>
              <a:t>Seguimiento 12 meses ¿ampliación del PILOTO?</a:t>
            </a:r>
          </a:p>
        </p:txBody>
      </p:sp>
      <p:sp>
        <p:nvSpPr>
          <p:cNvPr id="13" name="CuadroTexto 12">
            <a:extLst>
              <a:ext uri="{FF2B5EF4-FFF2-40B4-BE49-F238E27FC236}">
                <a16:creationId xmlns:a16="http://schemas.microsoft.com/office/drawing/2014/main" id="{D1BCFC66-00C3-4A65-B9A2-2163BB25770B}"/>
              </a:ext>
            </a:extLst>
          </p:cNvPr>
          <p:cNvSpPr txBox="1"/>
          <p:nvPr/>
        </p:nvSpPr>
        <p:spPr>
          <a:xfrm>
            <a:off x="1330044" y="4804005"/>
            <a:ext cx="1924272" cy="784830"/>
          </a:xfrm>
          <a:prstGeom prst="rect">
            <a:avLst/>
          </a:prstGeom>
          <a:noFill/>
        </p:spPr>
        <p:txBody>
          <a:bodyPr wrap="square" rtlCol="0">
            <a:spAutoFit/>
          </a:bodyPr>
          <a:lstStyle/>
          <a:p>
            <a:pPr algn="ctr"/>
            <a:r>
              <a:rPr lang="es-ES" sz="1500" b="1" dirty="0">
                <a:solidFill>
                  <a:schemeClr val="bg2">
                    <a:lumMod val="50000"/>
                  </a:schemeClr>
                </a:solidFill>
              </a:rPr>
              <a:t>75 grupos del CSIC </a:t>
            </a:r>
          </a:p>
          <a:p>
            <a:pPr algn="ctr"/>
            <a:r>
              <a:rPr lang="es-ES" sz="1500" b="1" dirty="0">
                <a:solidFill>
                  <a:schemeClr val="bg2">
                    <a:lumMod val="50000"/>
                  </a:schemeClr>
                </a:solidFill>
              </a:rPr>
              <a:t>387 investigadores</a:t>
            </a:r>
          </a:p>
          <a:p>
            <a:pPr algn="ctr"/>
            <a:r>
              <a:rPr lang="es-ES" sz="1500" b="1" dirty="0">
                <a:solidFill>
                  <a:schemeClr val="bg2">
                    <a:lumMod val="50000"/>
                  </a:schemeClr>
                </a:solidFill>
              </a:rPr>
              <a:t>35 Centros</a:t>
            </a:r>
            <a:endParaRPr lang="en-US" sz="1500" b="1" dirty="0">
              <a:solidFill>
                <a:schemeClr val="bg2">
                  <a:lumMod val="50000"/>
                </a:schemeClr>
              </a:solidFill>
            </a:endParaRPr>
          </a:p>
        </p:txBody>
      </p:sp>
      <p:pic>
        <p:nvPicPr>
          <p:cNvPr id="14" name="Imagen 13">
            <a:extLst>
              <a:ext uri="{FF2B5EF4-FFF2-40B4-BE49-F238E27FC236}">
                <a16:creationId xmlns:a16="http://schemas.microsoft.com/office/drawing/2014/main" id="{370ABD66-411D-48EE-9477-0454D7D9CF8F}"/>
              </a:ext>
            </a:extLst>
          </p:cNvPr>
          <p:cNvPicPr>
            <a:picLocks noChangeAspect="1"/>
          </p:cNvPicPr>
          <p:nvPr/>
        </p:nvPicPr>
        <p:blipFill>
          <a:blip r:embed="rId4"/>
          <a:stretch>
            <a:fillRect/>
          </a:stretch>
        </p:blipFill>
        <p:spPr>
          <a:xfrm>
            <a:off x="1609532" y="4215880"/>
            <a:ext cx="1145671" cy="439899"/>
          </a:xfrm>
          <a:prstGeom prst="rect">
            <a:avLst/>
          </a:prstGeom>
        </p:spPr>
      </p:pic>
      <p:pic>
        <p:nvPicPr>
          <p:cNvPr id="15" name="Imagen 14">
            <a:extLst>
              <a:ext uri="{FF2B5EF4-FFF2-40B4-BE49-F238E27FC236}">
                <a16:creationId xmlns:a16="http://schemas.microsoft.com/office/drawing/2014/main" id="{56F783E3-FAAE-4A6C-B6ED-314A8CEB91E1}"/>
              </a:ext>
            </a:extLst>
          </p:cNvPr>
          <p:cNvPicPr>
            <a:picLocks noChangeAspect="1"/>
          </p:cNvPicPr>
          <p:nvPr/>
        </p:nvPicPr>
        <p:blipFill>
          <a:blip r:embed="rId5"/>
          <a:stretch>
            <a:fillRect/>
          </a:stretch>
        </p:blipFill>
        <p:spPr>
          <a:xfrm>
            <a:off x="4078733" y="4248071"/>
            <a:ext cx="1227916" cy="516529"/>
          </a:xfrm>
          <a:prstGeom prst="rect">
            <a:avLst/>
          </a:prstGeom>
        </p:spPr>
      </p:pic>
      <p:sp>
        <p:nvSpPr>
          <p:cNvPr id="16" name="CuadroTexto 15">
            <a:extLst>
              <a:ext uri="{FF2B5EF4-FFF2-40B4-BE49-F238E27FC236}">
                <a16:creationId xmlns:a16="http://schemas.microsoft.com/office/drawing/2014/main" id="{106A3596-CD68-4E58-8E71-792050C54984}"/>
              </a:ext>
            </a:extLst>
          </p:cNvPr>
          <p:cNvSpPr txBox="1"/>
          <p:nvPr/>
        </p:nvSpPr>
        <p:spPr>
          <a:xfrm>
            <a:off x="3639195" y="4728830"/>
            <a:ext cx="1903229" cy="784830"/>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500" dirty="0"/>
              <a:t>35 grupos del CSIC </a:t>
            </a:r>
          </a:p>
          <a:p>
            <a:r>
              <a:rPr lang="es-ES" sz="1500" dirty="0"/>
              <a:t>188 investigadores</a:t>
            </a:r>
          </a:p>
          <a:p>
            <a:r>
              <a:rPr lang="es-ES" sz="1500" dirty="0"/>
              <a:t>17 Centros</a:t>
            </a:r>
            <a:endParaRPr lang="en-US" sz="1500" dirty="0"/>
          </a:p>
        </p:txBody>
      </p:sp>
      <p:sp>
        <p:nvSpPr>
          <p:cNvPr id="17" name="CuadroTexto 16">
            <a:extLst>
              <a:ext uri="{FF2B5EF4-FFF2-40B4-BE49-F238E27FC236}">
                <a16:creationId xmlns:a16="http://schemas.microsoft.com/office/drawing/2014/main" id="{13DD99CF-F404-428A-A55D-FB3EEEB6C5B4}"/>
              </a:ext>
            </a:extLst>
          </p:cNvPr>
          <p:cNvSpPr txBox="1"/>
          <p:nvPr/>
        </p:nvSpPr>
        <p:spPr>
          <a:xfrm>
            <a:off x="5716250" y="4658430"/>
            <a:ext cx="1939210" cy="1015663"/>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500" dirty="0"/>
              <a:t>88 grupos investigación</a:t>
            </a:r>
          </a:p>
          <a:p>
            <a:r>
              <a:rPr lang="es-ES" sz="1500" dirty="0"/>
              <a:t>504 investigadores</a:t>
            </a:r>
          </a:p>
          <a:p>
            <a:r>
              <a:rPr lang="es-ES" sz="1500" dirty="0"/>
              <a:t>17 Centros</a:t>
            </a:r>
            <a:endParaRPr lang="en-US" sz="1500" dirty="0"/>
          </a:p>
        </p:txBody>
      </p:sp>
      <p:pic>
        <p:nvPicPr>
          <p:cNvPr id="19" name="Imagen 18">
            <a:extLst>
              <a:ext uri="{FF2B5EF4-FFF2-40B4-BE49-F238E27FC236}">
                <a16:creationId xmlns:a16="http://schemas.microsoft.com/office/drawing/2014/main" id="{8A30976F-9836-4189-B75C-3DE68BB7870B}"/>
              </a:ext>
            </a:extLst>
          </p:cNvPr>
          <p:cNvPicPr>
            <a:picLocks noChangeAspect="1"/>
          </p:cNvPicPr>
          <p:nvPr/>
        </p:nvPicPr>
        <p:blipFill>
          <a:blip r:embed="rId6"/>
          <a:stretch>
            <a:fillRect/>
          </a:stretch>
        </p:blipFill>
        <p:spPr>
          <a:xfrm>
            <a:off x="6364899" y="4210380"/>
            <a:ext cx="627089" cy="555128"/>
          </a:xfrm>
          <a:prstGeom prst="rect">
            <a:avLst/>
          </a:prstGeom>
        </p:spPr>
      </p:pic>
      <p:pic>
        <p:nvPicPr>
          <p:cNvPr id="20" name="Imagen 19">
            <a:extLst>
              <a:ext uri="{FF2B5EF4-FFF2-40B4-BE49-F238E27FC236}">
                <a16:creationId xmlns:a16="http://schemas.microsoft.com/office/drawing/2014/main" id="{0FDED4B7-ED4F-4BCB-9ACF-26425D9D0F7F}"/>
              </a:ext>
            </a:extLst>
          </p:cNvPr>
          <p:cNvPicPr>
            <a:picLocks noChangeAspect="1"/>
          </p:cNvPicPr>
          <p:nvPr/>
        </p:nvPicPr>
        <p:blipFill>
          <a:blip r:embed="rId7"/>
          <a:stretch>
            <a:fillRect/>
          </a:stretch>
        </p:blipFill>
        <p:spPr>
          <a:xfrm>
            <a:off x="8416882" y="4149852"/>
            <a:ext cx="629263" cy="713539"/>
          </a:xfrm>
          <a:prstGeom prst="rect">
            <a:avLst/>
          </a:prstGeom>
        </p:spPr>
      </p:pic>
      <p:sp>
        <p:nvSpPr>
          <p:cNvPr id="21" name="Subtítulo 2">
            <a:extLst>
              <a:ext uri="{FF2B5EF4-FFF2-40B4-BE49-F238E27FC236}">
                <a16:creationId xmlns:a16="http://schemas.microsoft.com/office/drawing/2014/main" id="{B85F3360-D601-4A07-B19E-3740C2A4388F}"/>
              </a:ext>
            </a:extLst>
          </p:cNvPr>
          <p:cNvSpPr txBox="1">
            <a:spLocks/>
          </p:cNvSpPr>
          <p:nvPr/>
        </p:nvSpPr>
        <p:spPr>
          <a:xfrm rot="5400000">
            <a:off x="7898161" y="4215944"/>
            <a:ext cx="906152" cy="338020"/>
          </a:xfrm>
          <a:prstGeom prst="rect">
            <a:avLst/>
          </a:prstGeom>
          <a:noFill/>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1000" dirty="0">
                <a:solidFill>
                  <a:schemeClr val="bg1">
                    <a:lumMod val="65000"/>
                  </a:schemeClr>
                </a:solidFill>
                <a:latin typeface="Berlin Sans FB Demi" panose="020E0802020502020306" pitchFamily="34" charset="0"/>
              </a:rPr>
              <a:t>LIFE.HUB</a:t>
            </a:r>
          </a:p>
        </p:txBody>
      </p:sp>
      <p:sp>
        <p:nvSpPr>
          <p:cNvPr id="22" name="CuadroTexto 21">
            <a:extLst>
              <a:ext uri="{FF2B5EF4-FFF2-40B4-BE49-F238E27FC236}">
                <a16:creationId xmlns:a16="http://schemas.microsoft.com/office/drawing/2014/main" id="{E2A5A390-FD97-4E95-867C-2B1D079696A2}"/>
              </a:ext>
            </a:extLst>
          </p:cNvPr>
          <p:cNvSpPr txBox="1"/>
          <p:nvPr/>
        </p:nvSpPr>
        <p:spPr>
          <a:xfrm>
            <a:off x="7664341" y="4721944"/>
            <a:ext cx="1858960" cy="1015663"/>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500" dirty="0"/>
              <a:t>138 grupos investigación</a:t>
            </a:r>
          </a:p>
          <a:p>
            <a:r>
              <a:rPr lang="es-ES" sz="1500" dirty="0"/>
              <a:t>184 investigadores</a:t>
            </a:r>
          </a:p>
          <a:p>
            <a:r>
              <a:rPr lang="es-ES" sz="1500" dirty="0"/>
              <a:t>51 Centros</a:t>
            </a:r>
            <a:endParaRPr lang="en-US" sz="1500" dirty="0"/>
          </a:p>
        </p:txBody>
      </p:sp>
      <p:pic>
        <p:nvPicPr>
          <p:cNvPr id="23" name="Imagen 22">
            <a:extLst>
              <a:ext uri="{FF2B5EF4-FFF2-40B4-BE49-F238E27FC236}">
                <a16:creationId xmlns:a16="http://schemas.microsoft.com/office/drawing/2014/main" id="{C14AA3E2-0B1B-46DF-B25E-F0A24A3D8656}"/>
              </a:ext>
            </a:extLst>
          </p:cNvPr>
          <p:cNvPicPr>
            <a:picLocks noChangeAspect="1"/>
          </p:cNvPicPr>
          <p:nvPr/>
        </p:nvPicPr>
        <p:blipFill>
          <a:blip r:embed="rId8"/>
          <a:stretch>
            <a:fillRect/>
          </a:stretch>
        </p:blipFill>
        <p:spPr>
          <a:xfrm>
            <a:off x="9868620" y="4263061"/>
            <a:ext cx="1666631" cy="552095"/>
          </a:xfrm>
          <a:prstGeom prst="rect">
            <a:avLst/>
          </a:prstGeom>
        </p:spPr>
      </p:pic>
      <p:sp>
        <p:nvSpPr>
          <p:cNvPr id="24" name="CuadroTexto 23">
            <a:extLst>
              <a:ext uri="{FF2B5EF4-FFF2-40B4-BE49-F238E27FC236}">
                <a16:creationId xmlns:a16="http://schemas.microsoft.com/office/drawing/2014/main" id="{93629AB0-3996-41C4-A0C0-F58694256AFB}"/>
              </a:ext>
            </a:extLst>
          </p:cNvPr>
          <p:cNvSpPr txBox="1"/>
          <p:nvPr/>
        </p:nvSpPr>
        <p:spPr>
          <a:xfrm>
            <a:off x="9861735" y="4779269"/>
            <a:ext cx="1858960" cy="1015663"/>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500" dirty="0"/>
              <a:t>32 grupos investigación</a:t>
            </a:r>
          </a:p>
          <a:p>
            <a:r>
              <a:rPr lang="es-ES" sz="1500" dirty="0"/>
              <a:t>80 investigadores</a:t>
            </a:r>
          </a:p>
          <a:p>
            <a:r>
              <a:rPr lang="es-ES" sz="1500" dirty="0"/>
              <a:t>20 Centros</a:t>
            </a:r>
            <a:endParaRPr lang="en-US" sz="1500" dirty="0"/>
          </a:p>
        </p:txBody>
      </p:sp>
      <p:sp>
        <p:nvSpPr>
          <p:cNvPr id="30" name="CuadroTexto 29">
            <a:extLst>
              <a:ext uri="{FF2B5EF4-FFF2-40B4-BE49-F238E27FC236}">
                <a16:creationId xmlns:a16="http://schemas.microsoft.com/office/drawing/2014/main" id="{2C537962-18E5-43CC-A51F-5B37EBDA548D}"/>
              </a:ext>
            </a:extLst>
          </p:cNvPr>
          <p:cNvSpPr txBox="1"/>
          <p:nvPr/>
        </p:nvSpPr>
        <p:spPr>
          <a:xfrm>
            <a:off x="1328976" y="5588835"/>
            <a:ext cx="1605691" cy="1077218"/>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600" dirty="0"/>
              <a:t>Asamblea General: </a:t>
            </a:r>
            <a:r>
              <a:rPr lang="es-ES" sz="1600" b="0" dirty="0">
                <a:solidFill>
                  <a:schemeClr val="tx1"/>
                </a:solidFill>
              </a:rPr>
              <a:t>3-4 mayo 2022 – Barcelona </a:t>
            </a:r>
          </a:p>
        </p:txBody>
      </p:sp>
      <p:sp>
        <p:nvSpPr>
          <p:cNvPr id="31" name="CuadroTexto 30">
            <a:extLst>
              <a:ext uri="{FF2B5EF4-FFF2-40B4-BE49-F238E27FC236}">
                <a16:creationId xmlns:a16="http://schemas.microsoft.com/office/drawing/2014/main" id="{D0A03548-A8D1-4AE9-86AA-ABC80C175135}"/>
              </a:ext>
            </a:extLst>
          </p:cNvPr>
          <p:cNvSpPr txBox="1"/>
          <p:nvPr/>
        </p:nvSpPr>
        <p:spPr>
          <a:xfrm>
            <a:off x="9875893" y="5780669"/>
            <a:ext cx="2092648" cy="830997"/>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600" dirty="0"/>
              <a:t>Asamblea General: </a:t>
            </a:r>
            <a:r>
              <a:rPr lang="es-ES" sz="1600" b="0" dirty="0">
                <a:solidFill>
                  <a:schemeClr val="tx1"/>
                </a:solidFill>
              </a:rPr>
              <a:t>21 marzo 2022 – Madrid</a:t>
            </a:r>
          </a:p>
        </p:txBody>
      </p:sp>
      <p:sp>
        <p:nvSpPr>
          <p:cNvPr id="32" name="CuadroTexto 31">
            <a:extLst>
              <a:ext uri="{FF2B5EF4-FFF2-40B4-BE49-F238E27FC236}">
                <a16:creationId xmlns:a16="http://schemas.microsoft.com/office/drawing/2014/main" id="{F91B5E20-7EB9-4737-81A8-7B0F9AB3DE96}"/>
              </a:ext>
            </a:extLst>
          </p:cNvPr>
          <p:cNvSpPr txBox="1"/>
          <p:nvPr/>
        </p:nvSpPr>
        <p:spPr>
          <a:xfrm>
            <a:off x="5587450" y="5879739"/>
            <a:ext cx="2033176" cy="584775"/>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600" dirty="0"/>
              <a:t>Congreso: </a:t>
            </a:r>
            <a:r>
              <a:rPr lang="es-ES" sz="1600" b="0" dirty="0">
                <a:solidFill>
                  <a:schemeClr val="tx1"/>
                </a:solidFill>
              </a:rPr>
              <a:t>13 mayo 2022 – Madrid</a:t>
            </a:r>
          </a:p>
        </p:txBody>
      </p:sp>
      <p:sp>
        <p:nvSpPr>
          <p:cNvPr id="33" name="CuadroTexto 32">
            <a:extLst>
              <a:ext uri="{FF2B5EF4-FFF2-40B4-BE49-F238E27FC236}">
                <a16:creationId xmlns:a16="http://schemas.microsoft.com/office/drawing/2014/main" id="{8016A7D5-205B-4825-B2F5-0D8640FAEA36}"/>
              </a:ext>
            </a:extLst>
          </p:cNvPr>
          <p:cNvSpPr txBox="1"/>
          <p:nvPr/>
        </p:nvSpPr>
        <p:spPr>
          <a:xfrm>
            <a:off x="3423930" y="5742785"/>
            <a:ext cx="2092648" cy="830997"/>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600" dirty="0"/>
              <a:t>Encuentros de Reflexión: </a:t>
            </a:r>
            <a:r>
              <a:rPr lang="es-ES" sz="1600" b="0" dirty="0">
                <a:solidFill>
                  <a:schemeClr val="tx1"/>
                </a:solidFill>
              </a:rPr>
              <a:t>25-27 abril 2022 – Madrid</a:t>
            </a:r>
          </a:p>
        </p:txBody>
      </p:sp>
      <p:sp>
        <p:nvSpPr>
          <p:cNvPr id="34" name="CuadroTexto 33">
            <a:extLst>
              <a:ext uri="{FF2B5EF4-FFF2-40B4-BE49-F238E27FC236}">
                <a16:creationId xmlns:a16="http://schemas.microsoft.com/office/drawing/2014/main" id="{B6E14EF6-4400-44BC-BF83-2566A3F1FC42}"/>
              </a:ext>
            </a:extLst>
          </p:cNvPr>
          <p:cNvSpPr txBox="1"/>
          <p:nvPr/>
        </p:nvSpPr>
        <p:spPr>
          <a:xfrm>
            <a:off x="7691498" y="5865895"/>
            <a:ext cx="2092648" cy="584775"/>
          </a:xfrm>
          <a:prstGeom prst="rect">
            <a:avLst/>
          </a:prstGeom>
          <a:noFill/>
        </p:spPr>
        <p:txBody>
          <a:bodyPr wrap="square" rtlCol="0">
            <a:spAutoFit/>
          </a:bodyPr>
          <a:lstStyle>
            <a:defPPr>
              <a:defRPr lang="es-ES"/>
            </a:defPPr>
            <a:lvl1pPr algn="ctr">
              <a:defRPr sz="1200" b="1">
                <a:solidFill>
                  <a:schemeClr val="bg2">
                    <a:lumMod val="50000"/>
                  </a:schemeClr>
                </a:solidFill>
              </a:defRPr>
            </a:lvl1pPr>
          </a:lstStyle>
          <a:p>
            <a:r>
              <a:rPr lang="es-ES" sz="1600" dirty="0"/>
              <a:t>Seminarios: </a:t>
            </a:r>
            <a:r>
              <a:rPr lang="es-ES" sz="1600" b="0" dirty="0">
                <a:solidFill>
                  <a:schemeClr val="tx1"/>
                </a:solidFill>
              </a:rPr>
              <a:t>7-11 marzo 2022 – Madrid</a:t>
            </a:r>
          </a:p>
        </p:txBody>
      </p:sp>
      <p:sp>
        <p:nvSpPr>
          <p:cNvPr id="35" name="Rectángulo 34">
            <a:extLst>
              <a:ext uri="{FF2B5EF4-FFF2-40B4-BE49-F238E27FC236}">
                <a16:creationId xmlns:a16="http://schemas.microsoft.com/office/drawing/2014/main" id="{F8AFCF19-A50F-4138-B403-761C411C2F27}"/>
              </a:ext>
            </a:extLst>
          </p:cNvPr>
          <p:cNvSpPr/>
          <p:nvPr/>
        </p:nvSpPr>
        <p:spPr>
          <a:xfrm>
            <a:off x="1073088" y="4145741"/>
            <a:ext cx="10987200" cy="2607318"/>
          </a:xfrm>
          <a:prstGeom prst="rect">
            <a:avLst/>
          </a:prstGeom>
          <a:noFill/>
          <a:ln w="38100">
            <a:solidFill>
              <a:schemeClr val="bg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a:extLst>
              <a:ext uri="{FF2B5EF4-FFF2-40B4-BE49-F238E27FC236}">
                <a16:creationId xmlns:a16="http://schemas.microsoft.com/office/drawing/2014/main" id="{E42FF340-90F0-41E2-B624-8C129A98F21B}"/>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Imagen 25">
            <a:extLst>
              <a:ext uri="{FF2B5EF4-FFF2-40B4-BE49-F238E27FC236}">
                <a16:creationId xmlns:a16="http://schemas.microsoft.com/office/drawing/2014/main" id="{67ACBD59-48FC-48EE-82F1-DF03F30E6D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746760" y="5275"/>
            <a:ext cx="2845305" cy="556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11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479CA15-6B8C-46B3-BCC5-8F63089C5E6F}" type="slidenum">
              <a:rPr lang="es-ES" smtClean="0">
                <a:solidFill>
                  <a:srgbClr val="000000"/>
                </a:solidFill>
              </a:rPr>
              <a:pPr/>
              <a:t>17</a:t>
            </a:fld>
            <a:endParaRPr lang="es-ES" dirty="0">
              <a:solidFill>
                <a:srgbClr val="000000"/>
              </a:solidFill>
            </a:endParaRPr>
          </a:p>
        </p:txBody>
      </p:sp>
      <p:sp>
        <p:nvSpPr>
          <p:cNvPr id="7" name="Marcador de contenido 6">
            <a:extLst>
              <a:ext uri="{FF2B5EF4-FFF2-40B4-BE49-F238E27FC236}">
                <a16:creationId xmlns:a16="http://schemas.microsoft.com/office/drawing/2014/main" id="{B592F39E-9821-4913-B025-8D490769F7C1}"/>
              </a:ext>
            </a:extLst>
          </p:cNvPr>
          <p:cNvSpPr txBox="1">
            <a:spLocks/>
          </p:cNvSpPr>
          <p:nvPr/>
        </p:nvSpPr>
        <p:spPr>
          <a:xfrm>
            <a:off x="1206072" y="1330838"/>
            <a:ext cx="10147728" cy="5195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b="1" dirty="0"/>
              <a:t>Mapas de centros (puestos de trabajo y necesidades), grupos e investigadores</a:t>
            </a:r>
          </a:p>
          <a:p>
            <a:pPr lvl="1" algn="just"/>
            <a:r>
              <a:rPr lang="es-ES" sz="2200" b="1" dirty="0"/>
              <a:t>Organigramas funcionales </a:t>
            </a:r>
            <a:r>
              <a:rPr lang="es-ES" sz="2200" dirty="0"/>
              <a:t>de los centros (desde 2019)  </a:t>
            </a:r>
            <a:endParaRPr lang="es-ES" sz="2200" b="1" dirty="0"/>
          </a:p>
          <a:p>
            <a:pPr algn="just"/>
            <a:endParaRPr lang="es-ES" b="1" dirty="0"/>
          </a:p>
          <a:p>
            <a:pPr algn="just"/>
            <a:r>
              <a:rPr lang="es-ES" b="1" dirty="0"/>
              <a:t>Estabilización de ~1500 puestos estructurales </a:t>
            </a:r>
            <a:r>
              <a:rPr lang="es-ES" b="1" dirty="0">
                <a:solidFill>
                  <a:srgbClr val="C00000"/>
                </a:solidFill>
              </a:rPr>
              <a:t>+ 570</a:t>
            </a:r>
            <a:endParaRPr lang="es-ES" dirty="0">
              <a:solidFill>
                <a:srgbClr val="C00000"/>
              </a:solidFill>
            </a:endParaRPr>
          </a:p>
          <a:p>
            <a:pPr algn="just"/>
            <a:r>
              <a:rPr lang="es-ES" b="1" dirty="0"/>
              <a:t>-en proceso desde febrero 2018</a:t>
            </a:r>
            <a:endParaRPr lang="es-ES" dirty="0"/>
          </a:p>
          <a:p>
            <a:pPr algn="just"/>
            <a:r>
              <a:rPr lang="es-ES" b="1" dirty="0"/>
              <a:t>-finalizado proceso selectivo DR FC (101 plazas) y se planificó completamente el resto</a:t>
            </a:r>
            <a:endParaRPr lang="es-ES" dirty="0"/>
          </a:p>
          <a:p>
            <a:pPr algn="just"/>
            <a:r>
              <a:rPr lang="es-ES" b="1" dirty="0"/>
              <a:t>Carrera Técnica </a:t>
            </a:r>
          </a:p>
          <a:p>
            <a:pPr algn="just"/>
            <a:r>
              <a:rPr lang="es-ES" dirty="0"/>
              <a:t>-perfiles técnicos profesionales: conexión con el Organigrama, definición del puesto y las competencias </a:t>
            </a:r>
          </a:p>
          <a:p>
            <a:pPr algn="just"/>
            <a:r>
              <a:rPr lang="es-ES" dirty="0"/>
              <a:t>-</a:t>
            </a:r>
            <a:r>
              <a:rPr lang="es-ES" dirty="0">
                <a:solidFill>
                  <a:srgbClr val="C00000"/>
                </a:solidFill>
              </a:rPr>
              <a:t>Tecnólogos </a:t>
            </a:r>
            <a:r>
              <a:rPr lang="es-ES" b="1" dirty="0">
                <a:solidFill>
                  <a:srgbClr val="C00000"/>
                </a:solidFill>
              </a:rPr>
              <a:t>(grupo de Trabajo MCIN, desde julio 2021)</a:t>
            </a:r>
            <a:endParaRPr lang="es-ES" sz="1800" i="1" dirty="0">
              <a:solidFill>
                <a:srgbClr val="C00000"/>
              </a:solidFill>
              <a:highlight>
                <a:srgbClr val="FFFF00"/>
              </a:highlight>
            </a:endParaRPr>
          </a:p>
          <a:p>
            <a:pPr marL="114300" algn="just"/>
            <a:endParaRPr lang="es-ES" sz="1800" dirty="0">
              <a:highlight>
                <a:srgbClr val="FFFF00"/>
              </a:highlight>
            </a:endParaRPr>
          </a:p>
          <a:p>
            <a:pPr algn="just"/>
            <a:endParaRPr lang="es-ES" sz="1800" dirty="0">
              <a:highlight>
                <a:srgbClr val="FFFF00"/>
              </a:highlight>
            </a:endParaRPr>
          </a:p>
        </p:txBody>
      </p:sp>
      <p:sp>
        <p:nvSpPr>
          <p:cNvPr id="8" name="Título 1">
            <a:extLst>
              <a:ext uri="{FF2B5EF4-FFF2-40B4-BE49-F238E27FC236}">
                <a16:creationId xmlns:a16="http://schemas.microsoft.com/office/drawing/2014/main" id="{C5AA30D5-7779-4DD0-B6B4-1B139F5A7AF4}"/>
              </a:ext>
            </a:extLst>
          </p:cNvPr>
          <p:cNvSpPr txBox="1">
            <a:spLocks/>
          </p:cNvSpPr>
          <p:nvPr/>
        </p:nvSpPr>
        <p:spPr>
          <a:xfrm>
            <a:off x="449035" y="-212736"/>
            <a:ext cx="1129392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a:solidFill>
                  <a:srgbClr val="C00000"/>
                </a:solidFill>
                <a:latin typeface="Cambria" panose="02040503050406030204" pitchFamily="18" charset="0"/>
                <a:ea typeface="Cambria" panose="02040503050406030204" pitchFamily="18" charset="0"/>
              </a:rPr>
              <a:t>Desarrollo profesional y carrera científica y técnica</a:t>
            </a:r>
          </a:p>
        </p:txBody>
      </p:sp>
      <p:sp>
        <p:nvSpPr>
          <p:cNvPr id="5" name="Rectángulo 4">
            <a:extLst>
              <a:ext uri="{FF2B5EF4-FFF2-40B4-BE49-F238E27FC236}">
                <a16:creationId xmlns:a16="http://schemas.microsoft.com/office/drawing/2014/main" id="{34C6A5EF-DC1E-4B91-9A63-0C1C312238A9}"/>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8DA7AC40-2008-4D4B-9BB3-98208153A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0" y="5275"/>
            <a:ext cx="2845305" cy="556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43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479CA15-6B8C-46B3-BCC5-8F63089C5E6F}" type="slidenum">
              <a:rPr lang="es-ES" smtClean="0">
                <a:solidFill>
                  <a:srgbClr val="000000"/>
                </a:solidFill>
              </a:rPr>
              <a:pPr/>
              <a:t>18</a:t>
            </a:fld>
            <a:endParaRPr lang="es-ES" dirty="0">
              <a:solidFill>
                <a:srgbClr val="000000"/>
              </a:solidFill>
            </a:endParaRPr>
          </a:p>
        </p:txBody>
      </p:sp>
      <p:sp>
        <p:nvSpPr>
          <p:cNvPr id="8" name="Título 1">
            <a:extLst>
              <a:ext uri="{FF2B5EF4-FFF2-40B4-BE49-F238E27FC236}">
                <a16:creationId xmlns:a16="http://schemas.microsoft.com/office/drawing/2014/main" id="{C5AA30D5-7779-4DD0-B6B4-1B139F5A7AF4}"/>
              </a:ext>
            </a:extLst>
          </p:cNvPr>
          <p:cNvSpPr txBox="1">
            <a:spLocks/>
          </p:cNvSpPr>
          <p:nvPr/>
        </p:nvSpPr>
        <p:spPr>
          <a:xfrm>
            <a:off x="663930" y="-546726"/>
            <a:ext cx="1129392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a:solidFill>
                  <a:srgbClr val="C00000"/>
                </a:solidFill>
                <a:latin typeface="Cambria" panose="02040503050406030204" pitchFamily="18" charset="0"/>
                <a:ea typeface="Cambria" panose="02040503050406030204" pitchFamily="18" charset="0"/>
              </a:rPr>
              <a:t>Estabilización</a:t>
            </a:r>
          </a:p>
        </p:txBody>
      </p:sp>
      <p:pic>
        <p:nvPicPr>
          <p:cNvPr id="2" name="Imagen 1">
            <a:extLst>
              <a:ext uri="{FF2B5EF4-FFF2-40B4-BE49-F238E27FC236}">
                <a16:creationId xmlns:a16="http://schemas.microsoft.com/office/drawing/2014/main" id="{E41A7585-670C-4177-9694-12ABBD0FBD3D}"/>
              </a:ext>
            </a:extLst>
          </p:cNvPr>
          <p:cNvPicPr>
            <a:picLocks noChangeAspect="1"/>
          </p:cNvPicPr>
          <p:nvPr/>
        </p:nvPicPr>
        <p:blipFill>
          <a:blip r:embed="rId3"/>
          <a:stretch>
            <a:fillRect/>
          </a:stretch>
        </p:blipFill>
        <p:spPr>
          <a:xfrm>
            <a:off x="1396865" y="749033"/>
            <a:ext cx="10560994" cy="6038587"/>
          </a:xfrm>
          <a:prstGeom prst="rect">
            <a:avLst/>
          </a:prstGeom>
        </p:spPr>
      </p:pic>
      <p:sp>
        <p:nvSpPr>
          <p:cNvPr id="5" name="Rectángulo 4">
            <a:extLst>
              <a:ext uri="{FF2B5EF4-FFF2-40B4-BE49-F238E27FC236}">
                <a16:creationId xmlns:a16="http://schemas.microsoft.com/office/drawing/2014/main" id="{466C973B-58F1-44E9-8F83-71C3F1D8CD12}"/>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B291EE19-3985-4B5D-BE8A-4455FAD1A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6760" y="5275"/>
            <a:ext cx="2845305" cy="556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85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479CA15-6B8C-46B3-BCC5-8F63089C5E6F}" type="slidenum">
              <a:rPr lang="es-ES" smtClean="0">
                <a:solidFill>
                  <a:srgbClr val="000000"/>
                </a:solidFill>
              </a:rPr>
              <a:pPr/>
              <a:t>19</a:t>
            </a:fld>
            <a:endParaRPr lang="es-ES" dirty="0">
              <a:solidFill>
                <a:srgbClr val="000000"/>
              </a:solidFill>
            </a:endParaRPr>
          </a:p>
        </p:txBody>
      </p:sp>
      <p:sp>
        <p:nvSpPr>
          <p:cNvPr id="8" name="Título 1">
            <a:extLst>
              <a:ext uri="{FF2B5EF4-FFF2-40B4-BE49-F238E27FC236}">
                <a16:creationId xmlns:a16="http://schemas.microsoft.com/office/drawing/2014/main" id="{C5AA30D5-7779-4DD0-B6B4-1B139F5A7AF4}"/>
              </a:ext>
            </a:extLst>
          </p:cNvPr>
          <p:cNvSpPr txBox="1">
            <a:spLocks/>
          </p:cNvSpPr>
          <p:nvPr/>
        </p:nvSpPr>
        <p:spPr>
          <a:xfrm>
            <a:off x="449035" y="-212736"/>
            <a:ext cx="1129392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a:solidFill>
                  <a:srgbClr val="C00000"/>
                </a:solidFill>
                <a:latin typeface="Cambria" panose="02040503050406030204" pitchFamily="18" charset="0"/>
                <a:ea typeface="Cambria" panose="02040503050406030204" pitchFamily="18" charset="0"/>
              </a:rPr>
              <a:t>Desarrollo profesional y carrera científica y técnica</a:t>
            </a:r>
          </a:p>
        </p:txBody>
      </p:sp>
      <p:sp>
        <p:nvSpPr>
          <p:cNvPr id="5" name="Rectángulo 4">
            <a:extLst>
              <a:ext uri="{FF2B5EF4-FFF2-40B4-BE49-F238E27FC236}">
                <a16:creationId xmlns:a16="http://schemas.microsoft.com/office/drawing/2014/main" id="{BAD92721-A240-4916-B1CF-348D3D699959}"/>
              </a:ext>
            </a:extLst>
          </p:cNvPr>
          <p:cNvSpPr/>
          <p:nvPr/>
        </p:nvSpPr>
        <p:spPr>
          <a:xfrm>
            <a:off x="1079200" y="1578595"/>
            <a:ext cx="5308786" cy="4616648"/>
          </a:xfrm>
          <a:prstGeom prst="rect">
            <a:avLst/>
          </a:prstGeom>
        </p:spPr>
        <p:txBody>
          <a:bodyPr wrap="square">
            <a:spAutoFit/>
          </a:bodyPr>
          <a:lstStyle/>
          <a:p>
            <a:r>
              <a:rPr lang="es-ES" sz="2000" b="1" i="1" dirty="0">
                <a:solidFill>
                  <a:srgbClr val="C00000"/>
                </a:solidFill>
              </a:rPr>
              <a:t>OEP17:</a:t>
            </a:r>
          </a:p>
          <a:p>
            <a:pPr lvl="0"/>
            <a:r>
              <a:rPr lang="es-ES" b="1" dirty="0"/>
              <a:t>CT, </a:t>
            </a:r>
            <a:r>
              <a:rPr lang="es-ES" dirty="0"/>
              <a:t>BOE-174, 19 julio 2018: </a:t>
            </a:r>
            <a:r>
              <a:rPr lang="es-ES" b="1" dirty="0"/>
              <a:t>100 plazas </a:t>
            </a:r>
          </a:p>
          <a:p>
            <a:pPr lvl="0"/>
            <a:r>
              <a:rPr lang="es-ES" b="1" dirty="0"/>
              <a:t>(94 tribunales)</a:t>
            </a:r>
            <a:endParaRPr lang="es-ES" dirty="0"/>
          </a:p>
          <a:p>
            <a:pPr lvl="0"/>
            <a:r>
              <a:rPr lang="es-ES" b="1" dirty="0"/>
              <a:t>IC</a:t>
            </a:r>
            <a:r>
              <a:rPr lang="es-ES" dirty="0"/>
              <a:t>, BOE-174, 19 de julio 2018: </a:t>
            </a:r>
            <a:r>
              <a:rPr lang="es-ES" b="1" dirty="0"/>
              <a:t>8 plazas </a:t>
            </a:r>
          </a:p>
          <a:p>
            <a:pPr lvl="0"/>
            <a:r>
              <a:rPr lang="es-ES" b="1" dirty="0"/>
              <a:t>(7 tribunales)</a:t>
            </a:r>
            <a:endParaRPr lang="es-ES" dirty="0"/>
          </a:p>
          <a:p>
            <a:endParaRPr lang="es-ES" sz="2000" b="1" i="1" dirty="0"/>
          </a:p>
          <a:p>
            <a:r>
              <a:rPr lang="es-ES" sz="2000" b="1" i="1" dirty="0">
                <a:solidFill>
                  <a:srgbClr val="C00000"/>
                </a:solidFill>
              </a:rPr>
              <a:t>OEP 18+19:</a:t>
            </a:r>
            <a:endParaRPr lang="es-ES" sz="2000" i="1" dirty="0">
              <a:solidFill>
                <a:srgbClr val="C00000"/>
              </a:solidFill>
            </a:endParaRPr>
          </a:p>
          <a:p>
            <a:pPr lvl="0"/>
            <a:r>
              <a:rPr lang="es-ES" b="1" dirty="0"/>
              <a:t>CT, </a:t>
            </a:r>
            <a:r>
              <a:rPr lang="es-ES" dirty="0"/>
              <a:t>BOE-291</a:t>
            </a:r>
            <a:r>
              <a:rPr lang="es-ES" b="1" dirty="0"/>
              <a:t>, </a:t>
            </a:r>
            <a:r>
              <a:rPr lang="es-ES" dirty="0"/>
              <a:t>4 diciembre 2019</a:t>
            </a:r>
            <a:r>
              <a:rPr lang="es-ES" b="1" dirty="0"/>
              <a:t>: 206 plazas </a:t>
            </a:r>
          </a:p>
          <a:p>
            <a:pPr lvl="0"/>
            <a:r>
              <a:rPr lang="es-ES" b="1" dirty="0"/>
              <a:t>(126 Tribunales) </a:t>
            </a:r>
            <a:endParaRPr lang="es-ES" dirty="0"/>
          </a:p>
          <a:p>
            <a:pPr lvl="0"/>
            <a:r>
              <a:rPr lang="es-ES" b="1" dirty="0"/>
              <a:t>IC</a:t>
            </a:r>
            <a:r>
              <a:rPr lang="es-ES" dirty="0"/>
              <a:t>, BOE-302</a:t>
            </a:r>
            <a:r>
              <a:rPr lang="es-ES" b="1" dirty="0"/>
              <a:t>, </a:t>
            </a:r>
            <a:r>
              <a:rPr lang="es-ES" dirty="0"/>
              <a:t>17 diciembre 2019</a:t>
            </a:r>
            <a:r>
              <a:rPr lang="es-ES" b="1" dirty="0"/>
              <a:t>: 27 plazas </a:t>
            </a:r>
          </a:p>
          <a:p>
            <a:pPr lvl="0"/>
            <a:r>
              <a:rPr lang="es-ES" b="1" dirty="0"/>
              <a:t>(21 Tribunales) </a:t>
            </a:r>
            <a:endParaRPr lang="es-ES" dirty="0"/>
          </a:p>
          <a:p>
            <a:pPr lvl="0"/>
            <a:r>
              <a:rPr lang="es-ES" b="1" dirty="0"/>
              <a:t>PI, </a:t>
            </a:r>
            <a:r>
              <a:rPr lang="es-ES" dirty="0"/>
              <a:t>BOE-289, 2 diciembre 2019</a:t>
            </a:r>
            <a:r>
              <a:rPr lang="es-ES" b="1" dirty="0"/>
              <a:t>: 9 plazas </a:t>
            </a:r>
          </a:p>
          <a:p>
            <a:pPr lvl="0"/>
            <a:r>
              <a:rPr lang="es-ES" b="1" dirty="0"/>
              <a:t>(9 Tribunales) </a:t>
            </a:r>
            <a:endParaRPr lang="es-ES" dirty="0"/>
          </a:p>
          <a:p>
            <a:pPr lvl="1"/>
            <a:r>
              <a:rPr lang="es-ES" b="1" dirty="0"/>
              <a:t>Publicitadas en </a:t>
            </a:r>
            <a:r>
              <a:rPr lang="es-ES" b="1" dirty="0" err="1"/>
              <a:t>Nature</a:t>
            </a:r>
            <a:r>
              <a:rPr lang="es-ES" b="1" dirty="0"/>
              <a:t> </a:t>
            </a:r>
            <a:r>
              <a:rPr lang="es-ES" b="1" dirty="0" err="1"/>
              <a:t>Career</a:t>
            </a:r>
            <a:endParaRPr lang="es-ES" b="1" dirty="0"/>
          </a:p>
          <a:p>
            <a:pPr lvl="0"/>
            <a:endParaRPr lang="es-ES" dirty="0"/>
          </a:p>
          <a:p>
            <a:pPr algn="just"/>
            <a:endParaRPr lang="es-ES" i="1" dirty="0">
              <a:solidFill>
                <a:srgbClr val="0070C0"/>
              </a:solidFill>
              <a:highlight>
                <a:srgbClr val="FFFF00"/>
              </a:highlight>
            </a:endParaRPr>
          </a:p>
        </p:txBody>
      </p:sp>
      <p:sp>
        <p:nvSpPr>
          <p:cNvPr id="6" name="Rectángulo 5">
            <a:extLst>
              <a:ext uri="{FF2B5EF4-FFF2-40B4-BE49-F238E27FC236}">
                <a16:creationId xmlns:a16="http://schemas.microsoft.com/office/drawing/2014/main" id="{F7C504A7-57DB-43B2-BA63-85863C1482D6}"/>
              </a:ext>
            </a:extLst>
          </p:cNvPr>
          <p:cNvSpPr/>
          <p:nvPr/>
        </p:nvSpPr>
        <p:spPr>
          <a:xfrm>
            <a:off x="6399167" y="3519460"/>
            <a:ext cx="5792833" cy="1754326"/>
          </a:xfrm>
          <a:prstGeom prst="rect">
            <a:avLst/>
          </a:prstGeom>
        </p:spPr>
        <p:txBody>
          <a:bodyPr wrap="square">
            <a:spAutoFit/>
          </a:bodyPr>
          <a:lstStyle/>
          <a:p>
            <a:pPr lvl="0"/>
            <a:r>
              <a:rPr lang="es-ES" b="1" dirty="0"/>
              <a:t>TISU, </a:t>
            </a:r>
            <a:r>
              <a:rPr lang="es-ES" dirty="0"/>
              <a:t>BOE-341, 31 diciembre 2020</a:t>
            </a:r>
            <a:r>
              <a:rPr lang="es-ES" b="1" dirty="0"/>
              <a:t>: 44 plazas </a:t>
            </a:r>
          </a:p>
          <a:p>
            <a:pPr lvl="0"/>
            <a:r>
              <a:rPr lang="es-ES" b="1" dirty="0"/>
              <a:t>(36 tribunales)</a:t>
            </a:r>
            <a:endParaRPr lang="es-ES" dirty="0"/>
          </a:p>
          <a:p>
            <a:pPr lvl="0"/>
            <a:r>
              <a:rPr lang="es-ES" b="1" dirty="0"/>
              <a:t>TITE, </a:t>
            </a:r>
            <a:r>
              <a:rPr lang="es-ES" dirty="0"/>
              <a:t>BOE-335, 24 diciembre 2020:</a:t>
            </a:r>
            <a:r>
              <a:rPr lang="es-ES" b="1" dirty="0"/>
              <a:t> 34 plazas </a:t>
            </a:r>
          </a:p>
          <a:p>
            <a:pPr lvl="0"/>
            <a:r>
              <a:rPr lang="es-ES" b="1" dirty="0"/>
              <a:t>(11 tribunales)</a:t>
            </a:r>
            <a:endParaRPr lang="es-ES" dirty="0"/>
          </a:p>
          <a:p>
            <a:pPr lvl="0"/>
            <a:r>
              <a:rPr lang="es-ES" b="1" dirty="0"/>
              <a:t>AYUD, </a:t>
            </a:r>
            <a:r>
              <a:rPr lang="es-ES" dirty="0"/>
              <a:t>BOE   9 enero 2021: </a:t>
            </a:r>
            <a:r>
              <a:rPr lang="es-ES" b="1" dirty="0"/>
              <a:t>64 plazas </a:t>
            </a:r>
          </a:p>
          <a:p>
            <a:pPr lvl="0"/>
            <a:r>
              <a:rPr lang="es-ES" b="1" dirty="0"/>
              <a:t>(4 tribunales)</a:t>
            </a:r>
            <a:endParaRPr lang="es-ES" dirty="0"/>
          </a:p>
        </p:txBody>
      </p:sp>
      <p:sp>
        <p:nvSpPr>
          <p:cNvPr id="9" name="Rectángulo 8">
            <a:extLst>
              <a:ext uri="{FF2B5EF4-FFF2-40B4-BE49-F238E27FC236}">
                <a16:creationId xmlns:a16="http://schemas.microsoft.com/office/drawing/2014/main" id="{262EAFE4-E9C2-49C2-AE5B-B27F8A76C94E}"/>
              </a:ext>
            </a:extLst>
          </p:cNvPr>
          <p:cNvSpPr/>
          <p:nvPr/>
        </p:nvSpPr>
        <p:spPr>
          <a:xfrm>
            <a:off x="6331975" y="1488135"/>
            <a:ext cx="6096000" cy="2031325"/>
          </a:xfrm>
          <a:prstGeom prst="rect">
            <a:avLst/>
          </a:prstGeom>
        </p:spPr>
        <p:txBody>
          <a:bodyPr>
            <a:spAutoFit/>
          </a:bodyPr>
          <a:lstStyle/>
          <a:p>
            <a:pPr lvl="0"/>
            <a:r>
              <a:rPr lang="es-ES" b="1" dirty="0"/>
              <a:t>TISU, </a:t>
            </a:r>
            <a:r>
              <a:rPr lang="es-ES" dirty="0"/>
              <a:t>BOE-281, 21 noviembre 2018: </a:t>
            </a:r>
            <a:r>
              <a:rPr lang="es-ES" b="1" dirty="0"/>
              <a:t>17 plazas </a:t>
            </a:r>
          </a:p>
          <a:p>
            <a:pPr lvl="0"/>
            <a:r>
              <a:rPr lang="es-ES" b="1" dirty="0"/>
              <a:t>(12 tribunales)</a:t>
            </a:r>
            <a:endParaRPr lang="es-ES" dirty="0"/>
          </a:p>
          <a:p>
            <a:pPr lvl="0"/>
            <a:r>
              <a:rPr lang="es-ES" b="1" dirty="0"/>
              <a:t>TITE</a:t>
            </a:r>
            <a:r>
              <a:rPr lang="es-ES" dirty="0"/>
              <a:t>, BOE-275, 14 noviembre 2018: </a:t>
            </a:r>
            <a:r>
              <a:rPr lang="es-ES" b="1" dirty="0"/>
              <a:t>20 plazas </a:t>
            </a:r>
          </a:p>
          <a:p>
            <a:pPr lvl="0"/>
            <a:r>
              <a:rPr lang="es-ES" b="1" dirty="0"/>
              <a:t>(3 tribunales)</a:t>
            </a:r>
            <a:endParaRPr lang="es-ES" dirty="0"/>
          </a:p>
          <a:p>
            <a:pPr lvl="0"/>
            <a:r>
              <a:rPr lang="es-ES" b="1" dirty="0"/>
              <a:t>AYUD</a:t>
            </a:r>
            <a:r>
              <a:rPr lang="es-ES" dirty="0"/>
              <a:t>, BOE-283, 23 noviembre 2018: </a:t>
            </a:r>
            <a:r>
              <a:rPr lang="es-ES" b="1" dirty="0"/>
              <a:t>34 plazas </a:t>
            </a:r>
          </a:p>
          <a:p>
            <a:pPr lvl="0"/>
            <a:r>
              <a:rPr lang="es-ES" b="1" dirty="0"/>
              <a:t>(4 tribunales)</a:t>
            </a:r>
            <a:endParaRPr lang="es-ES" dirty="0"/>
          </a:p>
          <a:p>
            <a:endParaRPr lang="es-ES" b="1" i="1" dirty="0"/>
          </a:p>
        </p:txBody>
      </p:sp>
      <p:sp>
        <p:nvSpPr>
          <p:cNvPr id="2" name="Rectángulo 1">
            <a:extLst>
              <a:ext uri="{FF2B5EF4-FFF2-40B4-BE49-F238E27FC236}">
                <a16:creationId xmlns:a16="http://schemas.microsoft.com/office/drawing/2014/main" id="{5A04BA7D-D216-479C-8051-5EE255977546}"/>
              </a:ext>
            </a:extLst>
          </p:cNvPr>
          <p:cNvSpPr/>
          <p:nvPr/>
        </p:nvSpPr>
        <p:spPr>
          <a:xfrm>
            <a:off x="1180555" y="1098047"/>
            <a:ext cx="6023765" cy="461665"/>
          </a:xfrm>
          <a:prstGeom prst="rect">
            <a:avLst/>
          </a:prstGeom>
        </p:spPr>
        <p:txBody>
          <a:bodyPr wrap="none">
            <a:spAutoFit/>
          </a:bodyPr>
          <a:lstStyle/>
          <a:p>
            <a:r>
              <a:rPr lang="es-ES" sz="2400" b="1" dirty="0"/>
              <a:t>OEP sinopsis desde 2017 (acceso LIBRE): </a:t>
            </a:r>
            <a:endParaRPr lang="es-ES" sz="2400" i="1" dirty="0">
              <a:solidFill>
                <a:srgbClr val="C00000"/>
              </a:solidFill>
            </a:endParaRPr>
          </a:p>
        </p:txBody>
      </p:sp>
      <p:sp>
        <p:nvSpPr>
          <p:cNvPr id="10" name="Rectángulo 9">
            <a:extLst>
              <a:ext uri="{FF2B5EF4-FFF2-40B4-BE49-F238E27FC236}">
                <a16:creationId xmlns:a16="http://schemas.microsoft.com/office/drawing/2014/main" id="{CFEBF77F-DE55-42BA-B8B8-B52322A4474C}"/>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305B04ED-8FDB-4A8A-B3DC-B979346DD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0" y="5275"/>
            <a:ext cx="2845305" cy="556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03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3E844B-C1D9-4D1E-A059-55E807C9033B}"/>
              </a:ext>
            </a:extLst>
          </p:cNvPr>
          <p:cNvPicPr>
            <a:picLocks noChangeAspect="1"/>
          </p:cNvPicPr>
          <p:nvPr/>
        </p:nvPicPr>
        <p:blipFill>
          <a:blip r:embed="rId3"/>
          <a:stretch>
            <a:fillRect/>
          </a:stretch>
        </p:blipFill>
        <p:spPr>
          <a:xfrm>
            <a:off x="3198367" y="932541"/>
            <a:ext cx="8246873" cy="5487524"/>
          </a:xfrm>
          <a:prstGeom prst="rect">
            <a:avLst/>
          </a:prstGeom>
        </p:spPr>
      </p:pic>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8" name="Subtítulo 2">
            <a:extLst>
              <a:ext uri="{FF2B5EF4-FFF2-40B4-BE49-F238E27FC236}">
                <a16:creationId xmlns:a16="http://schemas.microsoft.com/office/drawing/2014/main" id="{6C539B08-479F-4C31-B4EE-FFFB0BA3F7B8}"/>
              </a:ext>
            </a:extLst>
          </p:cNvPr>
          <p:cNvSpPr txBox="1">
            <a:spLocks/>
          </p:cNvSpPr>
          <p:nvPr/>
        </p:nvSpPr>
        <p:spPr>
          <a:xfrm>
            <a:off x="746760" y="6420065"/>
            <a:ext cx="8225838"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1800" dirty="0">
                <a:solidFill>
                  <a:schemeClr val="bg1">
                    <a:lumMod val="65000"/>
                  </a:schemeClr>
                </a:solidFill>
                <a:latin typeface="Berlin Sans FB Demi" panose="020E0802020502020306" pitchFamily="34" charset="0"/>
              </a:rPr>
              <a:t>Vicepresidencia Adjunta de Áreas Científico-Técnicas (VAACT) - vaact@csic.es</a:t>
            </a:r>
          </a:p>
        </p:txBody>
      </p:sp>
      <p:sp>
        <p:nvSpPr>
          <p:cNvPr id="6" name="Título 1">
            <a:extLst>
              <a:ext uri="{FF2B5EF4-FFF2-40B4-BE49-F238E27FC236}">
                <a16:creationId xmlns:a16="http://schemas.microsoft.com/office/drawing/2014/main" id="{9E0A9AB3-00AB-4779-A31E-3FA9DA49E1FF}"/>
              </a:ext>
            </a:extLst>
          </p:cNvPr>
          <p:cNvSpPr txBox="1">
            <a:spLocks/>
          </p:cNvSpPr>
          <p:nvPr/>
        </p:nvSpPr>
        <p:spPr>
          <a:xfrm>
            <a:off x="4379576" y="-60048"/>
            <a:ext cx="7491295"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000" b="1" dirty="0">
                <a:solidFill>
                  <a:srgbClr val="AF071F"/>
                </a:solidFill>
                <a:latin typeface="Berlin Sans FB Demi" panose="020E0802020502020306" pitchFamily="34" charset="0"/>
              </a:rPr>
              <a:t>EL EQUIPO VICYT-VAACT</a:t>
            </a:r>
            <a:endParaRPr kumimoji="0" lang="es-ES" sz="3000" b="1" i="0" u="none" strike="noStrike" kern="1200" cap="none" spc="-100" normalizeH="0" dirty="0">
              <a:ln>
                <a:noFill/>
              </a:ln>
              <a:solidFill>
                <a:srgbClr val="AF071F"/>
              </a:solidFill>
              <a:effectLst/>
              <a:uLnTx/>
              <a:uFillTx/>
              <a:latin typeface="Berlin Sans FB Demi" panose="020E0802020502020306" pitchFamily="34" charset="0"/>
            </a:endParaRPr>
          </a:p>
        </p:txBody>
      </p:sp>
      <p:sp>
        <p:nvSpPr>
          <p:cNvPr id="2" name="Rectángulo 1">
            <a:extLst>
              <a:ext uri="{FF2B5EF4-FFF2-40B4-BE49-F238E27FC236}">
                <a16:creationId xmlns:a16="http://schemas.microsoft.com/office/drawing/2014/main" id="{996DCA20-08ED-41F3-A8FE-62EF8DA323C8}"/>
              </a:ext>
            </a:extLst>
          </p:cNvPr>
          <p:cNvSpPr/>
          <p:nvPr/>
        </p:nvSpPr>
        <p:spPr>
          <a:xfrm>
            <a:off x="454854" y="968201"/>
            <a:ext cx="3469557" cy="1354217"/>
          </a:xfrm>
          <a:prstGeom prst="rect">
            <a:avLst/>
          </a:prstGeom>
        </p:spPr>
        <p:txBody>
          <a:bodyPr wrap="square">
            <a:spAutoFit/>
          </a:bodyPr>
          <a:lstStyle/>
          <a:p>
            <a:pPr marL="411480" lvl="1" indent="0">
              <a:buNone/>
              <a:defRPr/>
            </a:pPr>
            <a:r>
              <a:rPr lang="es-ES" b="1" dirty="0">
                <a:solidFill>
                  <a:srgbClr val="00B050"/>
                </a:solidFill>
              </a:rPr>
              <a:t>UCIEN-</a:t>
            </a:r>
            <a:r>
              <a:rPr lang="es-ES" b="1" dirty="0" err="1">
                <a:solidFill>
                  <a:srgbClr val="00B050"/>
                </a:solidFill>
              </a:rPr>
              <a:t>conCiencia</a:t>
            </a:r>
            <a:endParaRPr lang="es-ES" b="1" dirty="0">
              <a:solidFill>
                <a:srgbClr val="00B050"/>
              </a:solidFill>
            </a:endParaRPr>
          </a:p>
          <a:p>
            <a:pPr marL="411480" lvl="1" indent="0">
              <a:buNone/>
              <a:defRPr/>
            </a:pPr>
            <a:endParaRPr lang="es-ES" sz="1600" b="1" dirty="0">
              <a:solidFill>
                <a:srgbClr val="00B050"/>
              </a:solidFill>
            </a:endParaRPr>
          </a:p>
          <a:p>
            <a:pPr marL="411480" lvl="1" indent="0">
              <a:buNone/>
              <a:defRPr/>
            </a:pPr>
            <a:r>
              <a:rPr lang="es-ES" sz="1600" b="1" dirty="0">
                <a:solidFill>
                  <a:srgbClr val="00B050"/>
                </a:solidFill>
                <a:hlinkClick r:id="rId5"/>
              </a:rPr>
              <a:t>ayuda.conciencia@csic.es</a:t>
            </a:r>
            <a:endParaRPr lang="es-ES" sz="1600" b="1" dirty="0">
              <a:solidFill>
                <a:srgbClr val="00B050"/>
              </a:solidFill>
            </a:endParaRPr>
          </a:p>
          <a:p>
            <a:pPr marL="411480" lvl="1" indent="0">
              <a:buNone/>
              <a:defRPr/>
            </a:pPr>
            <a:r>
              <a:rPr lang="es-ES" sz="1600" b="1" dirty="0"/>
              <a:t>ayuda.grupos@csic.es</a:t>
            </a:r>
            <a:endParaRPr lang="es-ES" sz="1600" b="1" dirty="0">
              <a:solidFill>
                <a:srgbClr val="00B050"/>
              </a:solidFill>
            </a:endParaRPr>
          </a:p>
          <a:p>
            <a:pPr marL="411480" lvl="1" indent="0">
              <a:buNone/>
              <a:defRPr/>
            </a:pPr>
            <a:endParaRPr lang="es-ES" sz="1600" dirty="0"/>
          </a:p>
        </p:txBody>
      </p:sp>
      <p:sp>
        <p:nvSpPr>
          <p:cNvPr id="9" name="Rectángulo 8">
            <a:extLst>
              <a:ext uri="{FF2B5EF4-FFF2-40B4-BE49-F238E27FC236}">
                <a16:creationId xmlns:a16="http://schemas.microsoft.com/office/drawing/2014/main" id="{631982F8-5A73-4F6C-85F7-943DCF165D08}"/>
              </a:ext>
            </a:extLst>
          </p:cNvPr>
          <p:cNvSpPr/>
          <p:nvPr/>
        </p:nvSpPr>
        <p:spPr>
          <a:xfrm>
            <a:off x="454854" y="4187357"/>
            <a:ext cx="3469557" cy="892552"/>
          </a:xfrm>
          <a:prstGeom prst="rect">
            <a:avLst/>
          </a:prstGeom>
        </p:spPr>
        <p:txBody>
          <a:bodyPr wrap="square">
            <a:spAutoFit/>
          </a:bodyPr>
          <a:lstStyle/>
          <a:p>
            <a:pPr marL="411480" lvl="1" indent="0">
              <a:buNone/>
              <a:defRPr/>
            </a:pPr>
            <a:r>
              <a:rPr lang="es-ES" b="1" dirty="0">
                <a:solidFill>
                  <a:srgbClr val="CC9B00"/>
                </a:solidFill>
              </a:rPr>
              <a:t>Unidad de Coordinación/</a:t>
            </a:r>
            <a:r>
              <a:rPr lang="es-ES" b="1" dirty="0" err="1">
                <a:solidFill>
                  <a:srgbClr val="CC9B00"/>
                </a:solidFill>
              </a:rPr>
              <a:t>Uacoor</a:t>
            </a:r>
            <a:endParaRPr lang="es-ES" b="1" dirty="0">
              <a:solidFill>
                <a:srgbClr val="CC9B00"/>
              </a:solidFill>
            </a:endParaRPr>
          </a:p>
          <a:p>
            <a:pPr marL="411480" lvl="1" indent="0">
              <a:buNone/>
              <a:defRPr/>
            </a:pPr>
            <a:r>
              <a:rPr lang="es-ES" sz="1600" b="1" dirty="0"/>
              <a:t>uacoor@csic.es</a:t>
            </a:r>
          </a:p>
        </p:txBody>
      </p:sp>
      <p:sp>
        <p:nvSpPr>
          <p:cNvPr id="10" name="Rectángulo 9">
            <a:extLst>
              <a:ext uri="{FF2B5EF4-FFF2-40B4-BE49-F238E27FC236}">
                <a16:creationId xmlns:a16="http://schemas.microsoft.com/office/drawing/2014/main" id="{E1D99559-14A7-441C-B76A-752746126F8E}"/>
              </a:ext>
            </a:extLst>
          </p:cNvPr>
          <p:cNvSpPr/>
          <p:nvPr/>
        </p:nvSpPr>
        <p:spPr>
          <a:xfrm>
            <a:off x="7323562" y="788027"/>
            <a:ext cx="5186413" cy="1138773"/>
          </a:xfrm>
          <a:prstGeom prst="rect">
            <a:avLst/>
          </a:prstGeom>
        </p:spPr>
        <p:txBody>
          <a:bodyPr wrap="square">
            <a:spAutoFit/>
          </a:bodyPr>
          <a:lstStyle/>
          <a:p>
            <a:pPr marL="411480" lvl="1" indent="0">
              <a:buNone/>
              <a:defRPr/>
            </a:pPr>
            <a:r>
              <a:rPr lang="es-ES" b="1" dirty="0">
                <a:solidFill>
                  <a:srgbClr val="DB63BE"/>
                </a:solidFill>
              </a:rPr>
              <a:t>Estrategia Científica</a:t>
            </a:r>
          </a:p>
          <a:p>
            <a:pPr marL="411480" lvl="1" indent="0">
              <a:buNone/>
              <a:defRPr/>
            </a:pPr>
            <a:r>
              <a:rPr lang="es-ES" dirty="0" err="1"/>
              <a:t>PTIs</a:t>
            </a:r>
            <a:r>
              <a:rPr lang="es-ES" dirty="0"/>
              <a:t> y Conexiones CSIC: </a:t>
            </a:r>
            <a:r>
              <a:rPr lang="es-ES" sz="1600" b="1" dirty="0"/>
              <a:t>pti@csic.es</a:t>
            </a:r>
          </a:p>
          <a:p>
            <a:pPr marL="411480" lvl="1">
              <a:defRPr/>
            </a:pPr>
            <a:endParaRPr lang="es-ES" sz="1600" dirty="0"/>
          </a:p>
          <a:p>
            <a:pPr marL="411480" lvl="1" indent="0">
              <a:buNone/>
              <a:defRPr/>
            </a:pPr>
            <a:endParaRPr lang="es-ES" sz="1600" dirty="0"/>
          </a:p>
        </p:txBody>
      </p:sp>
    </p:spTree>
    <p:extLst>
      <p:ext uri="{BB962C8B-B14F-4D97-AF65-F5344CB8AC3E}">
        <p14:creationId xmlns:p14="http://schemas.microsoft.com/office/powerpoint/2010/main" val="364320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479CA15-6B8C-46B3-BCC5-8F63089C5E6F}" type="slidenum">
              <a:rPr lang="es-ES" smtClean="0">
                <a:solidFill>
                  <a:srgbClr val="000000"/>
                </a:solidFill>
              </a:rPr>
              <a:pPr/>
              <a:t>20</a:t>
            </a:fld>
            <a:endParaRPr lang="es-ES" dirty="0">
              <a:solidFill>
                <a:srgbClr val="000000"/>
              </a:solidFill>
            </a:endParaRPr>
          </a:p>
        </p:txBody>
      </p:sp>
      <p:sp>
        <p:nvSpPr>
          <p:cNvPr id="8" name="Título 1">
            <a:extLst>
              <a:ext uri="{FF2B5EF4-FFF2-40B4-BE49-F238E27FC236}">
                <a16:creationId xmlns:a16="http://schemas.microsoft.com/office/drawing/2014/main" id="{C5AA30D5-7779-4DD0-B6B4-1B139F5A7AF4}"/>
              </a:ext>
            </a:extLst>
          </p:cNvPr>
          <p:cNvSpPr txBox="1">
            <a:spLocks/>
          </p:cNvSpPr>
          <p:nvPr/>
        </p:nvSpPr>
        <p:spPr>
          <a:xfrm>
            <a:off x="449035" y="-212736"/>
            <a:ext cx="1129392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a:solidFill>
                  <a:srgbClr val="C00000"/>
                </a:solidFill>
                <a:latin typeface="Cambria" panose="02040503050406030204" pitchFamily="18" charset="0"/>
                <a:ea typeface="Cambria" panose="02040503050406030204" pitchFamily="18" charset="0"/>
              </a:rPr>
              <a:t>Desarrollo profesional y carrera científica y técnica</a:t>
            </a:r>
          </a:p>
        </p:txBody>
      </p:sp>
      <p:sp>
        <p:nvSpPr>
          <p:cNvPr id="5" name="Rectángulo 4">
            <a:extLst>
              <a:ext uri="{FF2B5EF4-FFF2-40B4-BE49-F238E27FC236}">
                <a16:creationId xmlns:a16="http://schemas.microsoft.com/office/drawing/2014/main" id="{BAD92721-A240-4916-B1CF-348D3D699959}"/>
              </a:ext>
            </a:extLst>
          </p:cNvPr>
          <p:cNvSpPr/>
          <p:nvPr/>
        </p:nvSpPr>
        <p:spPr>
          <a:xfrm>
            <a:off x="1210001" y="1310947"/>
            <a:ext cx="11563532" cy="4339650"/>
          </a:xfrm>
          <a:prstGeom prst="rect">
            <a:avLst/>
          </a:prstGeom>
        </p:spPr>
        <p:txBody>
          <a:bodyPr wrap="square">
            <a:spAutoFit/>
          </a:bodyPr>
          <a:lstStyle/>
          <a:p>
            <a:r>
              <a:rPr lang="es-ES" sz="2400" b="1" dirty="0"/>
              <a:t>OEP sinopsis desde 2017  (acceso LIBRE): </a:t>
            </a:r>
            <a:endParaRPr lang="es-ES" sz="2000" i="1" dirty="0">
              <a:solidFill>
                <a:srgbClr val="C00000"/>
              </a:solidFill>
            </a:endParaRPr>
          </a:p>
          <a:p>
            <a:pPr lvl="1"/>
            <a:endParaRPr lang="es-ES" dirty="0"/>
          </a:p>
          <a:p>
            <a:r>
              <a:rPr lang="es-ES" sz="2400" b="1" i="1" dirty="0">
                <a:solidFill>
                  <a:srgbClr val="00B050"/>
                </a:solidFill>
              </a:rPr>
              <a:t>OEP 20+21 </a:t>
            </a:r>
            <a:r>
              <a:rPr lang="es-ES" sz="2400" b="1" dirty="0">
                <a:solidFill>
                  <a:srgbClr val="C00000"/>
                </a:solidFill>
              </a:rPr>
              <a:t>+IEO+INIA+IGME</a:t>
            </a:r>
          </a:p>
          <a:p>
            <a:pPr lvl="0"/>
            <a:r>
              <a:rPr lang="es-ES" sz="2400" b="1" dirty="0"/>
              <a:t>CT, </a:t>
            </a:r>
            <a:r>
              <a:rPr lang="es-ES" sz="2400" dirty="0"/>
              <a:t>pendiente de publicación</a:t>
            </a:r>
            <a:r>
              <a:rPr lang="es-ES" sz="2400" b="1" dirty="0"/>
              <a:t>: 378 plazas (47 Tribunales, </a:t>
            </a:r>
            <a:r>
              <a:rPr lang="es-ES" sz="2400" b="1" dirty="0">
                <a:solidFill>
                  <a:srgbClr val="C00000"/>
                </a:solidFill>
              </a:rPr>
              <a:t>reserva I3</a:t>
            </a:r>
            <a:r>
              <a:rPr lang="es-ES" sz="2400" b="1" dirty="0"/>
              <a:t>) </a:t>
            </a:r>
            <a:endParaRPr lang="es-ES" sz="2400" dirty="0"/>
          </a:p>
          <a:p>
            <a:pPr lvl="0"/>
            <a:r>
              <a:rPr lang="es-ES" sz="2400" b="1" dirty="0"/>
              <a:t>IC, </a:t>
            </a:r>
            <a:r>
              <a:rPr lang="es-ES" sz="2400" dirty="0"/>
              <a:t>BOE-136, 8 junio 2022</a:t>
            </a:r>
            <a:r>
              <a:rPr lang="es-ES" sz="2400" b="1" dirty="0"/>
              <a:t>: 73 plazas (17 Tribunales) </a:t>
            </a:r>
            <a:endParaRPr lang="es-ES" sz="2400" dirty="0"/>
          </a:p>
          <a:p>
            <a:pPr lvl="0"/>
            <a:r>
              <a:rPr lang="es-ES" sz="2400" b="1" dirty="0"/>
              <a:t>PI, </a:t>
            </a:r>
            <a:r>
              <a:rPr lang="es-ES" sz="2400" dirty="0"/>
              <a:t>BOE-44, 21 febrero 2022:</a:t>
            </a:r>
            <a:r>
              <a:rPr lang="es-ES" sz="2400" b="1" dirty="0"/>
              <a:t> 25 plazas (6 Tribunales) </a:t>
            </a:r>
          </a:p>
          <a:p>
            <a:pPr lvl="0"/>
            <a:endParaRPr lang="es-ES" sz="2400" b="1" dirty="0"/>
          </a:p>
          <a:p>
            <a:pPr lvl="0"/>
            <a:r>
              <a:rPr lang="es-ES" sz="2400" b="1" dirty="0"/>
              <a:t>TISU, 111 plazas </a:t>
            </a:r>
          </a:p>
          <a:p>
            <a:pPr lvl="0"/>
            <a:r>
              <a:rPr lang="es-ES" sz="2400" b="1" dirty="0"/>
              <a:t>TITE, 64 plazas </a:t>
            </a:r>
          </a:p>
          <a:p>
            <a:pPr lvl="0"/>
            <a:r>
              <a:rPr lang="es-ES" sz="2400" b="1" dirty="0"/>
              <a:t>AYUD, 116 plazas</a:t>
            </a:r>
            <a:endParaRPr lang="es-ES" sz="2400" dirty="0"/>
          </a:p>
          <a:p>
            <a:pPr algn="just"/>
            <a:r>
              <a:rPr lang="es-ES" sz="2400" b="1" dirty="0"/>
              <a:t>(1 tribunal por especialidad en cada caso)</a:t>
            </a:r>
            <a:endParaRPr lang="es-ES" sz="2400" dirty="0"/>
          </a:p>
          <a:p>
            <a:pPr algn="just"/>
            <a:endParaRPr lang="es-ES" i="1" dirty="0">
              <a:solidFill>
                <a:srgbClr val="0070C0"/>
              </a:solidFill>
              <a:highlight>
                <a:srgbClr val="FFFF00"/>
              </a:highlight>
            </a:endParaRPr>
          </a:p>
        </p:txBody>
      </p:sp>
      <p:sp>
        <p:nvSpPr>
          <p:cNvPr id="6" name="Rectángulo 5">
            <a:extLst>
              <a:ext uri="{FF2B5EF4-FFF2-40B4-BE49-F238E27FC236}">
                <a16:creationId xmlns:a16="http://schemas.microsoft.com/office/drawing/2014/main" id="{F4EA8107-B279-404C-8724-BCFD31A11F10}"/>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8990376C-BD83-4172-9670-86E59B12A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0" y="5275"/>
            <a:ext cx="2845305" cy="556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298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2C154A-A8EC-4994-9A29-684B134565DA}"/>
              </a:ext>
            </a:extLst>
          </p:cNvPr>
          <p:cNvSpPr txBox="1"/>
          <p:nvPr/>
        </p:nvSpPr>
        <p:spPr>
          <a:xfrm>
            <a:off x="0" y="1"/>
            <a:ext cx="687897" cy="6858000"/>
          </a:xfrm>
          <a:prstGeom prst="rect">
            <a:avLst/>
          </a:prstGeom>
          <a:solidFill>
            <a:srgbClr val="C00000"/>
          </a:solidFill>
          <a:ln>
            <a:solidFill>
              <a:srgbClr val="C00000"/>
            </a:solidFill>
          </a:ln>
        </p:spPr>
        <p:txBody>
          <a:bodyPr wrap="square" rtlCol="0">
            <a:spAutoFit/>
          </a:bodyPr>
          <a:lstStyle/>
          <a:p>
            <a:endParaRPr lang="es-ES" dirty="0"/>
          </a:p>
        </p:txBody>
      </p:sp>
      <p:sp>
        <p:nvSpPr>
          <p:cNvPr id="10" name="Rectángulo 9"/>
          <p:cNvSpPr/>
          <p:nvPr/>
        </p:nvSpPr>
        <p:spPr>
          <a:xfrm>
            <a:off x="1466305" y="634263"/>
            <a:ext cx="9545052" cy="967765"/>
          </a:xfrm>
          <a:prstGeom prst="rect">
            <a:avLst/>
          </a:prstGeom>
        </p:spPr>
        <p:txBody>
          <a:bodyPr wrap="square">
            <a:spAutoFit/>
          </a:bodyPr>
          <a:lstStyle/>
          <a:p>
            <a:pPr algn="ctr">
              <a:lnSpc>
                <a:spcPct val="107000"/>
              </a:lnSpc>
              <a:spcAft>
                <a:spcPts val="800"/>
              </a:spcAft>
            </a:pPr>
            <a:r>
              <a:rPr lang="es-ES" sz="2400" b="1" spc="9" dirty="0">
                <a:solidFill>
                  <a:srgbClr val="C00000"/>
                </a:solidFill>
                <a:cs typeface="Times New Roman"/>
              </a:rPr>
              <a:t>RESEARCH ASSESMENT: Información sobre contribuciones destacadas (I) </a:t>
            </a:r>
          </a:p>
          <a:p>
            <a:pPr>
              <a:lnSpc>
                <a:spcPct val="107000"/>
              </a:lnSpc>
              <a:spcAft>
                <a:spcPts val="800"/>
              </a:spcAft>
            </a:pPr>
            <a:r>
              <a:rPr lang="es-ES" sz="2400" b="1" dirty="0">
                <a:solidFill>
                  <a:schemeClr val="accent1"/>
                </a:solidFill>
              </a:rPr>
              <a:t>	</a:t>
            </a:r>
          </a:p>
        </p:txBody>
      </p:sp>
      <p:pic>
        <p:nvPicPr>
          <p:cNvPr id="3" name="Imagen 2"/>
          <p:cNvPicPr>
            <a:picLocks noChangeAspect="1"/>
          </p:cNvPicPr>
          <p:nvPr/>
        </p:nvPicPr>
        <p:blipFill>
          <a:blip r:embed="rId3"/>
          <a:stretch>
            <a:fillRect/>
          </a:stretch>
        </p:blipFill>
        <p:spPr>
          <a:xfrm>
            <a:off x="687897" y="59414"/>
            <a:ext cx="3612254" cy="599080"/>
          </a:xfrm>
          <a:prstGeom prst="rect">
            <a:avLst/>
          </a:prstGeom>
        </p:spPr>
      </p:pic>
      <p:sp>
        <p:nvSpPr>
          <p:cNvPr id="11" name="Rectángulo 10">
            <a:extLst>
              <a:ext uri="{FF2B5EF4-FFF2-40B4-BE49-F238E27FC236}">
                <a16:creationId xmlns:a16="http://schemas.microsoft.com/office/drawing/2014/main" id="{EF6C195F-A8C4-4EA6-AC27-844710634572}"/>
              </a:ext>
            </a:extLst>
          </p:cNvPr>
          <p:cNvSpPr/>
          <p:nvPr/>
        </p:nvSpPr>
        <p:spPr>
          <a:xfrm>
            <a:off x="957143" y="4479509"/>
            <a:ext cx="10563377" cy="1260345"/>
          </a:xfrm>
          <a:prstGeom prst="rect">
            <a:avLst/>
          </a:prstGeom>
        </p:spPr>
        <p:txBody>
          <a:bodyPr wrap="square">
            <a:spAutoFit/>
          </a:bodyPr>
          <a:lstStyle/>
          <a:p>
            <a:pPr algn="just">
              <a:lnSpc>
                <a:spcPct val="107000"/>
              </a:lnSpc>
            </a:pP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900430" indent="-900430" algn="just">
              <a:lnSpc>
                <a:spcPct val="107000"/>
              </a:lnSpc>
            </a:pPr>
            <a:r>
              <a:rPr lang="es-ES" sz="2400" b="1" dirty="0">
                <a:latin typeface="Calibri" panose="020F0502020204030204" pitchFamily="34" charset="0"/>
                <a:ea typeface="Calibri" panose="020F0502020204030204" pitchFamily="34" charset="0"/>
                <a:cs typeface="Times New Roman" panose="02020603050405020304" pitchFamily="18" charset="0"/>
              </a:rPr>
              <a:t>Objetivo: </a:t>
            </a:r>
            <a:r>
              <a:rPr lang="es-ES" sz="2400" dirty="0">
                <a:latin typeface="Calibri" panose="020F0502020204030204" pitchFamily="34" charset="0"/>
                <a:ea typeface="Calibri" panose="020F0502020204030204" pitchFamily="34" charset="0"/>
                <a:cs typeface="Times New Roman" panose="02020603050405020304" pitchFamily="18" charset="0"/>
              </a:rPr>
              <a:t>Sintetizar la información sobre contribuciones destacadas del personal investigador del CSIC.</a:t>
            </a:r>
          </a:p>
        </p:txBody>
      </p:sp>
      <p:sp>
        <p:nvSpPr>
          <p:cNvPr id="12" name="Rectángulo 11">
            <a:extLst>
              <a:ext uri="{FF2B5EF4-FFF2-40B4-BE49-F238E27FC236}">
                <a16:creationId xmlns:a16="http://schemas.microsoft.com/office/drawing/2014/main" id="{97140E70-1E11-49FE-8CA1-D0457580844F}"/>
              </a:ext>
            </a:extLst>
          </p:cNvPr>
          <p:cNvSpPr/>
          <p:nvPr/>
        </p:nvSpPr>
        <p:spPr>
          <a:xfrm>
            <a:off x="919000" y="5683293"/>
            <a:ext cx="10563377" cy="865173"/>
          </a:xfrm>
          <a:prstGeom prst="rect">
            <a:avLst/>
          </a:prstGeom>
        </p:spPr>
        <p:txBody>
          <a:bodyPr wrap="square">
            <a:spAutoFit/>
          </a:bodyPr>
          <a:lstStyle/>
          <a:p>
            <a:pPr marL="900430" indent="-900430" algn="just">
              <a:lnSpc>
                <a:spcPct val="107000"/>
              </a:lnSpc>
            </a:pPr>
            <a:r>
              <a:rPr lang="es-ES" sz="2400" b="1" dirty="0">
                <a:latin typeface="Calibri" panose="020F0502020204030204" pitchFamily="34" charset="0"/>
                <a:ea typeface="Calibri" panose="020F0502020204030204" pitchFamily="34" charset="0"/>
                <a:cs typeface="Times New Roman" panose="02020603050405020304" pitchFamily="18" charset="0"/>
              </a:rPr>
              <a:t>Procedimiento: </a:t>
            </a:r>
            <a:r>
              <a:rPr lang="es-ES" sz="2400" dirty="0">
                <a:latin typeface="Calibri" panose="020F0502020204030204" pitchFamily="34" charset="0"/>
                <a:ea typeface="Calibri" panose="020F0502020204030204" pitchFamily="34" charset="0"/>
                <a:cs typeface="Times New Roman" panose="02020603050405020304" pitchFamily="18" charset="0"/>
              </a:rPr>
              <a:t>Recabado de la información mediante cuestionario dirigido a </a:t>
            </a:r>
            <a:r>
              <a:rPr lang="es-ES" sz="2400" dirty="0" err="1">
                <a:latin typeface="Calibri" panose="020F0502020204030204" pitchFamily="34" charset="0"/>
                <a:ea typeface="Calibri" panose="020F0502020204030204" pitchFamily="34" charset="0"/>
                <a:cs typeface="Times New Roman" panose="02020603050405020304" pitchFamily="18" charset="0"/>
              </a:rPr>
              <a:t>investigador@s</a:t>
            </a:r>
            <a:r>
              <a:rPr lang="es-ES" sz="2400" dirty="0">
                <a:latin typeface="Calibri" panose="020F0502020204030204" pitchFamily="34" charset="0"/>
                <a:ea typeface="Calibri" panose="020F0502020204030204" pitchFamily="34" charset="0"/>
                <a:cs typeface="Times New Roman" panose="02020603050405020304" pitchFamily="18" charset="0"/>
              </a:rPr>
              <a:t> </a:t>
            </a:r>
            <a:endParaRPr lang="es-ES" sz="2400" dirty="0"/>
          </a:p>
        </p:txBody>
      </p:sp>
      <p:sp>
        <p:nvSpPr>
          <p:cNvPr id="20" name="Rectángulo 19">
            <a:extLst>
              <a:ext uri="{FF2B5EF4-FFF2-40B4-BE49-F238E27FC236}">
                <a16:creationId xmlns:a16="http://schemas.microsoft.com/office/drawing/2014/main" id="{7C90CDF3-7928-44C8-B9E6-0749C04C992B}"/>
              </a:ext>
            </a:extLst>
          </p:cNvPr>
          <p:cNvSpPr/>
          <p:nvPr/>
        </p:nvSpPr>
        <p:spPr>
          <a:xfrm>
            <a:off x="814421" y="1059615"/>
            <a:ext cx="10221942" cy="736355"/>
          </a:xfrm>
          <a:prstGeom prst="rect">
            <a:avLst/>
          </a:prstGeom>
        </p:spPr>
        <p:txBody>
          <a:bodyPr wrap="square">
            <a:spAutoFit/>
          </a:bodyPr>
          <a:lstStyle/>
          <a:p>
            <a:pPr marL="900430" indent="-900430" algn="just">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Contexto: </a:t>
            </a:r>
            <a:r>
              <a:rPr lang="es-ES" sz="2000" dirty="0">
                <a:latin typeface="Calibri" panose="020F0502020204030204" pitchFamily="34" charset="0"/>
                <a:ea typeface="Calibri" panose="020F0502020204030204" pitchFamily="34" charset="0"/>
                <a:cs typeface="Times New Roman" panose="02020603050405020304" pitchFamily="18" charset="0"/>
              </a:rPr>
              <a:t>Procesos de evaluación caracterizados por un menor peso de los rankings y los indicadores bibliométricos tradicionales. </a:t>
            </a:r>
            <a:endParaRPr lang="es-ES" sz="2000" dirty="0">
              <a:solidFill>
                <a:schemeClr val="accent1"/>
              </a:solidFill>
            </a:endParaRPr>
          </a:p>
        </p:txBody>
      </p:sp>
      <p:graphicFrame>
        <p:nvGraphicFramePr>
          <p:cNvPr id="41" name="Tabla 40">
            <a:extLst>
              <a:ext uri="{FF2B5EF4-FFF2-40B4-BE49-F238E27FC236}">
                <a16:creationId xmlns:a16="http://schemas.microsoft.com/office/drawing/2014/main" id="{2AF2B684-C455-4FE8-8900-A77F601E6EF2}"/>
              </a:ext>
            </a:extLst>
          </p:cNvPr>
          <p:cNvGraphicFramePr>
            <a:graphicFrameLocks noGrp="1"/>
          </p:cNvGraphicFramePr>
          <p:nvPr>
            <p:extLst>
              <p:ext uri="{D42A27DB-BD31-4B8C-83A1-F6EECF244321}">
                <p14:modId xmlns:p14="http://schemas.microsoft.com/office/powerpoint/2010/main" val="1204206329"/>
              </p:ext>
            </p:extLst>
          </p:nvPr>
        </p:nvGraphicFramePr>
        <p:xfrm>
          <a:off x="814421" y="1883530"/>
          <a:ext cx="8128000" cy="370840"/>
        </p:xfrm>
        <a:graphic>
          <a:graphicData uri="http://schemas.openxmlformats.org/drawingml/2006/table">
            <a:tbl>
              <a:tblPr firstRow="1" bandRow="1"/>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pPr>
                        <a:defRPr/>
                      </a:pPr>
                      <a:r>
                        <a:rPr lang="en-GB" dirty="0"/>
                        <a:t>2008</a:t>
                      </a:r>
                      <a:endParaRPr dirty="0"/>
                    </a:p>
                  </a:txBody>
                  <a:tcPr/>
                </a:tc>
                <a:tc>
                  <a:txBody>
                    <a:bodyPr/>
                    <a:lstStyle/>
                    <a:p>
                      <a:pPr>
                        <a:defRPr/>
                      </a:pPr>
                      <a:r>
                        <a:rPr lang="en-GB" dirty="0"/>
                        <a:t>2009</a:t>
                      </a:r>
                      <a:endParaRPr dirty="0"/>
                    </a:p>
                  </a:txBody>
                  <a:tcPr/>
                </a:tc>
                <a:tc>
                  <a:txBody>
                    <a:bodyPr/>
                    <a:lstStyle/>
                    <a:p>
                      <a:pPr>
                        <a:defRPr/>
                      </a:pPr>
                      <a:r>
                        <a:rPr lang="en-GB">
                          <a:solidFill>
                            <a:schemeClr val="tx2"/>
                          </a:solidFill>
                        </a:rPr>
                        <a:t>…</a:t>
                      </a:r>
                      <a:endParaRPr/>
                    </a:p>
                  </a:txBody>
                  <a:tcPr>
                    <a:solidFill>
                      <a:srgbClr val="FFFF00"/>
                    </a:solidFill>
                  </a:tcPr>
                </a:tc>
                <a:tc>
                  <a:txBody>
                    <a:bodyPr/>
                    <a:lstStyle/>
                    <a:p>
                      <a:pPr>
                        <a:defRPr/>
                      </a:pPr>
                      <a:r>
                        <a:rPr lang="en-GB">
                          <a:solidFill>
                            <a:srgbClr val="FFFFFF"/>
                          </a:solidFill>
                        </a:rPr>
                        <a:t>2012</a:t>
                      </a:r>
                      <a:endParaRPr/>
                    </a:p>
                  </a:txBody>
                  <a:tcPr/>
                </a:tc>
                <a:tc>
                  <a:txBody>
                    <a:bodyPr/>
                    <a:lstStyle/>
                    <a:p>
                      <a:pPr>
                        <a:defRPr/>
                      </a:pPr>
                      <a:r>
                        <a:rPr lang="en-GB"/>
                        <a:t>2013</a:t>
                      </a:r>
                      <a:endParaRPr/>
                    </a:p>
                  </a:txBody>
                  <a:tcPr/>
                </a:tc>
                <a:tc>
                  <a:txBody>
                    <a:bodyPr/>
                    <a:lstStyle/>
                    <a:p>
                      <a:pPr>
                        <a:defRPr/>
                      </a:pPr>
                      <a:r>
                        <a:rPr lang="en-GB"/>
                        <a:t>2014</a:t>
                      </a:r>
                      <a:endParaRPr/>
                    </a:p>
                  </a:txBody>
                  <a:tcPr/>
                </a:tc>
                <a:tc>
                  <a:txBody>
                    <a:bodyPr/>
                    <a:lstStyle/>
                    <a:p>
                      <a:pPr>
                        <a:defRPr/>
                      </a:pPr>
                      <a:r>
                        <a:rPr lang="en-GB"/>
                        <a:t>2015</a:t>
                      </a:r>
                      <a:endParaRPr/>
                    </a:p>
                  </a:txBody>
                  <a:tcPr/>
                </a:tc>
                <a:tc>
                  <a:txBody>
                    <a:bodyPr/>
                    <a:lstStyle/>
                    <a:p>
                      <a:pPr>
                        <a:defRPr/>
                      </a:pPr>
                      <a:r>
                        <a:rPr lang="en-GB"/>
                        <a:t>2016</a:t>
                      </a:r>
                      <a:endParaRPr/>
                    </a:p>
                  </a:txBody>
                  <a:tcPr/>
                </a:tc>
                <a:tc>
                  <a:txBody>
                    <a:bodyPr/>
                    <a:lstStyle/>
                    <a:p>
                      <a:pPr>
                        <a:defRPr/>
                      </a:pPr>
                      <a:r>
                        <a:rPr lang="en-GB"/>
                        <a:t>2017</a:t>
                      </a:r>
                      <a:endParaRPr/>
                    </a:p>
                  </a:txBody>
                  <a:tcPr/>
                </a:tc>
                <a:tc>
                  <a:txBody>
                    <a:bodyPr/>
                    <a:lstStyle/>
                    <a:p>
                      <a:pPr>
                        <a:defRPr/>
                      </a:pPr>
                      <a:r>
                        <a:rPr lang="en-GB" dirty="0"/>
                        <a:t>2018</a:t>
                      </a:r>
                      <a:endParaRPr dirty="0"/>
                    </a:p>
                  </a:txBody>
                  <a:tcPr/>
                </a:tc>
                <a:extLst>
                  <a:ext uri="{0D108BD9-81ED-4DB2-BD59-A6C34878D82A}">
                    <a16:rowId xmlns:a16="http://schemas.microsoft.com/office/drawing/2014/main" val="10000"/>
                  </a:ext>
                </a:extLst>
              </a:tr>
            </a:tbl>
          </a:graphicData>
        </a:graphic>
      </p:graphicFrame>
      <p:sp>
        <p:nvSpPr>
          <p:cNvPr id="42" name="CuadroTexto 41">
            <a:extLst>
              <a:ext uri="{FF2B5EF4-FFF2-40B4-BE49-F238E27FC236}">
                <a16:creationId xmlns:a16="http://schemas.microsoft.com/office/drawing/2014/main" id="{AC785A2B-B754-46A2-93E3-4217EFA6CBEE}"/>
              </a:ext>
            </a:extLst>
          </p:cNvPr>
          <p:cNvSpPr txBox="1"/>
          <p:nvPr/>
        </p:nvSpPr>
        <p:spPr bwMode="auto">
          <a:xfrm>
            <a:off x="1177947" y="2429630"/>
            <a:ext cx="7227171" cy="1815882"/>
          </a:xfrm>
          <a:prstGeom prst="rect">
            <a:avLst/>
          </a:prstGeom>
          <a:solidFill>
            <a:schemeClr val="bg1">
              <a:lumMod val="85000"/>
            </a:schemeClr>
          </a:solidFill>
        </p:spPr>
        <p:txBody>
          <a:bodyPr wrap="square" rtlCol="0">
            <a:spAutoFit/>
          </a:bodyPr>
          <a:lstStyle/>
          <a:p>
            <a:pPr>
              <a:defRPr/>
            </a:pPr>
            <a:r>
              <a:rPr lang="es-ES" sz="1600" b="1" dirty="0">
                <a:latin typeface="Calibri"/>
              </a:rPr>
              <a:t>Hasta 10 contribuciones, en los años anteriores a los (tres) últimos</a:t>
            </a:r>
            <a:endParaRPr sz="1600" dirty="0"/>
          </a:p>
          <a:p>
            <a:pPr>
              <a:defRPr/>
            </a:pPr>
            <a:r>
              <a:rPr lang="es-ES" sz="1600" dirty="0">
                <a:latin typeface="Calibri"/>
              </a:rPr>
              <a:t>C1-Paper en </a:t>
            </a:r>
            <a:r>
              <a:rPr lang="es-ES" sz="1600" dirty="0" err="1">
                <a:latin typeface="Calibri"/>
              </a:rPr>
              <a:t>Nature</a:t>
            </a:r>
            <a:r>
              <a:rPr lang="es-ES" sz="1600" dirty="0">
                <a:latin typeface="Calibri"/>
              </a:rPr>
              <a:t>, </a:t>
            </a:r>
            <a:r>
              <a:rPr lang="es-ES" sz="1600" b="1" dirty="0">
                <a:solidFill>
                  <a:schemeClr val="tx2"/>
                </a:solidFill>
                <a:latin typeface="Calibri"/>
              </a:rPr>
              <a:t>27 citas</a:t>
            </a:r>
            <a:endParaRPr sz="1600" dirty="0"/>
          </a:p>
          <a:p>
            <a:pPr>
              <a:defRPr/>
            </a:pPr>
            <a:r>
              <a:rPr lang="es-ES" sz="1600" dirty="0">
                <a:latin typeface="Calibri"/>
              </a:rPr>
              <a:t>C2-Coordinación de un Proyecto H2020, 12 socios, </a:t>
            </a:r>
            <a:r>
              <a:rPr lang="es-ES" sz="1600" b="1" dirty="0">
                <a:solidFill>
                  <a:schemeClr val="tx2"/>
                </a:solidFill>
                <a:latin typeface="Calibri"/>
              </a:rPr>
              <a:t>explotación</a:t>
            </a:r>
            <a:endParaRPr sz="1600" dirty="0"/>
          </a:p>
          <a:p>
            <a:pPr>
              <a:defRPr/>
            </a:pPr>
            <a:r>
              <a:rPr lang="es-ES" sz="1600" dirty="0">
                <a:latin typeface="Calibri"/>
              </a:rPr>
              <a:t>…</a:t>
            </a:r>
            <a:endParaRPr sz="1600" dirty="0"/>
          </a:p>
          <a:p>
            <a:pPr>
              <a:defRPr/>
            </a:pPr>
            <a:r>
              <a:rPr lang="es-ES" sz="1600" dirty="0">
                <a:latin typeface="Calibri"/>
              </a:rPr>
              <a:t>C8-Presentación oral en </a:t>
            </a:r>
            <a:r>
              <a:rPr lang="es-ES" sz="1600" b="1" dirty="0">
                <a:solidFill>
                  <a:schemeClr val="tx2"/>
                </a:solidFill>
                <a:latin typeface="Calibri"/>
              </a:rPr>
              <a:t>Plenaria </a:t>
            </a:r>
            <a:r>
              <a:rPr lang="es-ES" sz="1600" dirty="0">
                <a:latin typeface="Calibri"/>
              </a:rPr>
              <a:t>en la Conferencia Internacional</a:t>
            </a:r>
            <a:endParaRPr sz="1600" dirty="0"/>
          </a:p>
          <a:p>
            <a:pPr>
              <a:defRPr/>
            </a:pPr>
            <a:r>
              <a:rPr lang="es-ES" sz="1600" dirty="0">
                <a:latin typeface="Calibri"/>
              </a:rPr>
              <a:t>… </a:t>
            </a:r>
            <a:endParaRPr sz="1600" dirty="0"/>
          </a:p>
          <a:p>
            <a:pPr>
              <a:defRPr/>
            </a:pPr>
            <a:r>
              <a:rPr lang="es-ES" sz="1600" dirty="0">
                <a:latin typeface="Calibri"/>
              </a:rPr>
              <a:t>C10- Patente 2015</a:t>
            </a:r>
            <a:r>
              <a:rPr lang="es-ES" sz="1600" b="1" dirty="0">
                <a:solidFill>
                  <a:schemeClr val="tx2"/>
                </a:solidFill>
                <a:latin typeface="Calibri"/>
              </a:rPr>
              <a:t>, licenciada </a:t>
            </a:r>
            <a:r>
              <a:rPr lang="es-ES" sz="1600" dirty="0">
                <a:latin typeface="Calibri"/>
              </a:rPr>
              <a:t>en 2019 a empresa</a:t>
            </a:r>
            <a:endParaRPr sz="1600" dirty="0"/>
          </a:p>
        </p:txBody>
      </p:sp>
      <p:sp>
        <p:nvSpPr>
          <p:cNvPr id="43" name="CuadroTexto 42">
            <a:extLst>
              <a:ext uri="{FF2B5EF4-FFF2-40B4-BE49-F238E27FC236}">
                <a16:creationId xmlns:a16="http://schemas.microsoft.com/office/drawing/2014/main" id="{126A0569-41BC-4F7C-9C94-E68849E87345}"/>
              </a:ext>
            </a:extLst>
          </p:cNvPr>
          <p:cNvSpPr txBox="1"/>
          <p:nvPr/>
        </p:nvSpPr>
        <p:spPr bwMode="auto">
          <a:xfrm>
            <a:off x="8514711" y="2477586"/>
            <a:ext cx="3677289" cy="1631216"/>
          </a:xfrm>
          <a:prstGeom prst="rect">
            <a:avLst/>
          </a:prstGeom>
          <a:solidFill>
            <a:srgbClr val="CCFFCC"/>
          </a:solidFill>
        </p:spPr>
        <p:txBody>
          <a:bodyPr wrap="none" rtlCol="0">
            <a:spAutoFit/>
          </a:bodyPr>
          <a:lstStyle/>
          <a:p>
            <a:pPr>
              <a:defRPr/>
            </a:pPr>
            <a:r>
              <a:rPr lang="es-ES" sz="2000" b="1" dirty="0">
                <a:latin typeface="Calibri"/>
              </a:rPr>
              <a:t>3 contribuciones </a:t>
            </a:r>
            <a:endParaRPr dirty="0"/>
          </a:p>
          <a:p>
            <a:pPr>
              <a:defRPr/>
            </a:pPr>
            <a:r>
              <a:rPr lang="es-ES" sz="2000" b="1" dirty="0">
                <a:latin typeface="Calibri"/>
              </a:rPr>
              <a:t>en los (tres) últimos años</a:t>
            </a:r>
            <a:endParaRPr dirty="0"/>
          </a:p>
          <a:p>
            <a:pPr>
              <a:defRPr/>
            </a:pPr>
            <a:r>
              <a:rPr lang="es-ES" sz="2000" dirty="0">
                <a:latin typeface="Calibri"/>
              </a:rPr>
              <a:t>CA-</a:t>
            </a:r>
            <a:r>
              <a:rPr lang="es-ES" sz="2000" dirty="0" err="1">
                <a:latin typeface="Calibri"/>
              </a:rPr>
              <a:t>Paper</a:t>
            </a:r>
            <a:r>
              <a:rPr lang="es-ES" sz="2000" dirty="0">
                <a:latin typeface="Calibri"/>
              </a:rPr>
              <a:t> en </a:t>
            </a:r>
            <a:r>
              <a:rPr lang="es-ES" sz="2000" dirty="0" err="1">
                <a:latin typeface="Calibri"/>
              </a:rPr>
              <a:t>Science</a:t>
            </a:r>
            <a:r>
              <a:rPr lang="es-ES" sz="2000" dirty="0">
                <a:latin typeface="Calibri"/>
              </a:rPr>
              <a:t> 2019</a:t>
            </a:r>
            <a:endParaRPr dirty="0"/>
          </a:p>
          <a:p>
            <a:pPr>
              <a:defRPr/>
            </a:pPr>
            <a:r>
              <a:rPr lang="es-ES" sz="2000" dirty="0">
                <a:latin typeface="Calibri"/>
              </a:rPr>
              <a:t>CB-Organización sesión en COP25</a:t>
            </a:r>
            <a:endParaRPr dirty="0"/>
          </a:p>
          <a:p>
            <a:pPr>
              <a:defRPr/>
            </a:pPr>
            <a:r>
              <a:rPr lang="es-ES" sz="2000" dirty="0">
                <a:latin typeface="Calibri"/>
              </a:rPr>
              <a:t>CC-Proyecto interdisciplinar PTI</a:t>
            </a:r>
            <a:endParaRPr dirty="0"/>
          </a:p>
        </p:txBody>
      </p:sp>
      <p:graphicFrame>
        <p:nvGraphicFramePr>
          <p:cNvPr id="44" name="Tabla 43">
            <a:extLst>
              <a:ext uri="{FF2B5EF4-FFF2-40B4-BE49-F238E27FC236}">
                <a16:creationId xmlns:a16="http://schemas.microsoft.com/office/drawing/2014/main" id="{2E2D631F-FD1B-414D-9FE6-C6BD25FD9AEE}"/>
              </a:ext>
            </a:extLst>
          </p:cNvPr>
          <p:cNvGraphicFramePr>
            <a:graphicFrameLocks noGrp="1"/>
          </p:cNvGraphicFramePr>
          <p:nvPr>
            <p:extLst>
              <p:ext uri="{D42A27DB-BD31-4B8C-83A1-F6EECF244321}">
                <p14:modId xmlns:p14="http://schemas.microsoft.com/office/powerpoint/2010/main" val="2824341534"/>
              </p:ext>
            </p:extLst>
          </p:nvPr>
        </p:nvGraphicFramePr>
        <p:xfrm>
          <a:off x="8967821" y="1882260"/>
          <a:ext cx="2552700" cy="365760"/>
        </p:xfrm>
        <a:graphic>
          <a:graphicData uri="http://schemas.openxmlformats.org/drawingml/2006/table">
            <a:tbl>
              <a:tblPr firstRow="1" bandRow="1"/>
              <a:tblGrid>
                <a:gridCol w="8382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190303">
                <a:tc>
                  <a:txBody>
                    <a:bodyPr/>
                    <a:lstStyle/>
                    <a:p>
                      <a:pPr>
                        <a:defRPr/>
                      </a:pPr>
                      <a:r>
                        <a:rPr lang="en-GB">
                          <a:solidFill>
                            <a:schemeClr val="tx1"/>
                          </a:solidFill>
                        </a:rPr>
                        <a:t>2019</a:t>
                      </a:r>
                      <a:endParaRPr/>
                    </a:p>
                  </a:txBody>
                  <a:tcPr>
                    <a:solidFill>
                      <a:srgbClr val="CCFFCC"/>
                    </a:solidFill>
                  </a:tcPr>
                </a:tc>
                <a:tc>
                  <a:txBody>
                    <a:bodyPr/>
                    <a:lstStyle/>
                    <a:p>
                      <a:pPr>
                        <a:defRPr/>
                      </a:pPr>
                      <a:r>
                        <a:rPr lang="en-GB">
                          <a:solidFill>
                            <a:schemeClr val="tx1"/>
                          </a:solidFill>
                        </a:rPr>
                        <a:t>2020</a:t>
                      </a:r>
                      <a:endParaRPr/>
                    </a:p>
                  </a:txBody>
                  <a:tcPr>
                    <a:solidFill>
                      <a:srgbClr val="CCFFCC"/>
                    </a:solidFill>
                  </a:tcPr>
                </a:tc>
                <a:tc>
                  <a:txBody>
                    <a:bodyPr/>
                    <a:lstStyle/>
                    <a:p>
                      <a:pPr>
                        <a:defRPr/>
                      </a:pPr>
                      <a:r>
                        <a:rPr lang="en-GB">
                          <a:solidFill>
                            <a:schemeClr val="tx1"/>
                          </a:solidFill>
                        </a:rPr>
                        <a:t>2021</a:t>
                      </a:r>
                      <a:endParaRPr/>
                    </a:p>
                  </a:txBody>
                  <a:tcPr>
                    <a:solidFill>
                      <a:srgbClr val="CCFFCC"/>
                    </a:solidFill>
                  </a:tcPr>
                </a:tc>
                <a:extLst>
                  <a:ext uri="{0D108BD9-81ED-4DB2-BD59-A6C34878D82A}">
                    <a16:rowId xmlns:a16="http://schemas.microsoft.com/office/drawing/2014/main" val="10000"/>
                  </a:ext>
                </a:extLst>
              </a:tr>
            </a:tbl>
          </a:graphicData>
        </a:graphic>
      </p:graphicFrame>
      <p:sp>
        <p:nvSpPr>
          <p:cNvPr id="45" name="CuadroTexto 44">
            <a:extLst>
              <a:ext uri="{FF2B5EF4-FFF2-40B4-BE49-F238E27FC236}">
                <a16:creationId xmlns:a16="http://schemas.microsoft.com/office/drawing/2014/main" id="{C821EF91-7843-4C02-90FA-1D58BC10FA68}"/>
              </a:ext>
            </a:extLst>
          </p:cNvPr>
          <p:cNvSpPr txBox="1"/>
          <p:nvPr/>
        </p:nvSpPr>
        <p:spPr bwMode="auto">
          <a:xfrm>
            <a:off x="2056481" y="4214734"/>
            <a:ext cx="3928319" cy="461665"/>
          </a:xfrm>
          <a:prstGeom prst="rect">
            <a:avLst/>
          </a:prstGeom>
          <a:noFill/>
        </p:spPr>
        <p:txBody>
          <a:bodyPr wrap="none" rtlCol="0">
            <a:spAutoFit/>
          </a:bodyPr>
          <a:lstStyle/>
          <a:p>
            <a:pPr>
              <a:defRPr/>
            </a:pPr>
            <a:r>
              <a:rPr lang="en-GB" sz="2400" b="1" dirty="0">
                <a:solidFill>
                  <a:schemeClr val="tx2"/>
                </a:solidFill>
                <a:latin typeface="Calibri"/>
              </a:rPr>
              <a:t>SOLIDEZ DE LA TRAYECTORIA</a:t>
            </a:r>
            <a:endParaRPr dirty="0"/>
          </a:p>
        </p:txBody>
      </p:sp>
      <p:sp>
        <p:nvSpPr>
          <p:cNvPr id="46" name="CuadroTexto 45">
            <a:extLst>
              <a:ext uri="{FF2B5EF4-FFF2-40B4-BE49-F238E27FC236}">
                <a16:creationId xmlns:a16="http://schemas.microsoft.com/office/drawing/2014/main" id="{FFEFA120-72A4-44EA-B266-16DC19B43AA5}"/>
              </a:ext>
            </a:extLst>
          </p:cNvPr>
          <p:cNvSpPr txBox="1"/>
          <p:nvPr/>
        </p:nvSpPr>
        <p:spPr bwMode="auto">
          <a:xfrm>
            <a:off x="8441562" y="4180150"/>
            <a:ext cx="3605218" cy="461665"/>
          </a:xfrm>
          <a:prstGeom prst="rect">
            <a:avLst/>
          </a:prstGeom>
          <a:noFill/>
        </p:spPr>
        <p:txBody>
          <a:bodyPr wrap="none" rtlCol="0">
            <a:spAutoFit/>
          </a:bodyPr>
          <a:lstStyle/>
          <a:p>
            <a:pPr>
              <a:defRPr/>
            </a:pPr>
            <a:r>
              <a:rPr lang="en-GB" sz="2400" b="1">
                <a:solidFill>
                  <a:schemeClr val="tx2"/>
                </a:solidFill>
                <a:latin typeface="Calibri"/>
              </a:rPr>
              <a:t>PERSPECTIVA Y POTENCIAL</a:t>
            </a:r>
            <a:endParaRPr/>
          </a:p>
        </p:txBody>
      </p:sp>
    </p:spTree>
    <p:extLst>
      <p:ext uri="{BB962C8B-B14F-4D97-AF65-F5344CB8AC3E}">
        <p14:creationId xmlns:p14="http://schemas.microsoft.com/office/powerpoint/2010/main" val="96493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2C154A-A8EC-4994-9A29-684B134565DA}"/>
              </a:ext>
            </a:extLst>
          </p:cNvPr>
          <p:cNvSpPr txBox="1"/>
          <p:nvPr/>
        </p:nvSpPr>
        <p:spPr>
          <a:xfrm>
            <a:off x="0" y="1"/>
            <a:ext cx="687897" cy="6858000"/>
          </a:xfrm>
          <a:prstGeom prst="rect">
            <a:avLst/>
          </a:prstGeom>
          <a:solidFill>
            <a:srgbClr val="C00000"/>
          </a:solidFill>
          <a:ln>
            <a:solidFill>
              <a:srgbClr val="C00000"/>
            </a:solidFill>
          </a:ln>
        </p:spPr>
        <p:txBody>
          <a:bodyPr wrap="square" rtlCol="0">
            <a:spAutoFit/>
          </a:bodyPr>
          <a:lstStyle/>
          <a:p>
            <a:endParaRPr lang="es-ES" dirty="0"/>
          </a:p>
        </p:txBody>
      </p:sp>
      <p:sp>
        <p:nvSpPr>
          <p:cNvPr id="10" name="Rectángulo 9"/>
          <p:cNvSpPr/>
          <p:nvPr/>
        </p:nvSpPr>
        <p:spPr>
          <a:xfrm>
            <a:off x="1323474" y="781634"/>
            <a:ext cx="9545052" cy="873316"/>
          </a:xfrm>
          <a:prstGeom prst="rect">
            <a:avLst/>
          </a:prstGeom>
        </p:spPr>
        <p:txBody>
          <a:bodyPr wrap="square">
            <a:spAutoFit/>
          </a:bodyPr>
          <a:lstStyle/>
          <a:p>
            <a:pPr algn="ctr">
              <a:lnSpc>
                <a:spcPct val="107000"/>
              </a:lnSpc>
              <a:spcAft>
                <a:spcPts val="800"/>
              </a:spcAft>
            </a:pPr>
            <a:r>
              <a:rPr lang="es-ES" sz="2400" b="1" spc="9" dirty="0">
                <a:solidFill>
                  <a:srgbClr val="C00000"/>
                </a:solidFill>
                <a:cs typeface="Times New Roman"/>
              </a:rPr>
              <a:t>RESEARCH ASSESMENT: Información sobre contribuciones destacadas (II) </a:t>
            </a:r>
            <a:endParaRPr lang="es-ES" sz="2000" b="1" spc="9" dirty="0">
              <a:solidFill>
                <a:srgbClr val="C00000"/>
              </a:solidFill>
              <a:cs typeface="Times New Roman"/>
            </a:endParaRPr>
          </a:p>
          <a:p>
            <a:pPr>
              <a:lnSpc>
                <a:spcPct val="107000"/>
              </a:lnSpc>
              <a:spcAft>
                <a:spcPts val="800"/>
              </a:spcAft>
            </a:pPr>
            <a:r>
              <a:rPr lang="es-ES" b="1" dirty="0">
                <a:solidFill>
                  <a:schemeClr val="accent1"/>
                </a:solidFill>
              </a:rPr>
              <a:t>	</a:t>
            </a:r>
          </a:p>
        </p:txBody>
      </p:sp>
      <p:pic>
        <p:nvPicPr>
          <p:cNvPr id="3" name="Imagen 2"/>
          <p:cNvPicPr>
            <a:picLocks noChangeAspect="1"/>
          </p:cNvPicPr>
          <p:nvPr/>
        </p:nvPicPr>
        <p:blipFill>
          <a:blip r:embed="rId3"/>
          <a:stretch>
            <a:fillRect/>
          </a:stretch>
        </p:blipFill>
        <p:spPr>
          <a:xfrm>
            <a:off x="687897" y="85625"/>
            <a:ext cx="4018084" cy="666386"/>
          </a:xfrm>
          <a:prstGeom prst="rect">
            <a:avLst/>
          </a:prstGeom>
        </p:spPr>
      </p:pic>
      <p:cxnSp>
        <p:nvCxnSpPr>
          <p:cNvPr id="19" name="Conector recto de flecha 18">
            <a:extLst>
              <a:ext uri="{FF2B5EF4-FFF2-40B4-BE49-F238E27FC236}">
                <a16:creationId xmlns:a16="http://schemas.microsoft.com/office/drawing/2014/main" id="{68998213-5FB7-4C43-AD98-4DB64C8BD2CF}"/>
              </a:ext>
            </a:extLst>
          </p:cNvPr>
          <p:cNvCxnSpPr>
            <a:cxnSpLocks/>
            <a:endCxn id="21" idx="1"/>
          </p:cNvCxnSpPr>
          <p:nvPr/>
        </p:nvCxnSpPr>
        <p:spPr>
          <a:xfrm flipV="1">
            <a:off x="4082447" y="2183913"/>
            <a:ext cx="1015135" cy="1007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0" name="Grupo 19">
            <a:extLst>
              <a:ext uri="{FF2B5EF4-FFF2-40B4-BE49-F238E27FC236}">
                <a16:creationId xmlns:a16="http://schemas.microsoft.com/office/drawing/2014/main" id="{A48B7335-C5B5-4154-93AA-823B89110387}"/>
              </a:ext>
            </a:extLst>
          </p:cNvPr>
          <p:cNvGrpSpPr/>
          <p:nvPr/>
        </p:nvGrpSpPr>
        <p:grpSpPr>
          <a:xfrm>
            <a:off x="5097582" y="2007160"/>
            <a:ext cx="5134352" cy="353506"/>
            <a:chOff x="0" y="451413"/>
            <a:chExt cx="8128000" cy="1198080"/>
          </a:xfrm>
          <a:solidFill>
            <a:schemeClr val="bg1"/>
          </a:solidFill>
        </p:grpSpPr>
        <p:sp>
          <p:nvSpPr>
            <p:cNvPr id="21" name="Rectángulo: esquinas redondeadas 20">
              <a:extLst>
                <a:ext uri="{FF2B5EF4-FFF2-40B4-BE49-F238E27FC236}">
                  <a16:creationId xmlns:a16="http://schemas.microsoft.com/office/drawing/2014/main" id="{25AFA175-91FD-4DA8-AFDF-47EC6355DD0E}"/>
                </a:ext>
              </a:extLst>
            </p:cNvPr>
            <p:cNvSpPr/>
            <p:nvPr/>
          </p:nvSpPr>
          <p:spPr>
            <a:xfrm>
              <a:off x="0" y="451413"/>
              <a:ext cx="8128000" cy="1198080"/>
            </a:xfrm>
            <a:prstGeom prst="roundRect">
              <a:avLst/>
            </a:prstGeom>
          </p:spPr>
          <p:style>
            <a:lnRef idx="2">
              <a:schemeClr val="dk1"/>
            </a:lnRef>
            <a:fillRef idx="1">
              <a:schemeClr val="lt1"/>
            </a:fillRef>
            <a:effectRef idx="0">
              <a:schemeClr val="dk1"/>
            </a:effectRef>
            <a:fontRef idx="minor">
              <a:schemeClr val="dk1"/>
            </a:fontRef>
          </p:style>
        </p:sp>
        <p:sp>
          <p:nvSpPr>
            <p:cNvPr id="22" name="Rectángulo: esquinas redondeadas 4">
              <a:extLst>
                <a:ext uri="{FF2B5EF4-FFF2-40B4-BE49-F238E27FC236}">
                  <a16:creationId xmlns:a16="http://schemas.microsoft.com/office/drawing/2014/main" id="{68B39BB0-E1DA-4ABB-A51E-42510F0F51EA}"/>
                </a:ext>
              </a:extLst>
            </p:cNvPr>
            <p:cNvSpPr txBox="1"/>
            <p:nvPr/>
          </p:nvSpPr>
          <p:spPr>
            <a:xfrm>
              <a:off x="116969" y="509898"/>
              <a:ext cx="7705362" cy="1081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kern="1200" dirty="0">
                  <a:solidFill>
                    <a:schemeClr val="tx1"/>
                  </a:solidFill>
                </a:rPr>
                <a:t>Contribuciones científicas más relevantes</a:t>
              </a:r>
            </a:p>
          </p:txBody>
        </p:sp>
      </p:grpSp>
      <p:sp>
        <p:nvSpPr>
          <p:cNvPr id="23" name="Rectángulo 22">
            <a:extLst>
              <a:ext uri="{FF2B5EF4-FFF2-40B4-BE49-F238E27FC236}">
                <a16:creationId xmlns:a16="http://schemas.microsoft.com/office/drawing/2014/main" id="{0456BCD2-AA09-4BC8-B5E3-FA15D86201E1}"/>
              </a:ext>
            </a:extLst>
          </p:cNvPr>
          <p:cNvSpPr/>
          <p:nvPr/>
        </p:nvSpPr>
        <p:spPr>
          <a:xfrm>
            <a:off x="1004608" y="1352821"/>
            <a:ext cx="9434354" cy="407035"/>
          </a:xfrm>
          <a:prstGeom prst="rect">
            <a:avLst/>
          </a:prstGeom>
        </p:spPr>
        <p:txBody>
          <a:bodyPr wrap="square">
            <a:spAutoFit/>
          </a:bodyPr>
          <a:lstStyle/>
          <a:p>
            <a:pPr marL="900430" indent="-900430" algn="just">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Lugar de visualización y acceso: </a:t>
            </a:r>
            <a:r>
              <a:rPr lang="es-ES" sz="2000" dirty="0">
                <a:latin typeface="Calibri" panose="020F0502020204030204" pitchFamily="34" charset="0"/>
                <a:ea typeface="Calibri" panose="020F0502020204030204" pitchFamily="34" charset="0"/>
                <a:cs typeface="Times New Roman" panose="02020603050405020304" pitchFamily="18" charset="0"/>
              </a:rPr>
              <a:t>Intranet, información personal</a:t>
            </a:r>
            <a:endParaRPr lang="es-ES" sz="2000" dirty="0">
              <a:solidFill>
                <a:schemeClr val="accent1"/>
              </a:solidFill>
            </a:endParaRPr>
          </a:p>
        </p:txBody>
      </p:sp>
      <p:sp>
        <p:nvSpPr>
          <p:cNvPr id="24" name="Rectángulo 23">
            <a:extLst>
              <a:ext uri="{FF2B5EF4-FFF2-40B4-BE49-F238E27FC236}">
                <a16:creationId xmlns:a16="http://schemas.microsoft.com/office/drawing/2014/main" id="{AD244610-06DD-43C2-93E6-682091A89470}"/>
              </a:ext>
            </a:extLst>
          </p:cNvPr>
          <p:cNvSpPr/>
          <p:nvPr/>
        </p:nvSpPr>
        <p:spPr>
          <a:xfrm>
            <a:off x="1466588" y="2764660"/>
            <a:ext cx="2615859" cy="1065676"/>
          </a:xfrm>
          <a:prstGeom prst="rect">
            <a:avLst/>
          </a:prstGeom>
        </p:spPr>
        <p:txBody>
          <a:bodyPr wrap="square">
            <a:spAutoFit/>
          </a:bodyPr>
          <a:lstStyle/>
          <a:p>
            <a:pPr marL="900430" indent="-900430">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Tipo de contenidos y </a:t>
            </a:r>
          </a:p>
          <a:p>
            <a:pPr marL="900430" indent="-900430">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Aportación personal (contrastable)</a:t>
            </a:r>
            <a:endParaRPr lang="es-ES" sz="2000" dirty="0">
              <a:solidFill>
                <a:schemeClr val="accent1"/>
              </a:solidFill>
            </a:endParaRPr>
          </a:p>
        </p:txBody>
      </p:sp>
      <p:cxnSp>
        <p:nvCxnSpPr>
          <p:cNvPr id="25" name="Conector recto de flecha 24">
            <a:extLst>
              <a:ext uri="{FF2B5EF4-FFF2-40B4-BE49-F238E27FC236}">
                <a16:creationId xmlns:a16="http://schemas.microsoft.com/office/drawing/2014/main" id="{71763A74-D1BB-4E2B-9693-DA631A1E7D9A}"/>
              </a:ext>
            </a:extLst>
          </p:cNvPr>
          <p:cNvCxnSpPr>
            <a:cxnSpLocks/>
            <a:endCxn id="27" idx="1"/>
          </p:cNvCxnSpPr>
          <p:nvPr/>
        </p:nvCxnSpPr>
        <p:spPr>
          <a:xfrm flipV="1">
            <a:off x="4082447" y="2816510"/>
            <a:ext cx="1015135" cy="375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6" name="Grupo 25">
            <a:extLst>
              <a:ext uri="{FF2B5EF4-FFF2-40B4-BE49-F238E27FC236}">
                <a16:creationId xmlns:a16="http://schemas.microsoft.com/office/drawing/2014/main" id="{B48EB48F-A122-4830-9322-AEE0DBC94D88}"/>
              </a:ext>
            </a:extLst>
          </p:cNvPr>
          <p:cNvGrpSpPr/>
          <p:nvPr/>
        </p:nvGrpSpPr>
        <p:grpSpPr>
          <a:xfrm>
            <a:off x="5097582" y="2520163"/>
            <a:ext cx="5341380" cy="592694"/>
            <a:chOff x="0" y="451413"/>
            <a:chExt cx="8128000" cy="1198080"/>
          </a:xfrm>
          <a:solidFill>
            <a:schemeClr val="bg1"/>
          </a:solidFill>
        </p:grpSpPr>
        <p:sp>
          <p:nvSpPr>
            <p:cNvPr id="27" name="Rectángulo: esquinas redondeadas 26">
              <a:extLst>
                <a:ext uri="{FF2B5EF4-FFF2-40B4-BE49-F238E27FC236}">
                  <a16:creationId xmlns:a16="http://schemas.microsoft.com/office/drawing/2014/main" id="{B290A16B-A573-43AD-8814-A63AAA17C293}"/>
                </a:ext>
              </a:extLst>
            </p:cNvPr>
            <p:cNvSpPr/>
            <p:nvPr/>
          </p:nvSpPr>
          <p:spPr>
            <a:xfrm>
              <a:off x="0" y="451413"/>
              <a:ext cx="8128000" cy="1198080"/>
            </a:xfrm>
            <a:prstGeom prst="roundRect">
              <a:avLst/>
            </a:prstGeom>
          </p:spPr>
          <p:style>
            <a:lnRef idx="2">
              <a:schemeClr val="dk1"/>
            </a:lnRef>
            <a:fillRef idx="1">
              <a:schemeClr val="lt1"/>
            </a:fillRef>
            <a:effectRef idx="0">
              <a:schemeClr val="dk1"/>
            </a:effectRef>
            <a:fontRef idx="minor">
              <a:schemeClr val="dk1"/>
            </a:fontRef>
          </p:style>
        </p:sp>
        <p:sp>
          <p:nvSpPr>
            <p:cNvPr id="28" name="Rectángulo: esquinas redondeadas 4">
              <a:extLst>
                <a:ext uri="{FF2B5EF4-FFF2-40B4-BE49-F238E27FC236}">
                  <a16:creationId xmlns:a16="http://schemas.microsoft.com/office/drawing/2014/main" id="{8C94B996-F300-47CA-8BD1-55C683B43D79}"/>
                </a:ext>
              </a:extLst>
            </p:cNvPr>
            <p:cNvSpPr txBox="1"/>
            <p:nvPr/>
          </p:nvSpPr>
          <p:spPr>
            <a:xfrm>
              <a:off x="116968" y="470876"/>
              <a:ext cx="7705362" cy="11201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kern="1200" dirty="0">
                  <a:solidFill>
                    <a:schemeClr val="tx1"/>
                  </a:solidFill>
                </a:rPr>
                <a:t>Transferencia, innovación y valorización de la investigación </a:t>
              </a:r>
            </a:p>
          </p:txBody>
        </p:sp>
      </p:grpSp>
      <p:cxnSp>
        <p:nvCxnSpPr>
          <p:cNvPr id="34" name="Conector recto de flecha 33">
            <a:extLst>
              <a:ext uri="{FF2B5EF4-FFF2-40B4-BE49-F238E27FC236}">
                <a16:creationId xmlns:a16="http://schemas.microsoft.com/office/drawing/2014/main" id="{46319AA5-9EF3-43BA-9316-25E20E2605C8}"/>
              </a:ext>
            </a:extLst>
          </p:cNvPr>
          <p:cNvCxnSpPr>
            <a:cxnSpLocks/>
            <a:endCxn id="36" idx="1"/>
          </p:cNvCxnSpPr>
          <p:nvPr/>
        </p:nvCxnSpPr>
        <p:spPr>
          <a:xfrm>
            <a:off x="4082447" y="3191759"/>
            <a:ext cx="1015135" cy="220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5" name="Grupo 34">
            <a:extLst>
              <a:ext uri="{FF2B5EF4-FFF2-40B4-BE49-F238E27FC236}">
                <a16:creationId xmlns:a16="http://schemas.microsoft.com/office/drawing/2014/main" id="{92BAB9E8-3BD7-4180-8D98-18DF8BE92FDA}"/>
              </a:ext>
            </a:extLst>
          </p:cNvPr>
          <p:cNvGrpSpPr/>
          <p:nvPr/>
        </p:nvGrpSpPr>
        <p:grpSpPr>
          <a:xfrm>
            <a:off x="5097582" y="3235196"/>
            <a:ext cx="5134352" cy="353506"/>
            <a:chOff x="0" y="451413"/>
            <a:chExt cx="8128000" cy="1198080"/>
          </a:xfrm>
          <a:solidFill>
            <a:schemeClr val="bg1"/>
          </a:solidFill>
        </p:grpSpPr>
        <p:sp>
          <p:nvSpPr>
            <p:cNvPr id="36" name="Rectángulo: esquinas redondeadas 35">
              <a:extLst>
                <a:ext uri="{FF2B5EF4-FFF2-40B4-BE49-F238E27FC236}">
                  <a16:creationId xmlns:a16="http://schemas.microsoft.com/office/drawing/2014/main" id="{397DDC23-A5D2-4771-B57A-E9A0DD1B7532}"/>
                </a:ext>
              </a:extLst>
            </p:cNvPr>
            <p:cNvSpPr/>
            <p:nvPr/>
          </p:nvSpPr>
          <p:spPr>
            <a:xfrm>
              <a:off x="0" y="451413"/>
              <a:ext cx="8128000" cy="1198080"/>
            </a:xfrm>
            <a:prstGeom prst="roundRect">
              <a:avLst/>
            </a:prstGeom>
          </p:spPr>
          <p:style>
            <a:lnRef idx="2">
              <a:schemeClr val="dk1"/>
            </a:lnRef>
            <a:fillRef idx="1">
              <a:schemeClr val="lt1"/>
            </a:fillRef>
            <a:effectRef idx="0">
              <a:schemeClr val="dk1"/>
            </a:effectRef>
            <a:fontRef idx="minor">
              <a:schemeClr val="dk1"/>
            </a:fontRef>
          </p:style>
        </p:sp>
        <p:sp>
          <p:nvSpPr>
            <p:cNvPr id="37" name="Rectángulo: esquinas redondeadas 4">
              <a:extLst>
                <a:ext uri="{FF2B5EF4-FFF2-40B4-BE49-F238E27FC236}">
                  <a16:creationId xmlns:a16="http://schemas.microsoft.com/office/drawing/2014/main" id="{B86B1681-8381-4419-8E5C-787C68302194}"/>
                </a:ext>
              </a:extLst>
            </p:cNvPr>
            <p:cNvSpPr txBox="1"/>
            <p:nvPr/>
          </p:nvSpPr>
          <p:spPr>
            <a:xfrm>
              <a:off x="116969" y="509898"/>
              <a:ext cx="7705362" cy="1081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kern="1200" dirty="0">
                  <a:solidFill>
                    <a:schemeClr val="tx1"/>
                  </a:solidFill>
                </a:rPr>
                <a:t>Proyectos de investigación, impacto</a:t>
              </a:r>
            </a:p>
          </p:txBody>
        </p:sp>
      </p:grpSp>
      <p:cxnSp>
        <p:nvCxnSpPr>
          <p:cNvPr id="38" name="Conector recto de flecha 37">
            <a:extLst>
              <a:ext uri="{FF2B5EF4-FFF2-40B4-BE49-F238E27FC236}">
                <a16:creationId xmlns:a16="http://schemas.microsoft.com/office/drawing/2014/main" id="{F5D1BFA9-F0F5-4985-91EB-0BA47FEE4DC7}"/>
              </a:ext>
            </a:extLst>
          </p:cNvPr>
          <p:cNvCxnSpPr>
            <a:cxnSpLocks/>
            <a:endCxn id="40" idx="1"/>
          </p:cNvCxnSpPr>
          <p:nvPr/>
        </p:nvCxnSpPr>
        <p:spPr>
          <a:xfrm>
            <a:off x="4082447" y="3191759"/>
            <a:ext cx="1015135" cy="761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9" name="Grupo 38">
            <a:extLst>
              <a:ext uri="{FF2B5EF4-FFF2-40B4-BE49-F238E27FC236}">
                <a16:creationId xmlns:a16="http://schemas.microsoft.com/office/drawing/2014/main" id="{E47DBEBF-6E57-4131-8B3E-82259C7DA076}"/>
              </a:ext>
            </a:extLst>
          </p:cNvPr>
          <p:cNvGrpSpPr/>
          <p:nvPr/>
        </p:nvGrpSpPr>
        <p:grpSpPr>
          <a:xfrm>
            <a:off x="5097582" y="3776478"/>
            <a:ext cx="5594374" cy="353506"/>
            <a:chOff x="0" y="451413"/>
            <a:chExt cx="8128000" cy="1198080"/>
          </a:xfrm>
          <a:solidFill>
            <a:schemeClr val="bg1"/>
          </a:solidFill>
        </p:grpSpPr>
        <p:sp>
          <p:nvSpPr>
            <p:cNvPr id="40" name="Rectángulo: esquinas redondeadas 39">
              <a:extLst>
                <a:ext uri="{FF2B5EF4-FFF2-40B4-BE49-F238E27FC236}">
                  <a16:creationId xmlns:a16="http://schemas.microsoft.com/office/drawing/2014/main" id="{71CA5F21-B97D-43A2-840B-C5A5690EF541}"/>
                </a:ext>
              </a:extLst>
            </p:cNvPr>
            <p:cNvSpPr/>
            <p:nvPr/>
          </p:nvSpPr>
          <p:spPr>
            <a:xfrm>
              <a:off x="0" y="451413"/>
              <a:ext cx="8128000" cy="1198080"/>
            </a:xfrm>
            <a:prstGeom prst="roundRect">
              <a:avLst/>
            </a:prstGeom>
          </p:spPr>
          <p:style>
            <a:lnRef idx="2">
              <a:schemeClr val="dk1"/>
            </a:lnRef>
            <a:fillRef idx="1">
              <a:schemeClr val="lt1"/>
            </a:fillRef>
            <a:effectRef idx="0">
              <a:schemeClr val="dk1"/>
            </a:effectRef>
            <a:fontRef idx="minor">
              <a:schemeClr val="dk1"/>
            </a:fontRef>
          </p:style>
        </p:sp>
        <p:sp>
          <p:nvSpPr>
            <p:cNvPr id="41" name="Rectángulo: esquinas redondeadas 4">
              <a:extLst>
                <a:ext uri="{FF2B5EF4-FFF2-40B4-BE49-F238E27FC236}">
                  <a16:creationId xmlns:a16="http://schemas.microsoft.com/office/drawing/2014/main" id="{767C047D-F246-4305-AB00-0F7442BA35CF}"/>
                </a:ext>
              </a:extLst>
            </p:cNvPr>
            <p:cNvSpPr txBox="1"/>
            <p:nvPr/>
          </p:nvSpPr>
          <p:spPr>
            <a:xfrm>
              <a:off x="116969" y="509898"/>
              <a:ext cx="7705362" cy="1081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kern="1200" dirty="0">
                  <a:solidFill>
                    <a:schemeClr val="tx1"/>
                  </a:solidFill>
                </a:rPr>
                <a:t>Acciones formativas y de comunicación a la sociedad</a:t>
              </a:r>
            </a:p>
          </p:txBody>
        </p:sp>
      </p:grpSp>
      <p:sp>
        <p:nvSpPr>
          <p:cNvPr id="43" name="Rectángulo 42">
            <a:extLst>
              <a:ext uri="{FF2B5EF4-FFF2-40B4-BE49-F238E27FC236}">
                <a16:creationId xmlns:a16="http://schemas.microsoft.com/office/drawing/2014/main" id="{74F1EA53-99E8-4B32-A10F-5E75209AE325}"/>
              </a:ext>
            </a:extLst>
          </p:cNvPr>
          <p:cNvSpPr/>
          <p:nvPr/>
        </p:nvSpPr>
        <p:spPr>
          <a:xfrm>
            <a:off x="1076170" y="4521995"/>
            <a:ext cx="10215080" cy="1065676"/>
          </a:xfrm>
          <a:prstGeom prst="rect">
            <a:avLst/>
          </a:prstGeom>
        </p:spPr>
        <p:txBody>
          <a:bodyPr wrap="square">
            <a:spAutoFit/>
          </a:bodyPr>
          <a:lstStyle/>
          <a:p>
            <a:pPr marL="900430" indent="-900430" algn="just">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Utilidades potenciales: </a:t>
            </a:r>
            <a:r>
              <a:rPr lang="es-ES" sz="2000" dirty="0">
                <a:latin typeface="Calibri" panose="020F0502020204030204" pitchFamily="34" charset="0"/>
                <a:ea typeface="Calibri" panose="020F0502020204030204" pitchFamily="34" charset="0"/>
                <a:cs typeface="Times New Roman" panose="02020603050405020304" pitchFamily="18" charset="0"/>
              </a:rPr>
              <a:t>Información para la solicitud de tramos de investigación, proyectos financiados y procesos de evaluación internos y externos al CSIC. Síntesis de información más allá de los indicadores bibliométricos. </a:t>
            </a:r>
            <a:endParaRPr lang="es-ES" sz="2000" dirty="0">
              <a:solidFill>
                <a:schemeClr val="accent1"/>
              </a:solidFill>
            </a:endParaRPr>
          </a:p>
        </p:txBody>
      </p:sp>
    </p:spTree>
    <p:extLst>
      <p:ext uri="{BB962C8B-B14F-4D97-AF65-F5344CB8AC3E}">
        <p14:creationId xmlns:p14="http://schemas.microsoft.com/office/powerpoint/2010/main" val="341248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2C154A-A8EC-4994-9A29-684B134565DA}"/>
              </a:ext>
            </a:extLst>
          </p:cNvPr>
          <p:cNvSpPr txBox="1"/>
          <p:nvPr/>
        </p:nvSpPr>
        <p:spPr>
          <a:xfrm>
            <a:off x="0" y="1"/>
            <a:ext cx="687897" cy="6858000"/>
          </a:xfrm>
          <a:prstGeom prst="rect">
            <a:avLst/>
          </a:prstGeom>
          <a:solidFill>
            <a:srgbClr val="C00000"/>
          </a:solidFill>
          <a:ln>
            <a:solidFill>
              <a:srgbClr val="C00000"/>
            </a:solidFill>
          </a:ln>
        </p:spPr>
        <p:txBody>
          <a:bodyPr wrap="square" rtlCol="0">
            <a:spAutoFit/>
          </a:bodyPr>
          <a:lstStyle/>
          <a:p>
            <a:endParaRPr lang="es-ES" dirty="0"/>
          </a:p>
        </p:txBody>
      </p:sp>
      <p:sp>
        <p:nvSpPr>
          <p:cNvPr id="10" name="Rectángulo 9"/>
          <p:cNvSpPr/>
          <p:nvPr/>
        </p:nvSpPr>
        <p:spPr>
          <a:xfrm>
            <a:off x="1576790" y="750428"/>
            <a:ext cx="9545052" cy="1005083"/>
          </a:xfrm>
          <a:prstGeom prst="rect">
            <a:avLst/>
          </a:prstGeom>
        </p:spPr>
        <p:txBody>
          <a:bodyPr wrap="square">
            <a:spAutoFit/>
          </a:bodyPr>
          <a:lstStyle/>
          <a:p>
            <a:pPr algn="ctr">
              <a:lnSpc>
                <a:spcPct val="107000"/>
              </a:lnSpc>
              <a:spcAft>
                <a:spcPts val="800"/>
              </a:spcAft>
            </a:pPr>
            <a:r>
              <a:rPr lang="es-ES" sz="3200" b="1" spc="9" dirty="0">
                <a:solidFill>
                  <a:srgbClr val="C00000"/>
                </a:solidFill>
                <a:cs typeface="Times New Roman"/>
              </a:rPr>
              <a:t>Sistema de información sobre </a:t>
            </a:r>
            <a:r>
              <a:rPr lang="es-ES" sz="3200" b="1" spc="9" dirty="0" err="1">
                <a:solidFill>
                  <a:srgbClr val="C00000"/>
                </a:solidFill>
                <a:cs typeface="Times New Roman"/>
              </a:rPr>
              <a:t>promocionabilidad</a:t>
            </a:r>
            <a:r>
              <a:rPr lang="es-ES" sz="3200" b="1" spc="9" dirty="0">
                <a:solidFill>
                  <a:srgbClr val="C00000"/>
                </a:solidFill>
                <a:cs typeface="Times New Roman"/>
              </a:rPr>
              <a:t> (I)</a:t>
            </a:r>
          </a:p>
          <a:p>
            <a:pPr>
              <a:lnSpc>
                <a:spcPct val="107000"/>
              </a:lnSpc>
              <a:spcAft>
                <a:spcPts val="800"/>
              </a:spcAft>
            </a:pPr>
            <a:r>
              <a:rPr lang="es-ES" b="1" dirty="0">
                <a:solidFill>
                  <a:schemeClr val="accent1"/>
                </a:solidFill>
              </a:rPr>
              <a:t>	</a:t>
            </a:r>
          </a:p>
        </p:txBody>
      </p:sp>
      <p:pic>
        <p:nvPicPr>
          <p:cNvPr id="3" name="Imagen 2"/>
          <p:cNvPicPr>
            <a:picLocks noChangeAspect="1"/>
          </p:cNvPicPr>
          <p:nvPr/>
        </p:nvPicPr>
        <p:blipFill>
          <a:blip r:embed="rId3"/>
          <a:stretch>
            <a:fillRect/>
          </a:stretch>
        </p:blipFill>
        <p:spPr>
          <a:xfrm>
            <a:off x="687897" y="0"/>
            <a:ext cx="3612254" cy="599080"/>
          </a:xfrm>
          <a:prstGeom prst="rect">
            <a:avLst/>
          </a:prstGeom>
        </p:spPr>
      </p:pic>
      <p:grpSp>
        <p:nvGrpSpPr>
          <p:cNvPr id="7" name="Grupo 6">
            <a:extLst>
              <a:ext uri="{FF2B5EF4-FFF2-40B4-BE49-F238E27FC236}">
                <a16:creationId xmlns:a16="http://schemas.microsoft.com/office/drawing/2014/main" id="{EF8429D6-D3AD-48CB-AC15-28A43C4A7467}"/>
              </a:ext>
            </a:extLst>
          </p:cNvPr>
          <p:cNvGrpSpPr/>
          <p:nvPr/>
        </p:nvGrpSpPr>
        <p:grpSpPr>
          <a:xfrm>
            <a:off x="5987489" y="2491480"/>
            <a:ext cx="5206983" cy="964218"/>
            <a:chOff x="0" y="451413"/>
            <a:chExt cx="8128000" cy="1198080"/>
          </a:xfrm>
          <a:solidFill>
            <a:schemeClr val="bg1"/>
          </a:solidFill>
        </p:grpSpPr>
        <p:sp>
          <p:nvSpPr>
            <p:cNvPr id="8" name="Rectángulo: esquinas redondeadas 7">
              <a:extLst>
                <a:ext uri="{FF2B5EF4-FFF2-40B4-BE49-F238E27FC236}">
                  <a16:creationId xmlns:a16="http://schemas.microsoft.com/office/drawing/2014/main" id="{5559C0E7-704B-4FA6-A93C-D637F0A98B87}"/>
                </a:ext>
              </a:extLst>
            </p:cNvPr>
            <p:cNvSpPr/>
            <p:nvPr/>
          </p:nvSpPr>
          <p:spPr>
            <a:xfrm>
              <a:off x="0" y="451413"/>
              <a:ext cx="8128000" cy="1198080"/>
            </a:xfrm>
            <a:prstGeom prst="roundRect">
              <a:avLst/>
            </a:prstGeom>
          </p:spPr>
          <p:style>
            <a:lnRef idx="2">
              <a:schemeClr val="dk1"/>
            </a:lnRef>
            <a:fillRef idx="1">
              <a:schemeClr val="lt1"/>
            </a:fillRef>
            <a:effectRef idx="0">
              <a:schemeClr val="dk1"/>
            </a:effectRef>
            <a:fontRef idx="minor">
              <a:schemeClr val="dk1"/>
            </a:fontRef>
          </p:style>
        </p:sp>
        <p:sp>
          <p:nvSpPr>
            <p:cNvPr id="9" name="Rectángulo: esquinas redondeadas 4">
              <a:extLst>
                <a:ext uri="{FF2B5EF4-FFF2-40B4-BE49-F238E27FC236}">
                  <a16:creationId xmlns:a16="http://schemas.microsoft.com/office/drawing/2014/main" id="{A60AEF63-BB2A-4F14-901B-245AD4FD911F}"/>
                </a:ext>
              </a:extLst>
            </p:cNvPr>
            <p:cNvSpPr txBox="1"/>
            <p:nvPr/>
          </p:nvSpPr>
          <p:spPr>
            <a:xfrm>
              <a:off x="116969" y="509898"/>
              <a:ext cx="7705362" cy="1081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s-ES" sz="1600" kern="1200" dirty="0">
                  <a:solidFill>
                    <a:schemeClr val="tx1"/>
                  </a:solidFill>
                </a:rPr>
                <a:t>1. Candidatos y personal que ha superado los procesos selectivos de promoción interna en las escalas de: Científicos Titulares, Investigadores Científicos y Profesores de Investigación</a:t>
              </a:r>
            </a:p>
          </p:txBody>
        </p:sp>
      </p:grpSp>
      <p:sp>
        <p:nvSpPr>
          <p:cNvPr id="11" name="Rectángulo 10">
            <a:extLst>
              <a:ext uri="{FF2B5EF4-FFF2-40B4-BE49-F238E27FC236}">
                <a16:creationId xmlns:a16="http://schemas.microsoft.com/office/drawing/2014/main" id="{EF6C195F-A8C4-4EA6-AC27-844710634572}"/>
              </a:ext>
            </a:extLst>
          </p:cNvPr>
          <p:cNvSpPr/>
          <p:nvPr/>
        </p:nvSpPr>
        <p:spPr>
          <a:xfrm>
            <a:off x="1248173" y="1517743"/>
            <a:ext cx="9545052" cy="836576"/>
          </a:xfrm>
          <a:prstGeom prst="rect">
            <a:avLst/>
          </a:prstGeom>
        </p:spPr>
        <p:txBody>
          <a:bodyPr wrap="square">
            <a:spAutoFit/>
          </a:bodyPr>
          <a:lstStyle/>
          <a:p>
            <a:pPr algn="just">
              <a:lnSpc>
                <a:spcPct val="107000"/>
              </a:lnSpc>
            </a:pP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900430" indent="-900430" algn="just">
              <a:lnSpc>
                <a:spcPct val="107000"/>
              </a:lnSpc>
            </a:pPr>
            <a:r>
              <a:rPr lang="es-ES" b="1" dirty="0">
                <a:latin typeface="Calibri" panose="020F0502020204030204" pitchFamily="34" charset="0"/>
                <a:ea typeface="Calibri" panose="020F0502020204030204" pitchFamily="34" charset="0"/>
                <a:cs typeface="Times New Roman" panose="02020603050405020304" pitchFamily="18" charset="0"/>
              </a:rPr>
              <a:t>Objetivo: </a:t>
            </a:r>
            <a:r>
              <a:rPr lang="es-ES" dirty="0">
                <a:latin typeface="Calibri" panose="020F0502020204030204" pitchFamily="34" charset="0"/>
                <a:ea typeface="Calibri" panose="020F0502020204030204" pitchFamily="34" charset="0"/>
                <a:cs typeface="Times New Roman" panose="02020603050405020304" pitchFamily="18" charset="0"/>
              </a:rPr>
              <a:t>Proporcionar información de carácter orientativo sobre la situación de posibles candidatos en procesos de promoción interna en las escalas científicas del CSIC.</a:t>
            </a:r>
          </a:p>
        </p:txBody>
      </p:sp>
      <p:sp>
        <p:nvSpPr>
          <p:cNvPr id="12" name="Rectángulo 11">
            <a:extLst>
              <a:ext uri="{FF2B5EF4-FFF2-40B4-BE49-F238E27FC236}">
                <a16:creationId xmlns:a16="http://schemas.microsoft.com/office/drawing/2014/main" id="{97140E70-1E11-49FE-8CA1-D0457580844F}"/>
              </a:ext>
            </a:extLst>
          </p:cNvPr>
          <p:cNvSpPr/>
          <p:nvPr/>
        </p:nvSpPr>
        <p:spPr>
          <a:xfrm>
            <a:off x="1248173" y="2721315"/>
            <a:ext cx="4209793" cy="1264642"/>
          </a:xfrm>
          <a:prstGeom prst="rect">
            <a:avLst/>
          </a:prstGeom>
        </p:spPr>
        <p:txBody>
          <a:bodyPr wrap="square">
            <a:spAutoFit/>
          </a:bodyPr>
          <a:lstStyle/>
          <a:p>
            <a:pPr marL="900430" indent="-900430" algn="just">
              <a:lnSpc>
                <a:spcPct val="107000"/>
              </a:lnSpc>
            </a:pPr>
            <a:r>
              <a:rPr lang="es-ES" b="1" dirty="0">
                <a:latin typeface="Calibri" panose="020F0502020204030204" pitchFamily="34" charset="0"/>
                <a:ea typeface="Calibri" panose="020F0502020204030204" pitchFamily="34" charset="0"/>
                <a:cs typeface="Times New Roman" panose="02020603050405020304" pitchFamily="18" charset="0"/>
              </a:rPr>
              <a:t>Procedimiento: </a:t>
            </a:r>
            <a:r>
              <a:rPr lang="es-ES" dirty="0">
                <a:latin typeface="Calibri" panose="020F0502020204030204" pitchFamily="34" charset="0"/>
                <a:ea typeface="Calibri" panose="020F0502020204030204" pitchFamily="34" charset="0"/>
                <a:cs typeface="Times New Roman" panose="02020603050405020304" pitchFamily="18" charset="0"/>
              </a:rPr>
              <a:t>Cálculo de los parámetros asociados a la producción científica, proyectos, patentes, eventos y materiales para: </a:t>
            </a:r>
            <a:endParaRPr lang="es-ES" dirty="0">
              <a:solidFill>
                <a:schemeClr val="accent1"/>
              </a:solidFill>
            </a:endParaRPr>
          </a:p>
        </p:txBody>
      </p:sp>
      <p:cxnSp>
        <p:nvCxnSpPr>
          <p:cNvPr id="17" name="Conector recto de flecha 16">
            <a:extLst>
              <a:ext uri="{FF2B5EF4-FFF2-40B4-BE49-F238E27FC236}">
                <a16:creationId xmlns:a16="http://schemas.microsoft.com/office/drawing/2014/main" id="{EFDCBD21-D36E-494D-9CBF-B6AF00BC0255}"/>
              </a:ext>
            </a:extLst>
          </p:cNvPr>
          <p:cNvCxnSpPr>
            <a:cxnSpLocks/>
            <a:stCxn id="12" idx="3"/>
            <a:endCxn id="8" idx="1"/>
          </p:cNvCxnSpPr>
          <p:nvPr/>
        </p:nvCxnSpPr>
        <p:spPr>
          <a:xfrm flipV="1">
            <a:off x="5457966" y="2973589"/>
            <a:ext cx="529523" cy="380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1282CC31-600C-4C04-9467-8712E47C15CD}"/>
              </a:ext>
            </a:extLst>
          </p:cNvPr>
          <p:cNvCxnSpPr>
            <a:cxnSpLocks/>
            <a:stCxn id="12" idx="3"/>
            <a:endCxn id="25" idx="1"/>
          </p:cNvCxnSpPr>
          <p:nvPr/>
        </p:nvCxnSpPr>
        <p:spPr>
          <a:xfrm>
            <a:off x="5457966" y="3353636"/>
            <a:ext cx="529524" cy="4555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4" name="Grupo 23">
            <a:extLst>
              <a:ext uri="{FF2B5EF4-FFF2-40B4-BE49-F238E27FC236}">
                <a16:creationId xmlns:a16="http://schemas.microsoft.com/office/drawing/2014/main" id="{156F10CE-2F60-43B5-80D5-7201B712E7EC}"/>
              </a:ext>
            </a:extLst>
          </p:cNvPr>
          <p:cNvGrpSpPr/>
          <p:nvPr/>
        </p:nvGrpSpPr>
        <p:grpSpPr>
          <a:xfrm>
            <a:off x="5987490" y="3632451"/>
            <a:ext cx="5134352" cy="353506"/>
            <a:chOff x="0" y="451413"/>
            <a:chExt cx="8128000" cy="1198080"/>
          </a:xfrm>
          <a:solidFill>
            <a:schemeClr val="bg1"/>
          </a:solidFill>
        </p:grpSpPr>
        <p:sp>
          <p:nvSpPr>
            <p:cNvPr id="25" name="Rectángulo: esquinas redondeadas 24">
              <a:extLst>
                <a:ext uri="{FF2B5EF4-FFF2-40B4-BE49-F238E27FC236}">
                  <a16:creationId xmlns:a16="http://schemas.microsoft.com/office/drawing/2014/main" id="{0A9B5099-900C-45D6-AD8B-8DF707568190}"/>
                </a:ext>
              </a:extLst>
            </p:cNvPr>
            <p:cNvSpPr/>
            <p:nvPr/>
          </p:nvSpPr>
          <p:spPr>
            <a:xfrm>
              <a:off x="0" y="451413"/>
              <a:ext cx="8128000" cy="1198080"/>
            </a:xfrm>
            <a:prstGeom prst="roundRect">
              <a:avLst/>
            </a:prstGeom>
          </p:spPr>
          <p:style>
            <a:lnRef idx="2">
              <a:schemeClr val="dk1"/>
            </a:lnRef>
            <a:fillRef idx="1">
              <a:schemeClr val="lt1"/>
            </a:fillRef>
            <a:effectRef idx="0">
              <a:schemeClr val="dk1"/>
            </a:effectRef>
            <a:fontRef idx="minor">
              <a:schemeClr val="dk1"/>
            </a:fontRef>
          </p:style>
        </p:sp>
        <p:sp>
          <p:nvSpPr>
            <p:cNvPr id="26" name="Rectángulo: esquinas redondeadas 4">
              <a:extLst>
                <a:ext uri="{FF2B5EF4-FFF2-40B4-BE49-F238E27FC236}">
                  <a16:creationId xmlns:a16="http://schemas.microsoft.com/office/drawing/2014/main" id="{CA20628E-2B6F-4B75-BB4F-64F2336E0A95}"/>
                </a:ext>
              </a:extLst>
            </p:cNvPr>
            <p:cNvSpPr txBox="1"/>
            <p:nvPr/>
          </p:nvSpPr>
          <p:spPr>
            <a:xfrm>
              <a:off x="116969" y="509898"/>
              <a:ext cx="7705362" cy="1081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kern="1200" dirty="0">
                  <a:solidFill>
                    <a:schemeClr val="tx1"/>
                  </a:solidFill>
                </a:rPr>
                <a:t>2. Resto del personal CSIC</a:t>
              </a:r>
            </a:p>
          </p:txBody>
        </p:sp>
      </p:grpSp>
      <p:sp>
        <p:nvSpPr>
          <p:cNvPr id="30" name="Rectángulo 29">
            <a:extLst>
              <a:ext uri="{FF2B5EF4-FFF2-40B4-BE49-F238E27FC236}">
                <a16:creationId xmlns:a16="http://schemas.microsoft.com/office/drawing/2014/main" id="{FB711701-C337-4F57-BDB4-9080DCC787B6}"/>
              </a:ext>
            </a:extLst>
          </p:cNvPr>
          <p:cNvSpPr/>
          <p:nvPr/>
        </p:nvSpPr>
        <p:spPr>
          <a:xfrm>
            <a:off x="1270312" y="4512155"/>
            <a:ext cx="9434354" cy="968278"/>
          </a:xfrm>
          <a:prstGeom prst="rect">
            <a:avLst/>
          </a:prstGeom>
        </p:spPr>
        <p:txBody>
          <a:bodyPr wrap="square">
            <a:spAutoFit/>
          </a:bodyPr>
          <a:lstStyle/>
          <a:p>
            <a:pPr marL="900430" indent="-900430" algn="just">
              <a:lnSpc>
                <a:spcPct val="107000"/>
              </a:lnSpc>
            </a:pPr>
            <a:r>
              <a:rPr lang="es-ES" b="1" dirty="0">
                <a:latin typeface="Calibri" panose="020F0502020204030204" pitchFamily="34" charset="0"/>
                <a:ea typeface="Calibri" panose="020F0502020204030204" pitchFamily="34" charset="0"/>
                <a:cs typeface="Times New Roman" panose="02020603050405020304" pitchFamily="18" charset="0"/>
              </a:rPr>
              <a:t>Características de la interfaz: </a:t>
            </a:r>
            <a:r>
              <a:rPr lang="es-ES" dirty="0">
                <a:latin typeface="Calibri" panose="020F0502020204030204" pitchFamily="34" charset="0"/>
                <a:ea typeface="Calibri" panose="020F0502020204030204" pitchFamily="34" charset="0"/>
                <a:cs typeface="Times New Roman" panose="02020603050405020304" pitchFamily="18" charset="0"/>
              </a:rPr>
              <a:t>Permite la visualización de la posición de cada usuario respecto a los parámetros de todos los candidatos, y de quienes han superado los últimos procesos selectivos por escala y área de conocimiento.</a:t>
            </a:r>
            <a:endParaRPr lang="es-ES" dirty="0">
              <a:solidFill>
                <a:schemeClr val="accent1"/>
              </a:solidFill>
            </a:endParaRPr>
          </a:p>
        </p:txBody>
      </p:sp>
    </p:spTree>
    <p:extLst>
      <p:ext uri="{BB962C8B-B14F-4D97-AF65-F5344CB8AC3E}">
        <p14:creationId xmlns:p14="http://schemas.microsoft.com/office/powerpoint/2010/main" val="1359500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2C154A-A8EC-4994-9A29-684B134565DA}"/>
              </a:ext>
            </a:extLst>
          </p:cNvPr>
          <p:cNvSpPr txBox="1"/>
          <p:nvPr/>
        </p:nvSpPr>
        <p:spPr>
          <a:xfrm>
            <a:off x="0" y="1"/>
            <a:ext cx="687897" cy="6858000"/>
          </a:xfrm>
          <a:prstGeom prst="rect">
            <a:avLst/>
          </a:prstGeom>
          <a:solidFill>
            <a:srgbClr val="C00000"/>
          </a:solidFill>
          <a:ln>
            <a:solidFill>
              <a:srgbClr val="C00000"/>
            </a:solidFill>
          </a:ln>
        </p:spPr>
        <p:txBody>
          <a:bodyPr wrap="square" rtlCol="0">
            <a:spAutoFit/>
          </a:bodyPr>
          <a:lstStyle/>
          <a:p>
            <a:endParaRPr lang="es-ES" dirty="0"/>
          </a:p>
        </p:txBody>
      </p:sp>
      <p:sp>
        <p:nvSpPr>
          <p:cNvPr id="10" name="Rectángulo 9"/>
          <p:cNvSpPr/>
          <p:nvPr/>
        </p:nvSpPr>
        <p:spPr>
          <a:xfrm>
            <a:off x="1709062" y="615299"/>
            <a:ext cx="9545052" cy="1005083"/>
          </a:xfrm>
          <a:prstGeom prst="rect">
            <a:avLst/>
          </a:prstGeom>
        </p:spPr>
        <p:txBody>
          <a:bodyPr wrap="square">
            <a:spAutoFit/>
          </a:bodyPr>
          <a:lstStyle/>
          <a:p>
            <a:pPr algn="ctr">
              <a:lnSpc>
                <a:spcPct val="107000"/>
              </a:lnSpc>
              <a:spcAft>
                <a:spcPts val="800"/>
              </a:spcAft>
            </a:pPr>
            <a:r>
              <a:rPr lang="es-ES" sz="3200" b="1" spc="9" dirty="0">
                <a:solidFill>
                  <a:srgbClr val="C00000"/>
                </a:solidFill>
                <a:cs typeface="Times New Roman"/>
              </a:rPr>
              <a:t>Sistema de información sobre </a:t>
            </a:r>
            <a:r>
              <a:rPr lang="es-ES" sz="3200" b="1" spc="9" dirty="0" err="1">
                <a:solidFill>
                  <a:srgbClr val="C00000"/>
                </a:solidFill>
                <a:cs typeface="Times New Roman"/>
              </a:rPr>
              <a:t>promocionabilidad</a:t>
            </a:r>
            <a:r>
              <a:rPr lang="es-ES" sz="3200" b="1" spc="9" dirty="0">
                <a:solidFill>
                  <a:srgbClr val="C00000"/>
                </a:solidFill>
                <a:cs typeface="Times New Roman"/>
              </a:rPr>
              <a:t> (II)</a:t>
            </a:r>
          </a:p>
          <a:p>
            <a:pPr>
              <a:lnSpc>
                <a:spcPct val="107000"/>
              </a:lnSpc>
              <a:spcAft>
                <a:spcPts val="800"/>
              </a:spcAft>
            </a:pPr>
            <a:r>
              <a:rPr lang="es-ES" b="1" dirty="0">
                <a:solidFill>
                  <a:schemeClr val="accent1"/>
                </a:solidFill>
              </a:rPr>
              <a:t>	</a:t>
            </a:r>
          </a:p>
        </p:txBody>
      </p:sp>
      <p:pic>
        <p:nvPicPr>
          <p:cNvPr id="3" name="Imagen 2"/>
          <p:cNvPicPr>
            <a:picLocks noChangeAspect="1"/>
          </p:cNvPicPr>
          <p:nvPr/>
        </p:nvPicPr>
        <p:blipFill>
          <a:blip r:embed="rId3"/>
          <a:stretch>
            <a:fillRect/>
          </a:stretch>
        </p:blipFill>
        <p:spPr>
          <a:xfrm>
            <a:off x="687897" y="85625"/>
            <a:ext cx="4018084" cy="666386"/>
          </a:xfrm>
          <a:prstGeom prst="rect">
            <a:avLst/>
          </a:prstGeom>
        </p:spPr>
      </p:pic>
      <p:sp>
        <p:nvSpPr>
          <p:cNvPr id="11" name="Rectángulo 10">
            <a:extLst>
              <a:ext uri="{FF2B5EF4-FFF2-40B4-BE49-F238E27FC236}">
                <a16:creationId xmlns:a16="http://schemas.microsoft.com/office/drawing/2014/main" id="{EF6C195F-A8C4-4EA6-AC27-844710634572}"/>
              </a:ext>
            </a:extLst>
          </p:cNvPr>
          <p:cNvSpPr/>
          <p:nvPr/>
        </p:nvSpPr>
        <p:spPr>
          <a:xfrm>
            <a:off x="1158395" y="1234224"/>
            <a:ext cx="4636924" cy="470000"/>
          </a:xfrm>
          <a:prstGeom prst="rect">
            <a:avLst/>
          </a:prstGeom>
        </p:spPr>
        <p:txBody>
          <a:bodyPr wrap="square">
            <a:spAutoFit/>
          </a:bodyPr>
          <a:lstStyle/>
          <a:p>
            <a:pPr marL="900430" indent="-900430" algn="just">
              <a:lnSpc>
                <a:spcPct val="107000"/>
              </a:lnSpc>
            </a:pPr>
            <a:r>
              <a:rPr lang="es-ES" sz="2400" b="1" dirty="0">
                <a:latin typeface="Calibri" panose="020F0502020204030204" pitchFamily="34" charset="0"/>
                <a:ea typeface="Calibri" panose="020F0502020204030204" pitchFamily="34" charset="0"/>
                <a:cs typeface="Times New Roman" panose="02020603050405020304" pitchFamily="18" charset="0"/>
              </a:rPr>
              <a:t>Esquema de interfaz de usuario</a:t>
            </a:r>
            <a:endParaRPr lang="es-E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8EBE2A5-A73F-47E9-A736-57304A2BE9C2}"/>
              </a:ext>
            </a:extLst>
          </p:cNvPr>
          <p:cNvPicPr>
            <a:picLocks noChangeAspect="1"/>
          </p:cNvPicPr>
          <p:nvPr/>
        </p:nvPicPr>
        <p:blipFill rotWithShape="1">
          <a:blip r:embed="rId4">
            <a:extLst>
              <a:ext uri="{28A0092B-C50C-407E-A947-70E740481C1C}">
                <a14:useLocalDpi xmlns:a14="http://schemas.microsoft.com/office/drawing/2010/main" val="0"/>
              </a:ext>
            </a:extLst>
          </a:blip>
          <a:srcRect b="8208"/>
          <a:stretch/>
        </p:blipFill>
        <p:spPr>
          <a:xfrm>
            <a:off x="1004608" y="1758312"/>
            <a:ext cx="7098268" cy="4303551"/>
          </a:xfrm>
          <a:prstGeom prst="rect">
            <a:avLst/>
          </a:prstGeom>
        </p:spPr>
      </p:pic>
      <p:sp>
        <p:nvSpPr>
          <p:cNvPr id="13" name="Rectángulo: esquinas redondeadas 12">
            <a:extLst>
              <a:ext uri="{FF2B5EF4-FFF2-40B4-BE49-F238E27FC236}">
                <a16:creationId xmlns:a16="http://schemas.microsoft.com/office/drawing/2014/main" id="{D230B398-81F2-4A31-8933-B64BD51BB4DA}"/>
              </a:ext>
            </a:extLst>
          </p:cNvPr>
          <p:cNvSpPr/>
          <p:nvPr/>
        </p:nvSpPr>
        <p:spPr>
          <a:xfrm>
            <a:off x="1798847" y="6061863"/>
            <a:ext cx="1002357" cy="46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Científicos titulares 2017-2018</a:t>
            </a:r>
          </a:p>
        </p:txBody>
      </p:sp>
      <p:sp>
        <p:nvSpPr>
          <p:cNvPr id="29" name="Rectángulo: esquinas redondeadas 28">
            <a:extLst>
              <a:ext uri="{FF2B5EF4-FFF2-40B4-BE49-F238E27FC236}">
                <a16:creationId xmlns:a16="http://schemas.microsoft.com/office/drawing/2014/main" id="{82CB8A1F-C125-489E-91C1-10B0CC24D7D1}"/>
              </a:ext>
            </a:extLst>
          </p:cNvPr>
          <p:cNvSpPr/>
          <p:nvPr/>
        </p:nvSpPr>
        <p:spPr>
          <a:xfrm>
            <a:off x="2830904" y="6061863"/>
            <a:ext cx="1002357" cy="46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Científicos titulares 2019-2020</a:t>
            </a:r>
          </a:p>
        </p:txBody>
      </p:sp>
      <p:sp>
        <p:nvSpPr>
          <p:cNvPr id="30" name="Rectángulo: esquinas redondeadas 29">
            <a:extLst>
              <a:ext uri="{FF2B5EF4-FFF2-40B4-BE49-F238E27FC236}">
                <a16:creationId xmlns:a16="http://schemas.microsoft.com/office/drawing/2014/main" id="{C8DF1145-7BC0-4584-85B0-98A092BEB3CC}"/>
              </a:ext>
            </a:extLst>
          </p:cNvPr>
          <p:cNvSpPr/>
          <p:nvPr/>
        </p:nvSpPr>
        <p:spPr>
          <a:xfrm>
            <a:off x="3872623" y="6061863"/>
            <a:ext cx="1002357" cy="46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Investigadores científicos 2017-2018</a:t>
            </a:r>
          </a:p>
        </p:txBody>
      </p:sp>
      <p:sp>
        <p:nvSpPr>
          <p:cNvPr id="31" name="Rectángulo: esquinas redondeadas 30">
            <a:extLst>
              <a:ext uri="{FF2B5EF4-FFF2-40B4-BE49-F238E27FC236}">
                <a16:creationId xmlns:a16="http://schemas.microsoft.com/office/drawing/2014/main" id="{22C56042-5266-43E7-AA83-145049824F4D}"/>
              </a:ext>
            </a:extLst>
          </p:cNvPr>
          <p:cNvSpPr/>
          <p:nvPr/>
        </p:nvSpPr>
        <p:spPr>
          <a:xfrm>
            <a:off x="4904680" y="6061863"/>
            <a:ext cx="1002357" cy="46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Investigadores científicos 2019-2020</a:t>
            </a:r>
          </a:p>
        </p:txBody>
      </p:sp>
      <p:sp>
        <p:nvSpPr>
          <p:cNvPr id="32" name="Rectángulo: esquinas redondeadas 31">
            <a:extLst>
              <a:ext uri="{FF2B5EF4-FFF2-40B4-BE49-F238E27FC236}">
                <a16:creationId xmlns:a16="http://schemas.microsoft.com/office/drawing/2014/main" id="{811C7EBF-6261-45EE-B4CE-B8BCA5AB05C3}"/>
              </a:ext>
            </a:extLst>
          </p:cNvPr>
          <p:cNvSpPr/>
          <p:nvPr/>
        </p:nvSpPr>
        <p:spPr>
          <a:xfrm>
            <a:off x="5907037" y="6061863"/>
            <a:ext cx="1002357" cy="46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Profesores de investigación 2017-2018</a:t>
            </a:r>
          </a:p>
        </p:txBody>
      </p:sp>
      <p:sp>
        <p:nvSpPr>
          <p:cNvPr id="33" name="Rectángulo: esquinas redondeadas 32">
            <a:extLst>
              <a:ext uri="{FF2B5EF4-FFF2-40B4-BE49-F238E27FC236}">
                <a16:creationId xmlns:a16="http://schemas.microsoft.com/office/drawing/2014/main" id="{5D379CA0-6A01-486C-BAC8-45580A4699F7}"/>
              </a:ext>
            </a:extLst>
          </p:cNvPr>
          <p:cNvSpPr/>
          <p:nvPr/>
        </p:nvSpPr>
        <p:spPr>
          <a:xfrm>
            <a:off x="6939094" y="6061863"/>
            <a:ext cx="1002357" cy="46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Profesores de investigación 2019-2020</a:t>
            </a:r>
          </a:p>
        </p:txBody>
      </p:sp>
      <p:pic>
        <p:nvPicPr>
          <p:cNvPr id="15" name="Imagen 14">
            <a:extLst>
              <a:ext uri="{FF2B5EF4-FFF2-40B4-BE49-F238E27FC236}">
                <a16:creationId xmlns:a16="http://schemas.microsoft.com/office/drawing/2014/main" id="{46BD152F-C779-458F-9907-11CEAE587F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7006" y="1188669"/>
            <a:ext cx="1425932" cy="5340257"/>
          </a:xfrm>
          <a:prstGeom prst="rect">
            <a:avLst/>
          </a:prstGeom>
        </p:spPr>
      </p:pic>
    </p:spTree>
    <p:extLst>
      <p:ext uri="{BB962C8B-B14F-4D97-AF65-F5344CB8AC3E}">
        <p14:creationId xmlns:p14="http://schemas.microsoft.com/office/powerpoint/2010/main" val="133700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11" name="Título 1">
            <a:extLst>
              <a:ext uri="{FF2B5EF4-FFF2-40B4-BE49-F238E27FC236}">
                <a16:creationId xmlns:a16="http://schemas.microsoft.com/office/drawing/2014/main" id="{C0A14FD3-B817-4BBF-AF16-C81F956DD9E9}"/>
              </a:ext>
            </a:extLst>
          </p:cNvPr>
          <p:cNvSpPr txBox="1">
            <a:spLocks/>
          </p:cNvSpPr>
          <p:nvPr/>
        </p:nvSpPr>
        <p:spPr>
          <a:xfrm>
            <a:off x="2017632" y="-3378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solidFill>
                  <a:srgbClr val="C00000"/>
                </a:solidFill>
              </a:rPr>
              <a:t>CONEXIÓN ORGANIGRAMA </a:t>
            </a:r>
          </a:p>
        </p:txBody>
      </p:sp>
      <p:pic>
        <p:nvPicPr>
          <p:cNvPr id="6" name="Imagen 5">
            <a:extLst>
              <a:ext uri="{FF2B5EF4-FFF2-40B4-BE49-F238E27FC236}">
                <a16:creationId xmlns:a16="http://schemas.microsoft.com/office/drawing/2014/main" id="{610F89E3-ACAA-4A9A-8C62-6DC814F5954C}"/>
              </a:ext>
            </a:extLst>
          </p:cNvPr>
          <p:cNvPicPr>
            <a:picLocks noChangeAspect="1"/>
          </p:cNvPicPr>
          <p:nvPr/>
        </p:nvPicPr>
        <p:blipFill>
          <a:blip r:embed="rId4"/>
          <a:stretch>
            <a:fillRect/>
          </a:stretch>
        </p:blipFill>
        <p:spPr>
          <a:xfrm>
            <a:off x="1381412" y="990445"/>
            <a:ext cx="7498380" cy="5542672"/>
          </a:xfrm>
          <a:prstGeom prst="rect">
            <a:avLst/>
          </a:prstGeom>
        </p:spPr>
      </p:pic>
      <p:pic>
        <p:nvPicPr>
          <p:cNvPr id="7" name="Imagen 6">
            <a:extLst>
              <a:ext uri="{FF2B5EF4-FFF2-40B4-BE49-F238E27FC236}">
                <a16:creationId xmlns:a16="http://schemas.microsoft.com/office/drawing/2014/main" id="{543C499A-4DBD-46DB-ADC6-08682BB32AC6}"/>
              </a:ext>
            </a:extLst>
          </p:cNvPr>
          <p:cNvPicPr>
            <a:picLocks noChangeAspect="1"/>
          </p:cNvPicPr>
          <p:nvPr/>
        </p:nvPicPr>
        <p:blipFill>
          <a:blip r:embed="rId5"/>
          <a:stretch>
            <a:fillRect/>
          </a:stretch>
        </p:blipFill>
        <p:spPr>
          <a:xfrm>
            <a:off x="9154472" y="2898866"/>
            <a:ext cx="1908417" cy="1972642"/>
          </a:xfrm>
          <a:prstGeom prst="rect">
            <a:avLst/>
          </a:prstGeom>
        </p:spPr>
      </p:pic>
    </p:spTree>
    <p:extLst>
      <p:ext uri="{BB962C8B-B14F-4D97-AF65-F5344CB8AC3E}">
        <p14:creationId xmlns:p14="http://schemas.microsoft.com/office/powerpoint/2010/main" val="277567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11" name="Título 1">
            <a:extLst>
              <a:ext uri="{FF2B5EF4-FFF2-40B4-BE49-F238E27FC236}">
                <a16:creationId xmlns:a16="http://schemas.microsoft.com/office/drawing/2014/main" id="{C0A14FD3-B817-4BBF-AF16-C81F956DD9E9}"/>
              </a:ext>
            </a:extLst>
          </p:cNvPr>
          <p:cNvSpPr txBox="1">
            <a:spLocks/>
          </p:cNvSpPr>
          <p:nvPr/>
        </p:nvSpPr>
        <p:spPr>
          <a:xfrm>
            <a:off x="857759" y="1157268"/>
            <a:ext cx="4949705"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200" b="1" dirty="0">
                <a:solidFill>
                  <a:srgbClr val="C00000"/>
                </a:solidFill>
              </a:rPr>
              <a:t>PERFIL PROFESIONAL INDIVIDUAL </a:t>
            </a:r>
          </a:p>
          <a:p>
            <a:pPr algn="l"/>
            <a:r>
              <a:rPr lang="es-ES" sz="3200" b="1" dirty="0">
                <a:solidFill>
                  <a:srgbClr val="C00000"/>
                </a:solidFill>
              </a:rPr>
              <a:t>(piloto en VICYT) </a:t>
            </a:r>
          </a:p>
        </p:txBody>
      </p:sp>
      <p:pic>
        <p:nvPicPr>
          <p:cNvPr id="3" name="Imagen 2">
            <a:extLst>
              <a:ext uri="{FF2B5EF4-FFF2-40B4-BE49-F238E27FC236}">
                <a16:creationId xmlns:a16="http://schemas.microsoft.com/office/drawing/2014/main" id="{7D7C7D69-990F-482A-8961-2171540095F9}"/>
              </a:ext>
            </a:extLst>
          </p:cNvPr>
          <p:cNvPicPr>
            <a:picLocks noChangeAspect="1"/>
          </p:cNvPicPr>
          <p:nvPr/>
        </p:nvPicPr>
        <p:blipFill>
          <a:blip r:embed="rId4"/>
          <a:stretch>
            <a:fillRect/>
          </a:stretch>
        </p:blipFill>
        <p:spPr>
          <a:xfrm>
            <a:off x="6178780" y="-129816"/>
            <a:ext cx="4949704" cy="6987816"/>
          </a:xfrm>
          <a:prstGeom prst="rect">
            <a:avLst/>
          </a:prstGeom>
        </p:spPr>
      </p:pic>
    </p:spTree>
    <p:extLst>
      <p:ext uri="{BB962C8B-B14F-4D97-AF65-F5344CB8AC3E}">
        <p14:creationId xmlns:p14="http://schemas.microsoft.com/office/powerpoint/2010/main" val="22115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n 2"/>
          <p:cNvPicPr>
            <a:picLocks noChangeAspect="1"/>
          </p:cNvPicPr>
          <p:nvPr/>
        </p:nvPicPr>
        <p:blipFill>
          <a:blip r:embed="rId3"/>
          <a:srcRect l="33683" t="6512" r="37824" b="54916"/>
          <a:stretch/>
        </p:blipFill>
        <p:spPr bwMode="auto">
          <a:xfrm>
            <a:off x="8861161" y="4033923"/>
            <a:ext cx="3126518" cy="2645244"/>
          </a:xfrm>
          <a:prstGeom prst="rect">
            <a:avLst/>
          </a:prstGeom>
        </p:spPr>
      </p:pic>
      <p:sp>
        <p:nvSpPr>
          <p:cNvPr id="4" name="Rectángulo 3"/>
          <p:cNvSpPr/>
          <p:nvPr/>
        </p:nvSpPr>
        <p:spPr bwMode="auto">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s-ES" sz="1800" b="0" i="0" u="none" strike="noStrike" cap="none" spc="0">
              <a:ln>
                <a:noFill/>
              </a:ln>
              <a:solidFill>
                <a:prstClr val="white"/>
              </a:solidFill>
              <a:latin typeface="Calibri"/>
              <a:ea typeface="Arial"/>
              <a:cs typeface="Arial"/>
            </a:endParaRPr>
          </a:p>
        </p:txBody>
      </p:sp>
      <p:pic>
        <p:nvPicPr>
          <p:cNvPr id="5" name="Imagen 4"/>
          <p:cNvPicPr>
            <a:picLocks noChangeAspect="1"/>
          </p:cNvPicPr>
          <p:nvPr/>
        </p:nvPicPr>
        <p:blipFill>
          <a:blip r:embed="rId4"/>
          <a:stretch/>
        </p:blipFill>
        <p:spPr bwMode="auto">
          <a:xfrm>
            <a:off x="746762" y="-1104"/>
            <a:ext cx="3409524" cy="666667"/>
          </a:xfrm>
          <a:prstGeom prst="rect">
            <a:avLst/>
          </a:prstGeom>
          <a:noFill/>
          <a:ln>
            <a:noFill/>
          </a:ln>
        </p:spPr>
      </p:pic>
      <p:sp>
        <p:nvSpPr>
          <p:cNvPr id="19" name="CuadroTexto 18"/>
          <p:cNvSpPr txBox="1"/>
          <p:nvPr/>
        </p:nvSpPr>
        <p:spPr bwMode="auto">
          <a:xfrm>
            <a:off x="4305640" y="12289"/>
            <a:ext cx="7772060" cy="1077218"/>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s-ES" sz="3200" cap="all" dirty="0">
                <a:solidFill>
                  <a:srgbClr val="C00000"/>
                </a:solidFill>
                <a:latin typeface="Calibri"/>
              </a:rPr>
              <a:t>Necesidad de UNA reflexión sobre los grupos de investigación</a:t>
            </a:r>
            <a:endParaRPr lang="es-ES" sz="3200" u="none" strike="noStrike" cap="all" spc="0" dirty="0">
              <a:ln>
                <a:noFill/>
              </a:ln>
              <a:solidFill>
                <a:srgbClr val="C00000"/>
              </a:solidFill>
              <a:latin typeface="Calibri"/>
              <a:ea typeface="Arial"/>
              <a:cs typeface="Arial"/>
            </a:endParaRPr>
          </a:p>
        </p:txBody>
      </p:sp>
      <p:sp>
        <p:nvSpPr>
          <p:cNvPr id="6" name="Marcador de contenido 2"/>
          <p:cNvSpPr txBox="1"/>
          <p:nvPr/>
        </p:nvSpPr>
        <p:spPr bwMode="auto">
          <a:xfrm>
            <a:off x="1000343" y="967523"/>
            <a:ext cx="10719829" cy="4696017"/>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a:lnSpc>
                <a:spcPct val="90000"/>
              </a:lnSpc>
              <a:spcBef>
                <a:spcPts val="1000"/>
              </a:spcBef>
              <a:spcAft>
                <a:spcPts val="0"/>
              </a:spcAft>
              <a:buClrTx/>
              <a:buSzTx/>
              <a:buNone/>
              <a:defRPr/>
            </a:pPr>
            <a:r>
              <a:rPr lang="es-ES" sz="2400" dirty="0">
                <a:solidFill>
                  <a:prstClr val="black"/>
                </a:solidFill>
                <a:latin typeface="Calibri"/>
              </a:rPr>
              <a:t>Pero no solo el tamaño importa…</a:t>
            </a:r>
            <a:endParaRPr dirty="0"/>
          </a:p>
          <a:p>
            <a:pPr lvl="0">
              <a:defRPr/>
            </a:pPr>
            <a:r>
              <a:rPr lang="es-ES" sz="2400" dirty="0">
                <a:solidFill>
                  <a:prstClr val="black"/>
                </a:solidFill>
                <a:latin typeface="Calibri"/>
              </a:rPr>
              <a:t>La comunidad internacional ha identificado buenas prácticas clave para una buena colaboración científica.</a:t>
            </a:r>
            <a:endParaRPr dirty="0"/>
          </a:p>
          <a:p>
            <a:pPr lvl="0">
              <a:defRPr/>
            </a:pPr>
            <a:r>
              <a:rPr lang="es-ES" sz="2400" b="1" dirty="0">
                <a:solidFill>
                  <a:srgbClr val="C00000"/>
                </a:solidFill>
                <a:latin typeface="Calibri"/>
              </a:rPr>
              <a:t>Ejemplo:  “</a:t>
            </a:r>
            <a:r>
              <a:rPr lang="es-ES" sz="2400" b="1" dirty="0" err="1">
                <a:solidFill>
                  <a:srgbClr val="C00000"/>
                </a:solidFill>
                <a:latin typeface="Calibri"/>
              </a:rPr>
              <a:t>Team</a:t>
            </a:r>
            <a:r>
              <a:rPr lang="es-ES" sz="2400" b="1" dirty="0">
                <a:solidFill>
                  <a:srgbClr val="C00000"/>
                </a:solidFill>
                <a:latin typeface="Calibri"/>
              </a:rPr>
              <a:t> </a:t>
            </a:r>
            <a:r>
              <a:rPr lang="es-ES" sz="2400" b="1" dirty="0" err="1">
                <a:solidFill>
                  <a:srgbClr val="C00000"/>
                </a:solidFill>
                <a:latin typeface="Calibri"/>
              </a:rPr>
              <a:t>Science</a:t>
            </a:r>
            <a:r>
              <a:rPr lang="es-ES" sz="2400" b="1" dirty="0">
                <a:solidFill>
                  <a:srgbClr val="C00000"/>
                </a:solidFill>
                <a:latin typeface="Calibri"/>
              </a:rPr>
              <a:t>” originada en el NIH (</a:t>
            </a:r>
            <a:r>
              <a:rPr lang="es-ES" sz="2400" b="1" dirty="0" err="1">
                <a:solidFill>
                  <a:srgbClr val="C00000"/>
                </a:solidFill>
                <a:latin typeface="Calibri"/>
              </a:rPr>
              <a:t>National</a:t>
            </a:r>
            <a:r>
              <a:rPr lang="es-ES" sz="2400" b="1" dirty="0">
                <a:solidFill>
                  <a:srgbClr val="C00000"/>
                </a:solidFill>
                <a:latin typeface="Calibri"/>
              </a:rPr>
              <a:t> </a:t>
            </a:r>
            <a:r>
              <a:rPr lang="es-ES" sz="2400" b="1" dirty="0" err="1">
                <a:solidFill>
                  <a:srgbClr val="C00000"/>
                </a:solidFill>
                <a:latin typeface="Calibri"/>
              </a:rPr>
              <a:t>Institute</a:t>
            </a:r>
            <a:r>
              <a:rPr lang="es-ES" sz="2400" b="1" dirty="0">
                <a:solidFill>
                  <a:srgbClr val="C00000"/>
                </a:solidFill>
                <a:latin typeface="Calibri"/>
              </a:rPr>
              <a:t> </a:t>
            </a:r>
            <a:r>
              <a:rPr lang="es-ES" sz="2400" b="1" dirty="0" err="1">
                <a:solidFill>
                  <a:srgbClr val="C00000"/>
                </a:solidFill>
                <a:latin typeface="Calibri"/>
              </a:rPr>
              <a:t>of</a:t>
            </a:r>
            <a:r>
              <a:rPr lang="es-ES" sz="2400" b="1" dirty="0">
                <a:solidFill>
                  <a:srgbClr val="C00000"/>
                </a:solidFill>
                <a:latin typeface="Calibri"/>
              </a:rPr>
              <a:t> </a:t>
            </a:r>
            <a:r>
              <a:rPr lang="es-ES" sz="2400" b="1" dirty="0" err="1">
                <a:solidFill>
                  <a:srgbClr val="C00000"/>
                </a:solidFill>
                <a:latin typeface="Calibri"/>
              </a:rPr>
              <a:t>Health</a:t>
            </a:r>
            <a:r>
              <a:rPr lang="es-ES" sz="2400" b="1" dirty="0">
                <a:solidFill>
                  <a:srgbClr val="C00000"/>
                </a:solidFill>
                <a:latin typeface="Calibri"/>
              </a:rPr>
              <a:t>, USA), y adoptada por otras organizaciones a nivel internacional: “</a:t>
            </a:r>
            <a:r>
              <a:rPr lang="es-ES" sz="2400" b="1" dirty="0" err="1">
                <a:solidFill>
                  <a:srgbClr val="C00000"/>
                </a:solidFill>
                <a:latin typeface="Calibri"/>
              </a:rPr>
              <a:t>Collaboration</a:t>
            </a:r>
            <a:r>
              <a:rPr lang="es-ES" sz="2400" b="1" dirty="0">
                <a:solidFill>
                  <a:srgbClr val="C00000"/>
                </a:solidFill>
                <a:latin typeface="Calibri"/>
              </a:rPr>
              <a:t> - </a:t>
            </a:r>
            <a:r>
              <a:rPr lang="es-ES" sz="2400" b="1" dirty="0" err="1">
                <a:solidFill>
                  <a:srgbClr val="C00000"/>
                </a:solidFill>
                <a:latin typeface="Calibri"/>
              </a:rPr>
              <a:t>Team</a:t>
            </a:r>
            <a:r>
              <a:rPr lang="es-ES" sz="2400" b="1" dirty="0">
                <a:solidFill>
                  <a:srgbClr val="C00000"/>
                </a:solidFill>
                <a:latin typeface="Calibri"/>
              </a:rPr>
              <a:t> </a:t>
            </a:r>
            <a:r>
              <a:rPr lang="es-ES" sz="2400" b="1" dirty="0" err="1">
                <a:solidFill>
                  <a:srgbClr val="C00000"/>
                </a:solidFill>
                <a:latin typeface="Calibri"/>
              </a:rPr>
              <a:t>Science</a:t>
            </a:r>
            <a:r>
              <a:rPr lang="es-ES" sz="2400" b="1" dirty="0">
                <a:solidFill>
                  <a:srgbClr val="C00000"/>
                </a:solidFill>
                <a:latin typeface="Calibri"/>
              </a:rPr>
              <a:t>, Field </a:t>
            </a:r>
            <a:r>
              <a:rPr lang="es-ES" sz="2400" b="1" dirty="0" err="1">
                <a:solidFill>
                  <a:srgbClr val="C00000"/>
                </a:solidFill>
                <a:latin typeface="Calibri"/>
              </a:rPr>
              <a:t>Guide</a:t>
            </a:r>
            <a:r>
              <a:rPr lang="es-ES" sz="2400" dirty="0">
                <a:solidFill>
                  <a:prstClr val="black"/>
                </a:solidFill>
                <a:latin typeface="Calibri"/>
              </a:rPr>
              <a:t>”, </a:t>
            </a:r>
            <a:r>
              <a:rPr lang="es-ES" sz="1800" u="sng" dirty="0">
                <a:solidFill>
                  <a:prstClr val="black"/>
                </a:solidFill>
                <a:latin typeface="Calibri"/>
                <a:hlinkClick r:id="rId5" tooltip="https://www.cancer.gov/about-nci/organization/crs/research-initiatives/team-science-field-guide/collaboration-team-science-guide.pdf"/>
              </a:rPr>
              <a:t>https://www.cancer.gov/about-nci/organization/crs/research-initiatives/team-science-field-guide/collaboration-team-science-guide.pdf</a:t>
            </a:r>
            <a:r>
              <a:rPr lang="es-ES" sz="1800" dirty="0">
                <a:solidFill>
                  <a:prstClr val="black"/>
                </a:solidFill>
                <a:latin typeface="Calibri"/>
              </a:rPr>
              <a:t> </a:t>
            </a:r>
            <a:endParaRPr dirty="0"/>
          </a:p>
          <a:p>
            <a:pPr lvl="0">
              <a:defRPr/>
            </a:pPr>
            <a:r>
              <a:rPr lang="es-ES" sz="2400" dirty="0">
                <a:solidFill>
                  <a:prstClr val="black"/>
                </a:solidFill>
                <a:latin typeface="Calibri"/>
              </a:rPr>
              <a:t>Innovación en la organización de los equipos de trabajo también aplica a Ciencia:</a:t>
            </a:r>
            <a:endParaRPr dirty="0"/>
          </a:p>
          <a:p>
            <a:pPr lvl="1">
              <a:defRPr/>
            </a:pPr>
            <a:r>
              <a:rPr lang="es-ES" sz="2000" dirty="0">
                <a:solidFill>
                  <a:prstClr val="black"/>
                </a:solidFill>
                <a:latin typeface="Calibri"/>
              </a:rPr>
              <a:t>Metodología ágil de organización (cf. piloto en VATC)</a:t>
            </a:r>
            <a:endParaRPr dirty="0"/>
          </a:p>
          <a:p>
            <a:pPr lvl="1">
              <a:defRPr/>
            </a:pPr>
            <a:r>
              <a:rPr lang="es-ES" sz="2000" dirty="0">
                <a:solidFill>
                  <a:prstClr val="black"/>
                </a:solidFill>
                <a:latin typeface="Calibri"/>
              </a:rPr>
              <a:t>Roles y complementariedad de perfiles (Análisis DISC)</a:t>
            </a:r>
            <a:endParaRPr dirty="0"/>
          </a:p>
          <a:p>
            <a:pPr lvl="1">
              <a:defRPr/>
            </a:pPr>
            <a:r>
              <a:rPr lang="es-ES" sz="2000" dirty="0">
                <a:solidFill>
                  <a:prstClr val="black"/>
                </a:solidFill>
                <a:latin typeface="Calibri"/>
              </a:rPr>
              <a:t>Five </a:t>
            </a:r>
            <a:r>
              <a:rPr lang="es-ES" sz="2000" dirty="0" err="1">
                <a:solidFill>
                  <a:prstClr val="black"/>
                </a:solidFill>
                <a:latin typeface="Calibri"/>
              </a:rPr>
              <a:t>Dysfunctions</a:t>
            </a:r>
            <a:r>
              <a:rPr lang="es-ES" sz="2000" dirty="0">
                <a:solidFill>
                  <a:prstClr val="black"/>
                </a:solidFill>
                <a:latin typeface="Calibri"/>
              </a:rPr>
              <a:t> </a:t>
            </a:r>
            <a:r>
              <a:rPr lang="es-ES" sz="2000" dirty="0" err="1">
                <a:solidFill>
                  <a:prstClr val="black"/>
                </a:solidFill>
                <a:latin typeface="Calibri"/>
              </a:rPr>
              <a:t>of</a:t>
            </a:r>
            <a:r>
              <a:rPr lang="es-ES" sz="2000" dirty="0">
                <a:solidFill>
                  <a:prstClr val="black"/>
                </a:solidFill>
                <a:latin typeface="Calibri"/>
              </a:rPr>
              <a:t> a </a:t>
            </a:r>
            <a:r>
              <a:rPr lang="es-ES" sz="2000" dirty="0" err="1">
                <a:solidFill>
                  <a:prstClr val="black"/>
                </a:solidFill>
                <a:latin typeface="Calibri"/>
              </a:rPr>
              <a:t>Team</a:t>
            </a:r>
            <a:r>
              <a:rPr lang="es-ES" sz="2000" dirty="0">
                <a:solidFill>
                  <a:prstClr val="black"/>
                </a:solidFill>
                <a:latin typeface="Calibri"/>
              </a:rPr>
              <a:t> ( Patrick </a:t>
            </a:r>
            <a:r>
              <a:rPr lang="es-ES" sz="2000" dirty="0" err="1">
                <a:solidFill>
                  <a:prstClr val="black"/>
                </a:solidFill>
                <a:latin typeface="Calibri"/>
              </a:rPr>
              <a:t>Lencioni</a:t>
            </a:r>
            <a:r>
              <a:rPr lang="es-ES" sz="2000" dirty="0">
                <a:solidFill>
                  <a:prstClr val="black"/>
                </a:solidFill>
                <a:latin typeface="Calibri"/>
              </a:rPr>
              <a:t>) </a:t>
            </a:r>
            <a:endParaRPr dirty="0"/>
          </a:p>
          <a:p>
            <a:pPr lvl="1">
              <a:defRPr/>
            </a:pPr>
            <a:r>
              <a:rPr lang="es-ES" sz="2000" dirty="0">
                <a:solidFill>
                  <a:prstClr val="black"/>
                </a:solidFill>
                <a:latin typeface="Calibri"/>
              </a:rPr>
              <a:t>Artículos sobre metodología en áreas específicas:</a:t>
            </a:r>
            <a:endParaRPr dirty="0"/>
          </a:p>
          <a:p>
            <a:pPr marL="457200" lvl="1" indent="0">
              <a:buNone/>
              <a:defRPr/>
            </a:pPr>
            <a:r>
              <a:rPr lang="en-US" sz="2000" i="1" dirty="0">
                <a:latin typeface="Calibri"/>
              </a:rPr>
              <a:t>“Organizing a Multidisciplinary Research Team: </a:t>
            </a:r>
            <a:endParaRPr dirty="0"/>
          </a:p>
          <a:p>
            <a:pPr marL="457200" lvl="1" indent="0">
              <a:buNone/>
              <a:defRPr/>
            </a:pPr>
            <a:r>
              <a:rPr lang="en-US" sz="2000" i="1" dirty="0">
                <a:latin typeface="Calibri"/>
              </a:rPr>
              <a:t>Strategies, Execution and Outcomes”</a:t>
            </a:r>
            <a:endParaRPr dirty="0"/>
          </a:p>
          <a:p>
            <a:pPr marL="457200" lvl="1" indent="0">
              <a:buNone/>
              <a:defRPr/>
            </a:pPr>
            <a:r>
              <a:rPr lang="en-US" sz="2000" i="1" dirty="0" err="1">
                <a:latin typeface="Calibri"/>
              </a:rPr>
              <a:t>Sterbenz</a:t>
            </a:r>
            <a:r>
              <a:rPr lang="en-US" sz="2000" i="1" dirty="0">
                <a:latin typeface="Calibri"/>
              </a:rPr>
              <a:t> et al., 2020, IS THIS WHAT WE WANT?</a:t>
            </a:r>
            <a:endParaRPr dirty="0"/>
          </a:p>
          <a:p>
            <a:pPr marL="457200" lvl="1" indent="0">
              <a:buNone/>
              <a:defRPr/>
            </a:pPr>
            <a:endParaRPr lang="en-US" sz="2000" i="1" dirty="0">
              <a:latin typeface="Calibri"/>
            </a:endParaRPr>
          </a:p>
          <a:p>
            <a:pPr marL="457200" lvl="1" indent="0">
              <a:buNone/>
              <a:defRPr/>
            </a:pPr>
            <a:endParaRPr lang="en-US" sz="2000" i="1" dirty="0">
              <a:latin typeface="Calibri"/>
            </a:endParaRPr>
          </a:p>
          <a:p>
            <a:pPr marL="457200" lvl="1" indent="0">
              <a:buNone/>
              <a:defRPr/>
            </a:pPr>
            <a:endParaRPr lang="es-ES" sz="2400" dirty="0">
              <a:solidFill>
                <a:prstClr val="black"/>
              </a:solidFill>
              <a:latin typeface="Calibri"/>
            </a:endParaRPr>
          </a:p>
          <a:p>
            <a:pPr marL="0" indent="0">
              <a:buNone/>
              <a:defRPr/>
            </a:pPr>
            <a:endParaRPr lang="es-ES" sz="2400" dirty="0">
              <a:solidFill>
                <a:prstClr val="black"/>
              </a:solidFill>
              <a:latin typeface="Calibri"/>
            </a:endParaRPr>
          </a:p>
          <a:p>
            <a:pPr lvl="1">
              <a:defRPr/>
            </a:pPr>
            <a:endParaRPr lang="es-ES" sz="2000" dirty="0">
              <a:solidFill>
                <a:prstClr val="black"/>
              </a:solidFill>
              <a:latin typeface="Calibri"/>
            </a:endParaRPr>
          </a:p>
          <a:p>
            <a:pPr lvl="1">
              <a:defRPr/>
            </a:pPr>
            <a:endParaRPr lang="es-ES" sz="2000" dirty="0">
              <a:solidFill>
                <a:prstClr val="black"/>
              </a:solidFill>
              <a:latin typeface="Calibri"/>
            </a:endParaRPr>
          </a:p>
        </p:txBody>
      </p:sp>
      <p:sp>
        <p:nvSpPr>
          <p:cNvPr id="13" name="Marcador de contenido 2"/>
          <p:cNvSpPr txBox="1"/>
          <p:nvPr/>
        </p:nvSpPr>
        <p:spPr bwMode="auto">
          <a:xfrm>
            <a:off x="1767580" y="3766190"/>
            <a:ext cx="10719829" cy="5410493"/>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28600" marR="0" lvl="0" indent="-228600" algn="l" defTabSz="914400">
              <a:lnSpc>
                <a:spcPct val="90000"/>
              </a:lnSpc>
              <a:spcBef>
                <a:spcPts val="1000"/>
              </a:spcBef>
              <a:spcAft>
                <a:spcPts val="0"/>
              </a:spcAft>
              <a:buClrTx/>
              <a:buSzTx/>
              <a:buFont typeface="Arial"/>
              <a:buChar char="•"/>
              <a:defRPr/>
            </a:pPr>
            <a:endParaRPr lang="en-GB" sz="1800" b="0" i="0" u="none" strike="noStrike" cap="none" spc="0">
              <a:ln>
                <a:noFill/>
              </a:ln>
              <a:solidFill>
                <a:prstClr val="black"/>
              </a:solidFill>
              <a:latin typeface="Calibri"/>
              <a:ea typeface="Arial"/>
              <a:cs typeface="Arial"/>
            </a:endParaRPr>
          </a:p>
        </p:txBody>
      </p:sp>
      <p:pic>
        <p:nvPicPr>
          <p:cNvPr id="8" name="Imagen 7"/>
          <p:cNvPicPr>
            <a:picLocks noChangeAspect="1"/>
          </p:cNvPicPr>
          <p:nvPr/>
        </p:nvPicPr>
        <p:blipFill>
          <a:blip r:embed="rId6"/>
          <a:stretch/>
        </p:blipFill>
        <p:spPr bwMode="auto">
          <a:xfrm>
            <a:off x="6963249" y="4791124"/>
            <a:ext cx="2626137" cy="2037448"/>
          </a:xfrm>
          <a:prstGeom prst="rect">
            <a:avLst/>
          </a:prstGeom>
        </p:spPr>
      </p:pic>
      <p:sp>
        <p:nvSpPr>
          <p:cNvPr id="9" name="Flecha: a la derecha 8"/>
          <p:cNvSpPr/>
          <p:nvPr/>
        </p:nvSpPr>
        <p:spPr bwMode="auto">
          <a:xfrm>
            <a:off x="6547931" y="5746051"/>
            <a:ext cx="537312" cy="669851"/>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p>
        </p:txBody>
      </p:sp>
      <p:cxnSp>
        <p:nvCxnSpPr>
          <p:cNvPr id="11" name="Conector recto de flecha 10"/>
          <p:cNvCxnSpPr>
            <a:cxnSpLocks/>
          </p:cNvCxnSpPr>
          <p:nvPr/>
        </p:nvCxnSpPr>
        <p:spPr bwMode="auto">
          <a:xfrm>
            <a:off x="6634715" y="4720861"/>
            <a:ext cx="3551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Elipse 11"/>
          <p:cNvSpPr/>
          <p:nvPr/>
        </p:nvSpPr>
        <p:spPr bwMode="auto">
          <a:xfrm>
            <a:off x="10122195" y="6060555"/>
            <a:ext cx="808075" cy="459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2C154A-A8EC-4994-9A29-684B134565DA}"/>
              </a:ext>
            </a:extLst>
          </p:cNvPr>
          <p:cNvSpPr txBox="1"/>
          <p:nvPr/>
        </p:nvSpPr>
        <p:spPr>
          <a:xfrm>
            <a:off x="0" y="1"/>
            <a:ext cx="687897" cy="6858000"/>
          </a:xfrm>
          <a:prstGeom prst="rect">
            <a:avLst/>
          </a:prstGeom>
          <a:solidFill>
            <a:srgbClr val="C00000"/>
          </a:solidFill>
          <a:ln>
            <a:solidFill>
              <a:srgbClr val="C00000"/>
            </a:solidFill>
          </a:ln>
        </p:spPr>
        <p:txBody>
          <a:bodyPr wrap="square" rtlCol="0">
            <a:spAutoFit/>
          </a:bodyPr>
          <a:lstStyle/>
          <a:p>
            <a:endParaRPr lang="es-ES" dirty="0"/>
          </a:p>
        </p:txBody>
      </p:sp>
      <p:sp>
        <p:nvSpPr>
          <p:cNvPr id="10" name="Rectángulo 9"/>
          <p:cNvSpPr/>
          <p:nvPr/>
        </p:nvSpPr>
        <p:spPr>
          <a:xfrm>
            <a:off x="416558" y="134678"/>
            <a:ext cx="11433535" cy="1096519"/>
          </a:xfrm>
          <a:prstGeom prst="rect">
            <a:avLst/>
          </a:prstGeom>
        </p:spPr>
        <p:txBody>
          <a:bodyPr wrap="square">
            <a:spAutoFit/>
          </a:bodyPr>
          <a:lstStyle/>
          <a:p>
            <a:pPr algn="ctr">
              <a:lnSpc>
                <a:spcPct val="107000"/>
              </a:lnSpc>
              <a:spcAft>
                <a:spcPts val="800"/>
              </a:spcAft>
            </a:pPr>
            <a:r>
              <a:rPr lang="es-ES" sz="2800" b="1" spc="9" dirty="0">
                <a:solidFill>
                  <a:srgbClr val="C00000"/>
                </a:solidFill>
                <a:cs typeface="Times New Roman"/>
              </a:rPr>
              <a:t>Información sobre Ciencia Colaborativa- GRUPOS DE INVESTIGACIÓN</a:t>
            </a:r>
          </a:p>
          <a:p>
            <a:pPr>
              <a:lnSpc>
                <a:spcPct val="107000"/>
              </a:lnSpc>
              <a:spcAft>
                <a:spcPts val="800"/>
              </a:spcAft>
            </a:pPr>
            <a:r>
              <a:rPr lang="es-ES" sz="2800" b="1" dirty="0">
                <a:solidFill>
                  <a:schemeClr val="accent1"/>
                </a:solidFill>
              </a:rPr>
              <a:t>	</a:t>
            </a:r>
          </a:p>
        </p:txBody>
      </p:sp>
      <p:sp>
        <p:nvSpPr>
          <p:cNvPr id="11" name="Rectángulo 10">
            <a:extLst>
              <a:ext uri="{FF2B5EF4-FFF2-40B4-BE49-F238E27FC236}">
                <a16:creationId xmlns:a16="http://schemas.microsoft.com/office/drawing/2014/main" id="{EF6C195F-A8C4-4EA6-AC27-844710634572}"/>
              </a:ext>
            </a:extLst>
          </p:cNvPr>
          <p:cNvSpPr/>
          <p:nvPr/>
        </p:nvSpPr>
        <p:spPr>
          <a:xfrm>
            <a:off x="925995" y="1030432"/>
            <a:ext cx="5521916" cy="1724318"/>
          </a:xfrm>
          <a:prstGeom prst="rect">
            <a:avLst/>
          </a:prstGeom>
        </p:spPr>
        <p:txBody>
          <a:bodyPr wrap="square">
            <a:spAutoFit/>
          </a:bodyPr>
          <a:lstStyle/>
          <a:p>
            <a:pPr algn="just">
              <a:lnSpc>
                <a:spcPct val="107000"/>
              </a:lnSpc>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900430" indent="-900430" algn="just">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Objetivo: </a:t>
            </a:r>
            <a:r>
              <a:rPr lang="es-ES" sz="2000" dirty="0">
                <a:latin typeface="Calibri" panose="020F0502020204030204" pitchFamily="34" charset="0"/>
                <a:ea typeface="Calibri" panose="020F0502020204030204" pitchFamily="34" charset="0"/>
                <a:cs typeface="Times New Roman" panose="02020603050405020304" pitchFamily="18" charset="0"/>
              </a:rPr>
              <a:t>Recoger información sobre el funcionamiento interno y las prácticas de ciencia colaborativa en los grupos de investigación del CSIC</a:t>
            </a:r>
          </a:p>
        </p:txBody>
      </p:sp>
      <p:sp>
        <p:nvSpPr>
          <p:cNvPr id="12" name="Rectángulo 11">
            <a:extLst>
              <a:ext uri="{FF2B5EF4-FFF2-40B4-BE49-F238E27FC236}">
                <a16:creationId xmlns:a16="http://schemas.microsoft.com/office/drawing/2014/main" id="{97140E70-1E11-49FE-8CA1-D0457580844F}"/>
              </a:ext>
            </a:extLst>
          </p:cNvPr>
          <p:cNvSpPr/>
          <p:nvPr/>
        </p:nvSpPr>
        <p:spPr>
          <a:xfrm>
            <a:off x="925995" y="2978923"/>
            <a:ext cx="5435419" cy="1065676"/>
          </a:xfrm>
          <a:prstGeom prst="rect">
            <a:avLst/>
          </a:prstGeom>
        </p:spPr>
        <p:txBody>
          <a:bodyPr wrap="square">
            <a:spAutoFit/>
          </a:bodyPr>
          <a:lstStyle/>
          <a:p>
            <a:pPr marL="900430" indent="-900430" algn="just">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Procedimiento: </a:t>
            </a:r>
            <a:r>
              <a:rPr lang="es-ES" sz="2000" dirty="0">
                <a:latin typeface="Calibri" panose="020F0502020204030204" pitchFamily="34" charset="0"/>
                <a:ea typeface="Calibri" panose="020F0502020204030204" pitchFamily="34" charset="0"/>
                <a:cs typeface="Times New Roman" panose="02020603050405020304" pitchFamily="18" charset="0"/>
              </a:rPr>
              <a:t>Recabado de la información mediante un cuestionario dirigido a los responsables de los grupos</a:t>
            </a:r>
            <a:endParaRPr lang="es-ES" sz="2000" dirty="0">
              <a:solidFill>
                <a:schemeClr val="accent1"/>
              </a:solidFill>
            </a:endParaRPr>
          </a:p>
        </p:txBody>
      </p:sp>
      <p:sp>
        <p:nvSpPr>
          <p:cNvPr id="17" name="Rectángulo 16">
            <a:extLst>
              <a:ext uri="{FF2B5EF4-FFF2-40B4-BE49-F238E27FC236}">
                <a16:creationId xmlns:a16="http://schemas.microsoft.com/office/drawing/2014/main" id="{6C46FAFE-90C2-4DDE-B517-1A906A80F76F}"/>
              </a:ext>
            </a:extLst>
          </p:cNvPr>
          <p:cNvSpPr/>
          <p:nvPr/>
        </p:nvSpPr>
        <p:spPr>
          <a:xfrm>
            <a:off x="975502" y="4268772"/>
            <a:ext cx="5323334" cy="1394997"/>
          </a:xfrm>
          <a:prstGeom prst="rect">
            <a:avLst/>
          </a:prstGeom>
        </p:spPr>
        <p:txBody>
          <a:bodyPr wrap="square">
            <a:spAutoFit/>
          </a:bodyPr>
          <a:lstStyle/>
          <a:p>
            <a:pPr marL="900430" indent="-900430" algn="just">
              <a:lnSpc>
                <a:spcPct val="107000"/>
              </a:lnSpc>
            </a:pPr>
            <a:r>
              <a:rPr lang="es-ES" sz="2000" b="1" dirty="0">
                <a:latin typeface="Calibri" panose="020F0502020204030204" pitchFamily="34" charset="0"/>
                <a:ea typeface="Calibri" panose="020F0502020204030204" pitchFamily="34" charset="0"/>
                <a:cs typeface="Times New Roman" panose="02020603050405020304" pitchFamily="18" charset="0"/>
              </a:rPr>
              <a:t>Tipo de indicadores: 28 indicadores sobre funcionamiento interno y desempeño </a:t>
            </a:r>
            <a:r>
              <a:rPr lang="es-ES" sz="2000" dirty="0">
                <a:latin typeface="Calibri" panose="020F0502020204030204" pitchFamily="34" charset="0"/>
                <a:ea typeface="Calibri" panose="020F0502020204030204" pitchFamily="34" charset="0"/>
                <a:cs typeface="Times New Roman" panose="02020603050405020304" pitchFamily="18" charset="0"/>
              </a:rPr>
              <a:t>en términos de ciencia colaborativa, dentro de cada grupo de investigación</a:t>
            </a:r>
            <a:endParaRPr lang="es-ES" sz="2000" dirty="0">
              <a:solidFill>
                <a:schemeClr val="accent1"/>
              </a:solidFill>
            </a:endParaRPr>
          </a:p>
        </p:txBody>
      </p:sp>
      <p:pic>
        <p:nvPicPr>
          <p:cNvPr id="2" name="Imagen 1">
            <a:extLst>
              <a:ext uri="{FF2B5EF4-FFF2-40B4-BE49-F238E27FC236}">
                <a16:creationId xmlns:a16="http://schemas.microsoft.com/office/drawing/2014/main" id="{0E0641D7-5E77-44D0-99EE-241DD404F414}"/>
              </a:ext>
            </a:extLst>
          </p:cNvPr>
          <p:cNvPicPr>
            <a:picLocks noChangeAspect="1"/>
          </p:cNvPicPr>
          <p:nvPr/>
        </p:nvPicPr>
        <p:blipFill>
          <a:blip r:embed="rId3"/>
          <a:stretch>
            <a:fillRect/>
          </a:stretch>
        </p:blipFill>
        <p:spPr>
          <a:xfrm>
            <a:off x="7191677" y="719800"/>
            <a:ext cx="4583765" cy="5911696"/>
          </a:xfrm>
          <a:prstGeom prst="rect">
            <a:avLst/>
          </a:prstGeom>
        </p:spPr>
      </p:pic>
    </p:spTree>
    <p:extLst>
      <p:ext uri="{BB962C8B-B14F-4D97-AF65-F5344CB8AC3E}">
        <p14:creationId xmlns:p14="http://schemas.microsoft.com/office/powerpoint/2010/main" val="2555097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31179-1756-4CE4-BEEA-D864A976309E}"/>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F8225B81-F8B4-43F6-A80B-9AEF06DBD0D1}"/>
              </a:ext>
            </a:extLst>
          </p:cNvPr>
          <p:cNvSpPr>
            <a:spLocks noGrp="1"/>
          </p:cNvSpPr>
          <p:nvPr>
            <p:ph idx="1"/>
          </p:nvPr>
        </p:nvSpPr>
        <p:spPr/>
        <p:txBody>
          <a:bodyPr/>
          <a:lstStyle/>
          <a:p>
            <a:endParaRPr lang="es-ES" dirty="0"/>
          </a:p>
        </p:txBody>
      </p:sp>
      <p:pic>
        <p:nvPicPr>
          <p:cNvPr id="4" name="Imagen 3">
            <a:extLst>
              <a:ext uri="{FF2B5EF4-FFF2-40B4-BE49-F238E27FC236}">
                <a16:creationId xmlns:a16="http://schemas.microsoft.com/office/drawing/2014/main" id="{A23B6487-0F47-46B1-9636-52B932B654BA}"/>
              </a:ext>
            </a:extLst>
          </p:cNvPr>
          <p:cNvPicPr>
            <a:picLocks noChangeAspect="1"/>
          </p:cNvPicPr>
          <p:nvPr/>
        </p:nvPicPr>
        <p:blipFill>
          <a:blip r:embed="rId3"/>
          <a:stretch>
            <a:fillRect/>
          </a:stretch>
        </p:blipFill>
        <p:spPr>
          <a:xfrm>
            <a:off x="411563" y="134937"/>
            <a:ext cx="8756793" cy="6176963"/>
          </a:xfrm>
          <a:prstGeom prst="rect">
            <a:avLst/>
          </a:prstGeom>
        </p:spPr>
      </p:pic>
      <p:sp>
        <p:nvSpPr>
          <p:cNvPr id="6" name="Rectángulo 5">
            <a:extLst>
              <a:ext uri="{FF2B5EF4-FFF2-40B4-BE49-F238E27FC236}">
                <a16:creationId xmlns:a16="http://schemas.microsoft.com/office/drawing/2014/main" id="{4EE017C3-025C-4BDF-A5CA-AEE63305987F}"/>
              </a:ext>
            </a:extLst>
          </p:cNvPr>
          <p:cNvSpPr/>
          <p:nvPr/>
        </p:nvSpPr>
        <p:spPr>
          <a:xfrm>
            <a:off x="8991068" y="4562360"/>
            <a:ext cx="3469557" cy="1631216"/>
          </a:xfrm>
          <a:prstGeom prst="rect">
            <a:avLst/>
          </a:prstGeom>
        </p:spPr>
        <p:txBody>
          <a:bodyPr wrap="square">
            <a:spAutoFit/>
          </a:bodyPr>
          <a:lstStyle/>
          <a:p>
            <a:pPr marL="411480" lvl="1" indent="0">
              <a:buNone/>
              <a:defRPr/>
            </a:pPr>
            <a:r>
              <a:rPr lang="es-ES" b="1" dirty="0">
                <a:solidFill>
                  <a:srgbClr val="00B050"/>
                </a:solidFill>
              </a:rPr>
              <a:t>Unidad de Información Científica (UCIEN)</a:t>
            </a:r>
          </a:p>
          <a:p>
            <a:pPr marL="411480" lvl="1" indent="0">
              <a:buNone/>
              <a:defRPr/>
            </a:pPr>
            <a:endParaRPr lang="es-ES" sz="1600" b="1" dirty="0">
              <a:solidFill>
                <a:srgbClr val="00B050"/>
              </a:solidFill>
            </a:endParaRPr>
          </a:p>
          <a:p>
            <a:pPr marL="411480" lvl="1" indent="0">
              <a:buNone/>
              <a:defRPr/>
            </a:pPr>
            <a:r>
              <a:rPr lang="es-ES" sz="1600" b="1" dirty="0"/>
              <a:t>ayuda.conciencia@csic.es</a:t>
            </a:r>
          </a:p>
          <a:p>
            <a:pPr marL="411480" lvl="1" indent="0">
              <a:buNone/>
              <a:defRPr/>
            </a:pPr>
            <a:r>
              <a:rPr lang="es-ES" sz="1600" b="1" dirty="0"/>
              <a:t>ayuda.grupos@csic.es</a:t>
            </a:r>
          </a:p>
          <a:p>
            <a:pPr marL="411480" lvl="1" indent="0">
              <a:buNone/>
              <a:defRPr/>
            </a:pPr>
            <a:endParaRPr lang="es-ES" sz="1600" dirty="0"/>
          </a:p>
        </p:txBody>
      </p:sp>
      <p:sp>
        <p:nvSpPr>
          <p:cNvPr id="7" name="Subtítulo 2">
            <a:extLst>
              <a:ext uri="{FF2B5EF4-FFF2-40B4-BE49-F238E27FC236}">
                <a16:creationId xmlns:a16="http://schemas.microsoft.com/office/drawing/2014/main" id="{55A565FA-A435-4665-8792-65FE0EF135E2}"/>
              </a:ext>
            </a:extLst>
          </p:cNvPr>
          <p:cNvSpPr txBox="1">
            <a:spLocks/>
          </p:cNvSpPr>
          <p:nvPr/>
        </p:nvSpPr>
        <p:spPr>
          <a:xfrm>
            <a:off x="238843" y="6345126"/>
            <a:ext cx="8225838"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1800" dirty="0">
                <a:solidFill>
                  <a:schemeClr val="bg1">
                    <a:lumMod val="65000"/>
                  </a:schemeClr>
                </a:solidFill>
                <a:latin typeface="Berlin Sans FB Demi" panose="020E0802020502020306" pitchFamily="34" charset="0"/>
              </a:rPr>
              <a:t>Vicepresidencia Adjunta de Áreas Científico-Técnicas (VAACT) - vaact@csic.es</a:t>
            </a:r>
          </a:p>
        </p:txBody>
      </p:sp>
    </p:spTree>
    <p:extLst>
      <p:ext uri="{BB962C8B-B14F-4D97-AF65-F5344CB8AC3E}">
        <p14:creationId xmlns:p14="http://schemas.microsoft.com/office/powerpoint/2010/main" val="268871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3E844B-C1D9-4D1E-A059-55E807C9033B}"/>
              </a:ext>
            </a:extLst>
          </p:cNvPr>
          <p:cNvPicPr>
            <a:picLocks noChangeAspect="1"/>
          </p:cNvPicPr>
          <p:nvPr/>
        </p:nvPicPr>
        <p:blipFill>
          <a:blip r:embed="rId3"/>
          <a:stretch>
            <a:fillRect/>
          </a:stretch>
        </p:blipFill>
        <p:spPr>
          <a:xfrm>
            <a:off x="3433319" y="1210090"/>
            <a:ext cx="7852042" cy="5224801"/>
          </a:xfrm>
          <a:prstGeom prst="rect">
            <a:avLst/>
          </a:prstGeom>
        </p:spPr>
      </p:pic>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8" name="Subtítulo 2">
            <a:extLst>
              <a:ext uri="{FF2B5EF4-FFF2-40B4-BE49-F238E27FC236}">
                <a16:creationId xmlns:a16="http://schemas.microsoft.com/office/drawing/2014/main" id="{6C539B08-479F-4C31-B4EE-FFFB0BA3F7B8}"/>
              </a:ext>
            </a:extLst>
          </p:cNvPr>
          <p:cNvSpPr txBox="1">
            <a:spLocks/>
          </p:cNvSpPr>
          <p:nvPr/>
        </p:nvSpPr>
        <p:spPr>
          <a:xfrm>
            <a:off x="266657" y="6502802"/>
            <a:ext cx="8225838"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1600" dirty="0">
                <a:solidFill>
                  <a:schemeClr val="bg1">
                    <a:lumMod val="65000"/>
                  </a:schemeClr>
                </a:solidFill>
                <a:latin typeface="Berlin Sans FB Demi" panose="020E0802020502020306" pitchFamily="34" charset="0"/>
              </a:rPr>
              <a:t>Vicepresidencia Adjunta de Áreas Científico-Técnicas (VAACT) - vaact@csic.es</a:t>
            </a:r>
          </a:p>
        </p:txBody>
      </p:sp>
      <p:sp>
        <p:nvSpPr>
          <p:cNvPr id="6" name="Título 1">
            <a:extLst>
              <a:ext uri="{FF2B5EF4-FFF2-40B4-BE49-F238E27FC236}">
                <a16:creationId xmlns:a16="http://schemas.microsoft.com/office/drawing/2014/main" id="{9E0A9AB3-00AB-4779-A31E-3FA9DA49E1FF}"/>
              </a:ext>
            </a:extLst>
          </p:cNvPr>
          <p:cNvSpPr txBox="1">
            <a:spLocks/>
          </p:cNvSpPr>
          <p:nvPr/>
        </p:nvSpPr>
        <p:spPr>
          <a:xfrm>
            <a:off x="4379576" y="-60048"/>
            <a:ext cx="7491295"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000" b="1" dirty="0">
                <a:solidFill>
                  <a:srgbClr val="AF071F"/>
                </a:solidFill>
                <a:latin typeface="Berlin Sans FB Demi" panose="020E0802020502020306" pitchFamily="34" charset="0"/>
              </a:rPr>
              <a:t>EL EQUIPO VICYT-VAACT</a:t>
            </a:r>
            <a:endParaRPr kumimoji="0" lang="es-ES" sz="3000" b="1" i="0" u="none" strike="noStrike" kern="1200" cap="none" spc="-100" normalizeH="0" dirty="0">
              <a:ln>
                <a:noFill/>
              </a:ln>
              <a:solidFill>
                <a:srgbClr val="AF071F"/>
              </a:solidFill>
              <a:effectLst/>
              <a:uLnTx/>
              <a:uFillTx/>
              <a:latin typeface="Berlin Sans FB Demi" panose="020E0802020502020306" pitchFamily="34" charset="0"/>
            </a:endParaRPr>
          </a:p>
        </p:txBody>
      </p:sp>
      <p:sp>
        <p:nvSpPr>
          <p:cNvPr id="2" name="Rectángulo 1">
            <a:extLst>
              <a:ext uri="{FF2B5EF4-FFF2-40B4-BE49-F238E27FC236}">
                <a16:creationId xmlns:a16="http://schemas.microsoft.com/office/drawing/2014/main" id="{996DCA20-08ED-41F3-A8FE-62EF8DA323C8}"/>
              </a:ext>
            </a:extLst>
          </p:cNvPr>
          <p:cNvSpPr/>
          <p:nvPr/>
        </p:nvSpPr>
        <p:spPr>
          <a:xfrm>
            <a:off x="508330" y="914952"/>
            <a:ext cx="3469557" cy="3170099"/>
          </a:xfrm>
          <a:prstGeom prst="rect">
            <a:avLst/>
          </a:prstGeom>
        </p:spPr>
        <p:txBody>
          <a:bodyPr wrap="square">
            <a:spAutoFit/>
          </a:bodyPr>
          <a:lstStyle/>
          <a:p>
            <a:pPr marL="411480" lvl="1" indent="0">
              <a:buNone/>
              <a:defRPr/>
            </a:pPr>
            <a:r>
              <a:rPr lang="es-ES" b="1" dirty="0">
                <a:solidFill>
                  <a:srgbClr val="00B050"/>
                </a:solidFill>
              </a:rPr>
              <a:t>UCIEN-</a:t>
            </a:r>
            <a:r>
              <a:rPr lang="es-ES" b="1" dirty="0" err="1">
                <a:solidFill>
                  <a:srgbClr val="00B050"/>
                </a:solidFill>
              </a:rPr>
              <a:t>conCiencia</a:t>
            </a:r>
            <a:endParaRPr lang="es-ES" b="1" dirty="0">
              <a:solidFill>
                <a:srgbClr val="00B050"/>
              </a:solidFill>
            </a:endParaRPr>
          </a:p>
          <a:p>
            <a:pPr marL="411480" lvl="1" indent="0">
              <a:buNone/>
              <a:defRPr/>
            </a:pPr>
            <a:r>
              <a:rPr lang="es-ES" sz="1600" dirty="0">
                <a:solidFill>
                  <a:schemeClr val="bg1">
                    <a:lumMod val="50000"/>
                  </a:schemeClr>
                </a:solidFill>
              </a:rPr>
              <a:t>-</a:t>
            </a:r>
            <a:r>
              <a:rPr lang="es-ES" sz="1500" dirty="0">
                <a:solidFill>
                  <a:schemeClr val="bg1">
                    <a:lumMod val="50000"/>
                  </a:schemeClr>
                </a:solidFill>
              </a:rPr>
              <a:t>Producción científica</a:t>
            </a:r>
          </a:p>
          <a:p>
            <a:pPr marL="411480" lvl="1" indent="0">
              <a:buNone/>
              <a:defRPr/>
            </a:pPr>
            <a:r>
              <a:rPr lang="es-ES" sz="1500" dirty="0">
                <a:solidFill>
                  <a:schemeClr val="bg1">
                    <a:lumMod val="50000"/>
                  </a:schemeClr>
                </a:solidFill>
              </a:rPr>
              <a:t>-Planes de actuación y </a:t>
            </a:r>
          </a:p>
          <a:p>
            <a:pPr marL="411480" lvl="1" indent="0">
              <a:buNone/>
              <a:defRPr/>
            </a:pPr>
            <a:r>
              <a:rPr lang="es-ES" sz="1500" dirty="0">
                <a:solidFill>
                  <a:schemeClr val="bg1">
                    <a:lumMod val="50000"/>
                  </a:schemeClr>
                </a:solidFill>
              </a:rPr>
              <a:t>mapa de centros</a:t>
            </a:r>
          </a:p>
          <a:p>
            <a:pPr marL="411480" lvl="1" indent="0">
              <a:buNone/>
              <a:defRPr/>
            </a:pPr>
            <a:r>
              <a:rPr lang="es-ES" sz="1500" dirty="0">
                <a:solidFill>
                  <a:schemeClr val="bg1">
                    <a:lumMod val="50000"/>
                  </a:schemeClr>
                </a:solidFill>
              </a:rPr>
              <a:t>-Grupos de investigación</a:t>
            </a:r>
          </a:p>
          <a:p>
            <a:pPr marL="411480" lvl="1" indent="0">
              <a:buNone/>
              <a:defRPr/>
            </a:pPr>
            <a:r>
              <a:rPr lang="es-ES" sz="1500" dirty="0">
                <a:solidFill>
                  <a:schemeClr val="bg1">
                    <a:lumMod val="50000"/>
                  </a:schemeClr>
                </a:solidFill>
              </a:rPr>
              <a:t>-</a:t>
            </a:r>
            <a:r>
              <a:rPr lang="es-ES" sz="1500" dirty="0" err="1">
                <a:solidFill>
                  <a:schemeClr val="bg1">
                    <a:lumMod val="50000"/>
                  </a:schemeClr>
                </a:solidFill>
              </a:rPr>
              <a:t>Infoper</a:t>
            </a:r>
            <a:r>
              <a:rPr lang="es-ES" sz="1500" dirty="0">
                <a:solidFill>
                  <a:schemeClr val="bg1">
                    <a:lumMod val="50000"/>
                  </a:schemeClr>
                </a:solidFill>
              </a:rPr>
              <a:t> (Página información personal)</a:t>
            </a:r>
          </a:p>
          <a:p>
            <a:pPr marL="411480" lvl="1" indent="0">
              <a:buNone/>
              <a:defRPr/>
            </a:pPr>
            <a:r>
              <a:rPr lang="es-ES" sz="1500" dirty="0">
                <a:solidFill>
                  <a:schemeClr val="bg1">
                    <a:lumMod val="50000"/>
                  </a:schemeClr>
                </a:solidFill>
              </a:rPr>
              <a:t>-CVN/CVA</a:t>
            </a:r>
          </a:p>
          <a:p>
            <a:pPr marL="411480" lvl="1" indent="0">
              <a:buNone/>
              <a:defRPr/>
            </a:pPr>
            <a:r>
              <a:rPr lang="es-ES" sz="1500" dirty="0">
                <a:solidFill>
                  <a:schemeClr val="bg1">
                    <a:lumMod val="50000"/>
                  </a:schemeClr>
                </a:solidFill>
              </a:rPr>
              <a:t>-PCO</a:t>
            </a:r>
          </a:p>
          <a:p>
            <a:pPr marL="411480" lvl="1" indent="0">
              <a:buNone/>
              <a:defRPr/>
            </a:pPr>
            <a:r>
              <a:rPr lang="es-ES" sz="1500" dirty="0">
                <a:solidFill>
                  <a:schemeClr val="bg1">
                    <a:lumMod val="50000"/>
                  </a:schemeClr>
                </a:solidFill>
              </a:rPr>
              <a:t>-Indicadores ministerios</a:t>
            </a:r>
          </a:p>
          <a:p>
            <a:pPr marL="411480" lvl="1" indent="0">
              <a:buNone/>
              <a:defRPr/>
            </a:pPr>
            <a:r>
              <a:rPr lang="es-ES" sz="1500" dirty="0">
                <a:solidFill>
                  <a:schemeClr val="bg1">
                    <a:lumMod val="50000"/>
                  </a:schemeClr>
                </a:solidFill>
              </a:rPr>
              <a:t>-Memoria anual CSIC, etc.</a:t>
            </a:r>
          </a:p>
          <a:p>
            <a:pPr marL="411480" lvl="1" indent="0">
              <a:buNone/>
              <a:defRPr/>
            </a:pPr>
            <a:r>
              <a:rPr lang="es-ES" sz="1500" i="1" dirty="0">
                <a:solidFill>
                  <a:schemeClr val="bg1">
                    <a:lumMod val="50000"/>
                  </a:schemeClr>
                </a:solidFill>
              </a:rPr>
              <a:t>Coordinación con SGAI y URICI</a:t>
            </a:r>
          </a:p>
          <a:p>
            <a:pPr marL="411480" lvl="1" indent="0">
              <a:buNone/>
              <a:defRPr/>
            </a:pPr>
            <a:endParaRPr lang="es-ES" sz="1600" dirty="0"/>
          </a:p>
        </p:txBody>
      </p:sp>
      <p:sp>
        <p:nvSpPr>
          <p:cNvPr id="9" name="Rectángulo 8">
            <a:extLst>
              <a:ext uri="{FF2B5EF4-FFF2-40B4-BE49-F238E27FC236}">
                <a16:creationId xmlns:a16="http://schemas.microsoft.com/office/drawing/2014/main" id="{631982F8-5A73-4F6C-85F7-943DCF165D08}"/>
              </a:ext>
            </a:extLst>
          </p:cNvPr>
          <p:cNvSpPr/>
          <p:nvPr/>
        </p:nvSpPr>
        <p:spPr>
          <a:xfrm>
            <a:off x="508330" y="4072960"/>
            <a:ext cx="3469557" cy="2693045"/>
          </a:xfrm>
          <a:prstGeom prst="rect">
            <a:avLst/>
          </a:prstGeom>
        </p:spPr>
        <p:txBody>
          <a:bodyPr wrap="square">
            <a:spAutoFit/>
          </a:bodyPr>
          <a:lstStyle/>
          <a:p>
            <a:pPr marL="411480" lvl="1" indent="0">
              <a:buNone/>
              <a:defRPr/>
            </a:pPr>
            <a:r>
              <a:rPr lang="es-ES" b="1" dirty="0">
                <a:solidFill>
                  <a:srgbClr val="CC9B00"/>
                </a:solidFill>
              </a:rPr>
              <a:t>Unidad de Coordinación</a:t>
            </a:r>
          </a:p>
          <a:p>
            <a:pPr marL="411480" lvl="1">
              <a:defRPr/>
            </a:pPr>
            <a:r>
              <a:rPr lang="es-ES" sz="1500" dirty="0">
                <a:solidFill>
                  <a:schemeClr val="bg1">
                    <a:lumMod val="50000"/>
                  </a:schemeClr>
                </a:solidFill>
              </a:rPr>
              <a:t>-Coordinaciones área global</a:t>
            </a:r>
          </a:p>
          <a:p>
            <a:pPr marL="411480" lvl="1">
              <a:defRPr/>
            </a:pPr>
            <a:r>
              <a:rPr lang="es-ES" sz="1500" dirty="0">
                <a:solidFill>
                  <a:schemeClr val="bg1">
                    <a:lumMod val="50000"/>
                  </a:schemeClr>
                </a:solidFill>
              </a:rPr>
              <a:t>- OEP</a:t>
            </a:r>
          </a:p>
          <a:p>
            <a:pPr marL="411480" lvl="1" indent="0">
              <a:buNone/>
              <a:defRPr/>
            </a:pPr>
            <a:r>
              <a:rPr lang="es-ES" sz="1500" dirty="0">
                <a:solidFill>
                  <a:schemeClr val="bg1">
                    <a:lumMod val="50000"/>
                  </a:schemeClr>
                </a:solidFill>
              </a:rPr>
              <a:t>-Evaluaciones de todo tipo (cambios personal, traslados, centros, premios, UA, quinquenios, etc., etc.)</a:t>
            </a:r>
          </a:p>
          <a:p>
            <a:pPr marL="411480" lvl="1" indent="0">
              <a:buNone/>
              <a:defRPr/>
            </a:pPr>
            <a:r>
              <a:rPr lang="es-ES" sz="1500" dirty="0">
                <a:solidFill>
                  <a:schemeClr val="bg1">
                    <a:lumMod val="50000"/>
                  </a:schemeClr>
                </a:solidFill>
              </a:rPr>
              <a:t>-Asesoría de expertos (Ministerios </a:t>
            </a:r>
          </a:p>
          <a:p>
            <a:pPr marL="411480" lvl="1" indent="0">
              <a:buNone/>
              <a:defRPr/>
            </a:pPr>
            <a:r>
              <a:rPr lang="es-ES" sz="1500" dirty="0">
                <a:solidFill>
                  <a:schemeClr val="bg1">
                    <a:lumMod val="50000"/>
                  </a:schemeClr>
                </a:solidFill>
              </a:rPr>
              <a:t>y CCAA)</a:t>
            </a:r>
          </a:p>
          <a:p>
            <a:pPr marL="411480" lvl="1" indent="0">
              <a:buNone/>
              <a:defRPr/>
            </a:pPr>
            <a:r>
              <a:rPr lang="es-ES" sz="1500" i="1" dirty="0">
                <a:solidFill>
                  <a:schemeClr val="bg1">
                    <a:lumMod val="50000"/>
                  </a:schemeClr>
                </a:solidFill>
              </a:rPr>
              <a:t>Coordinación con todas las Vicepresidencias y SEGE</a:t>
            </a:r>
          </a:p>
          <a:p>
            <a:pPr marL="411480" lvl="1" indent="0">
              <a:buNone/>
              <a:defRPr/>
            </a:pPr>
            <a:endParaRPr lang="es-ES" sz="1600" dirty="0"/>
          </a:p>
        </p:txBody>
      </p:sp>
      <p:sp>
        <p:nvSpPr>
          <p:cNvPr id="10" name="Rectángulo 9">
            <a:extLst>
              <a:ext uri="{FF2B5EF4-FFF2-40B4-BE49-F238E27FC236}">
                <a16:creationId xmlns:a16="http://schemas.microsoft.com/office/drawing/2014/main" id="{E1D99559-14A7-441C-B76A-752746126F8E}"/>
              </a:ext>
            </a:extLst>
          </p:cNvPr>
          <p:cNvSpPr/>
          <p:nvPr/>
        </p:nvSpPr>
        <p:spPr>
          <a:xfrm>
            <a:off x="6664446" y="373949"/>
            <a:ext cx="5186413" cy="2277547"/>
          </a:xfrm>
          <a:prstGeom prst="rect">
            <a:avLst/>
          </a:prstGeom>
        </p:spPr>
        <p:txBody>
          <a:bodyPr wrap="square">
            <a:spAutoFit/>
          </a:bodyPr>
          <a:lstStyle/>
          <a:p>
            <a:pPr marL="411480" lvl="1" indent="0">
              <a:buNone/>
              <a:defRPr/>
            </a:pPr>
            <a:r>
              <a:rPr lang="es-ES" b="1" dirty="0">
                <a:solidFill>
                  <a:srgbClr val="DB63BE"/>
                </a:solidFill>
              </a:rPr>
              <a:t>Estrategia Científica</a:t>
            </a:r>
          </a:p>
          <a:p>
            <a:pPr marL="411480" lvl="1" indent="0">
              <a:buNone/>
              <a:defRPr/>
            </a:pPr>
            <a:r>
              <a:rPr lang="es-ES" sz="1600" dirty="0">
                <a:solidFill>
                  <a:schemeClr val="bg1">
                    <a:lumMod val="50000"/>
                  </a:schemeClr>
                </a:solidFill>
              </a:rPr>
              <a:t>-</a:t>
            </a:r>
            <a:r>
              <a:rPr lang="es-ES" sz="1500" dirty="0">
                <a:solidFill>
                  <a:schemeClr val="bg1">
                    <a:lumMod val="50000"/>
                  </a:schemeClr>
                </a:solidFill>
              </a:rPr>
              <a:t>Plataformas Temáticas Interdisciplinares (</a:t>
            </a:r>
            <a:r>
              <a:rPr lang="es-ES" sz="1500" dirty="0" err="1">
                <a:solidFill>
                  <a:schemeClr val="bg1">
                    <a:lumMod val="50000"/>
                  </a:schemeClr>
                </a:solidFill>
              </a:rPr>
              <a:t>PTIs</a:t>
            </a:r>
            <a:r>
              <a:rPr lang="es-ES" sz="1500" dirty="0">
                <a:solidFill>
                  <a:schemeClr val="bg1">
                    <a:lumMod val="50000"/>
                  </a:schemeClr>
                </a:solidFill>
              </a:rPr>
              <a:t>)</a:t>
            </a:r>
          </a:p>
          <a:p>
            <a:pPr marL="411480" lvl="1" indent="0">
              <a:buNone/>
              <a:defRPr/>
            </a:pPr>
            <a:r>
              <a:rPr lang="es-ES" sz="1500" dirty="0">
                <a:solidFill>
                  <a:schemeClr val="bg1">
                    <a:lumMod val="50000"/>
                  </a:schemeClr>
                </a:solidFill>
              </a:rPr>
              <a:t>-Libros Blancos CSIC 2030</a:t>
            </a:r>
          </a:p>
          <a:p>
            <a:pPr marL="411480" lvl="1" indent="0">
              <a:buNone/>
              <a:defRPr/>
            </a:pPr>
            <a:r>
              <a:rPr lang="es-ES" sz="1500" dirty="0">
                <a:solidFill>
                  <a:schemeClr val="bg1">
                    <a:lumMod val="50000"/>
                  </a:schemeClr>
                </a:solidFill>
              </a:rPr>
              <a:t>-Redes Científico-Técnicas CONEXIONES CSIC</a:t>
            </a:r>
          </a:p>
          <a:p>
            <a:pPr marL="411480" lvl="1" indent="0">
              <a:buNone/>
              <a:defRPr/>
            </a:pPr>
            <a:r>
              <a:rPr lang="es-ES" sz="1500" dirty="0">
                <a:solidFill>
                  <a:schemeClr val="bg1">
                    <a:lumMod val="50000"/>
                  </a:schemeClr>
                </a:solidFill>
              </a:rPr>
              <a:t>-</a:t>
            </a:r>
            <a:r>
              <a:rPr lang="es-ES" sz="1500" dirty="0" err="1">
                <a:solidFill>
                  <a:schemeClr val="bg1">
                    <a:lumMod val="50000"/>
                  </a:schemeClr>
                </a:solidFill>
              </a:rPr>
              <a:t>Research</a:t>
            </a:r>
            <a:r>
              <a:rPr lang="es-ES" sz="1500" dirty="0">
                <a:solidFill>
                  <a:schemeClr val="bg1">
                    <a:lumMod val="50000"/>
                  </a:schemeClr>
                </a:solidFill>
              </a:rPr>
              <a:t> </a:t>
            </a:r>
            <a:r>
              <a:rPr lang="es-ES" sz="1500" dirty="0" err="1">
                <a:solidFill>
                  <a:schemeClr val="bg1">
                    <a:lumMod val="50000"/>
                  </a:schemeClr>
                </a:solidFill>
              </a:rPr>
              <a:t>Assesment</a:t>
            </a:r>
            <a:r>
              <a:rPr lang="es-ES" sz="1500" dirty="0">
                <a:solidFill>
                  <a:schemeClr val="bg1">
                    <a:lumMod val="50000"/>
                  </a:schemeClr>
                </a:solidFill>
              </a:rPr>
              <a:t> y </a:t>
            </a:r>
            <a:r>
              <a:rPr lang="es-ES" sz="1600" dirty="0">
                <a:solidFill>
                  <a:schemeClr val="bg1">
                    <a:lumMod val="50000"/>
                  </a:schemeClr>
                </a:solidFill>
              </a:rPr>
              <a:t>HRS4R (</a:t>
            </a:r>
            <a:r>
              <a:rPr lang="es-ES" sz="1600" dirty="0" err="1">
                <a:solidFill>
                  <a:schemeClr val="bg1">
                    <a:lumMod val="50000"/>
                  </a:schemeClr>
                </a:solidFill>
              </a:rPr>
              <a:t>colab</a:t>
            </a:r>
            <a:r>
              <a:rPr lang="es-ES" sz="1600" dirty="0">
                <a:solidFill>
                  <a:schemeClr val="bg1">
                    <a:lumMod val="50000"/>
                  </a:schemeClr>
                </a:solidFill>
              </a:rPr>
              <a:t>.)</a:t>
            </a:r>
            <a:endParaRPr lang="es-ES" sz="1500" dirty="0">
              <a:solidFill>
                <a:schemeClr val="bg1">
                  <a:lumMod val="50000"/>
                </a:schemeClr>
              </a:solidFill>
            </a:endParaRPr>
          </a:p>
          <a:p>
            <a:pPr marL="411480" lvl="1">
              <a:defRPr/>
            </a:pPr>
            <a:r>
              <a:rPr lang="es-ES" sz="1500" dirty="0">
                <a:solidFill>
                  <a:schemeClr val="bg1">
                    <a:lumMod val="50000"/>
                  </a:schemeClr>
                </a:solidFill>
              </a:rPr>
              <a:t>- Nuevos retos disruptivos/ciencia interdisciplinar</a:t>
            </a:r>
          </a:p>
          <a:p>
            <a:pPr marL="411480" lvl="1">
              <a:defRPr/>
            </a:pPr>
            <a:r>
              <a:rPr lang="es-ES" sz="1500" i="1" dirty="0">
                <a:solidFill>
                  <a:schemeClr val="bg1">
                    <a:lumMod val="50000"/>
                  </a:schemeClr>
                </a:solidFill>
              </a:rPr>
              <a:t>Coordinación con todas las Vicepresidencias y SEGE</a:t>
            </a:r>
          </a:p>
          <a:p>
            <a:pPr marL="411480" lvl="1">
              <a:defRPr/>
            </a:pPr>
            <a:endParaRPr lang="es-ES" sz="1600" dirty="0"/>
          </a:p>
          <a:p>
            <a:pPr marL="411480" lvl="1" indent="0">
              <a:buNone/>
              <a:defRPr/>
            </a:pPr>
            <a:endParaRPr lang="es-ES" sz="1600" dirty="0"/>
          </a:p>
        </p:txBody>
      </p:sp>
      <p:sp>
        <p:nvSpPr>
          <p:cNvPr id="7" name="Rectángulo 6">
            <a:extLst>
              <a:ext uri="{FF2B5EF4-FFF2-40B4-BE49-F238E27FC236}">
                <a16:creationId xmlns:a16="http://schemas.microsoft.com/office/drawing/2014/main" id="{D1D4688E-ACFF-4B1E-8C82-0A172CD1B8B8}"/>
              </a:ext>
            </a:extLst>
          </p:cNvPr>
          <p:cNvSpPr/>
          <p:nvPr/>
        </p:nvSpPr>
        <p:spPr>
          <a:xfrm>
            <a:off x="6506647" y="6021397"/>
            <a:ext cx="3055806" cy="323165"/>
          </a:xfrm>
          <a:prstGeom prst="rect">
            <a:avLst/>
          </a:prstGeom>
        </p:spPr>
        <p:txBody>
          <a:bodyPr wrap="square">
            <a:spAutoFit/>
          </a:bodyPr>
          <a:lstStyle/>
          <a:p>
            <a:pPr marL="411480" lvl="1">
              <a:defRPr/>
            </a:pPr>
            <a:r>
              <a:rPr lang="es-ES" sz="1500" dirty="0" err="1">
                <a:solidFill>
                  <a:schemeClr val="bg1">
                    <a:lumMod val="50000"/>
                  </a:schemeClr>
                </a:solidFill>
              </a:rPr>
              <a:t>PTI+Salud</a:t>
            </a:r>
            <a:r>
              <a:rPr lang="es-ES" sz="1500" dirty="0">
                <a:solidFill>
                  <a:schemeClr val="bg1">
                    <a:lumMod val="50000"/>
                  </a:schemeClr>
                </a:solidFill>
              </a:rPr>
              <a:t> Global</a:t>
            </a:r>
            <a:endParaRPr lang="es-ES" sz="1500" i="1" dirty="0">
              <a:solidFill>
                <a:schemeClr val="bg1">
                  <a:lumMod val="50000"/>
                </a:schemeClr>
              </a:solidFill>
            </a:endParaRPr>
          </a:p>
        </p:txBody>
      </p:sp>
      <p:sp>
        <p:nvSpPr>
          <p:cNvPr id="12" name="Rectángulo 11">
            <a:extLst>
              <a:ext uri="{FF2B5EF4-FFF2-40B4-BE49-F238E27FC236}">
                <a16:creationId xmlns:a16="http://schemas.microsoft.com/office/drawing/2014/main" id="{D26E236C-BA12-4B72-9B38-5F5662417824}"/>
              </a:ext>
            </a:extLst>
          </p:cNvPr>
          <p:cNvSpPr/>
          <p:nvPr/>
        </p:nvSpPr>
        <p:spPr>
          <a:xfrm>
            <a:off x="10342968" y="5859815"/>
            <a:ext cx="3055806" cy="323165"/>
          </a:xfrm>
          <a:prstGeom prst="rect">
            <a:avLst/>
          </a:prstGeom>
        </p:spPr>
        <p:txBody>
          <a:bodyPr wrap="square">
            <a:spAutoFit/>
          </a:bodyPr>
          <a:lstStyle/>
          <a:p>
            <a:pPr marL="411480" lvl="1">
              <a:defRPr/>
            </a:pPr>
            <a:r>
              <a:rPr lang="es-ES" sz="1500" dirty="0" err="1">
                <a:solidFill>
                  <a:schemeClr val="bg1">
                    <a:lumMod val="50000"/>
                  </a:schemeClr>
                </a:solidFill>
              </a:rPr>
              <a:t>PTI+Neuroaging</a:t>
            </a:r>
            <a:endParaRPr lang="es-ES" sz="1500" i="1" dirty="0">
              <a:solidFill>
                <a:schemeClr val="bg1">
                  <a:lumMod val="50000"/>
                </a:schemeClr>
              </a:solidFill>
            </a:endParaRPr>
          </a:p>
        </p:txBody>
      </p:sp>
      <p:sp>
        <p:nvSpPr>
          <p:cNvPr id="13" name="Rectángulo 12">
            <a:extLst>
              <a:ext uri="{FF2B5EF4-FFF2-40B4-BE49-F238E27FC236}">
                <a16:creationId xmlns:a16="http://schemas.microsoft.com/office/drawing/2014/main" id="{214BD2FA-5109-452F-AF9B-36DD93014F44}"/>
              </a:ext>
            </a:extLst>
          </p:cNvPr>
          <p:cNvSpPr/>
          <p:nvPr/>
        </p:nvSpPr>
        <p:spPr>
          <a:xfrm>
            <a:off x="9382673" y="4712213"/>
            <a:ext cx="3055806" cy="323165"/>
          </a:xfrm>
          <a:prstGeom prst="rect">
            <a:avLst/>
          </a:prstGeom>
        </p:spPr>
        <p:txBody>
          <a:bodyPr wrap="square">
            <a:spAutoFit/>
          </a:bodyPr>
          <a:lstStyle/>
          <a:p>
            <a:pPr marL="411480" lvl="1">
              <a:defRPr/>
            </a:pPr>
            <a:r>
              <a:rPr lang="es-ES" sz="1500" dirty="0">
                <a:solidFill>
                  <a:schemeClr val="bg1">
                    <a:lumMod val="50000"/>
                  </a:schemeClr>
                </a:solidFill>
              </a:rPr>
              <a:t>PTI Mobility 2030</a:t>
            </a:r>
            <a:endParaRPr lang="es-ES" sz="1500" i="1" dirty="0">
              <a:solidFill>
                <a:schemeClr val="bg1">
                  <a:lumMod val="50000"/>
                </a:schemeClr>
              </a:solidFill>
            </a:endParaRPr>
          </a:p>
        </p:txBody>
      </p:sp>
    </p:spTree>
    <p:extLst>
      <p:ext uri="{BB962C8B-B14F-4D97-AF65-F5344CB8AC3E}">
        <p14:creationId xmlns:p14="http://schemas.microsoft.com/office/powerpoint/2010/main" val="3755048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7" name="Marcador de contenido 4">
            <a:extLst>
              <a:ext uri="{FF2B5EF4-FFF2-40B4-BE49-F238E27FC236}">
                <a16:creationId xmlns:a16="http://schemas.microsoft.com/office/drawing/2014/main" id="{F87F9D4F-55AE-4EF1-84F3-90D10E804696}"/>
              </a:ext>
            </a:extLst>
          </p:cNvPr>
          <p:cNvSpPr txBox="1">
            <a:spLocks/>
          </p:cNvSpPr>
          <p:nvPr/>
        </p:nvSpPr>
        <p:spPr>
          <a:xfrm>
            <a:off x="1291685" y="1288178"/>
            <a:ext cx="10029324" cy="1588127"/>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20000"/>
              </a:spcBef>
              <a:buClr>
                <a:srgbClr val="7A7A7A"/>
              </a:buClr>
            </a:pPr>
            <a:r>
              <a:rPr lang="es-ES" sz="5400" b="1" dirty="0">
                <a:solidFill>
                  <a:srgbClr val="000000"/>
                </a:solidFill>
                <a:latin typeface="Cambria" panose="02040503050406030204" pitchFamily="18" charset="0"/>
                <a:ea typeface="Cambria" panose="02040503050406030204" pitchFamily="18" charset="0"/>
              </a:rPr>
              <a:t>EL CSIC COMO ORGANIZACIÓN LÍDER EN INVESTIGACIÓN</a:t>
            </a:r>
            <a:endParaRPr lang="es-ES" sz="5400" dirty="0">
              <a:solidFill>
                <a:srgbClr val="000000"/>
              </a:solidFill>
              <a:latin typeface="Cambria" panose="02040503050406030204" pitchFamily="18" charset="0"/>
              <a:ea typeface="Cambria" panose="02040503050406030204" pitchFamily="18" charset="0"/>
            </a:endParaRPr>
          </a:p>
        </p:txBody>
      </p:sp>
      <p:sp>
        <p:nvSpPr>
          <p:cNvPr id="8" name="Subtítulo 2">
            <a:extLst>
              <a:ext uri="{FF2B5EF4-FFF2-40B4-BE49-F238E27FC236}">
                <a16:creationId xmlns:a16="http://schemas.microsoft.com/office/drawing/2014/main" id="{6C539B08-479F-4C31-B4EE-FFFB0BA3F7B8}"/>
              </a:ext>
            </a:extLst>
          </p:cNvPr>
          <p:cNvSpPr txBox="1">
            <a:spLocks/>
          </p:cNvSpPr>
          <p:nvPr/>
        </p:nvSpPr>
        <p:spPr>
          <a:xfrm>
            <a:off x="918210" y="6199630"/>
            <a:ext cx="8225838"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1800" dirty="0">
                <a:solidFill>
                  <a:schemeClr val="bg1">
                    <a:lumMod val="65000"/>
                  </a:schemeClr>
                </a:solidFill>
                <a:latin typeface="Berlin Sans FB Demi" panose="020E0802020502020306" pitchFamily="34" charset="0"/>
              </a:rPr>
              <a:t>Vicepresidencia Adjunta de Áreas Científico-Técnicas (VAACT) - vaact@csic.es</a:t>
            </a:r>
          </a:p>
        </p:txBody>
      </p:sp>
      <p:sp>
        <p:nvSpPr>
          <p:cNvPr id="6" name="Título 1">
            <a:extLst>
              <a:ext uri="{FF2B5EF4-FFF2-40B4-BE49-F238E27FC236}">
                <a16:creationId xmlns:a16="http://schemas.microsoft.com/office/drawing/2014/main" id="{E777CB2B-863F-401B-B38E-300D81F86755}"/>
              </a:ext>
            </a:extLst>
          </p:cNvPr>
          <p:cNvSpPr>
            <a:spLocks noGrp="1"/>
          </p:cNvSpPr>
          <p:nvPr>
            <p:ph type="ctrTitle"/>
          </p:nvPr>
        </p:nvSpPr>
        <p:spPr bwMode="auto">
          <a:xfrm>
            <a:off x="1728495" y="2354978"/>
            <a:ext cx="10058400" cy="1933121"/>
          </a:xfrm>
        </p:spPr>
        <p:txBody>
          <a:bodyPr>
            <a:normAutofit fontScale="90000"/>
          </a:bodyPr>
          <a:lstStyle/>
          <a:p>
            <a:pPr algn="ctr">
              <a:defRPr/>
            </a:pPr>
            <a:br>
              <a:rPr lang="es-ES" i="1" dirty="0"/>
            </a:br>
            <a:r>
              <a:rPr lang="es-ES" sz="4000" i="1" dirty="0"/>
              <a:t>Seminario Gestión Estratégica</a:t>
            </a:r>
            <a:br>
              <a:rPr lang="es-ES" sz="4000" i="1" dirty="0"/>
            </a:br>
            <a:r>
              <a:rPr lang="es-ES" sz="4000" i="1" dirty="0">
                <a:solidFill>
                  <a:schemeClr val="tx1"/>
                </a:solidFill>
              </a:rPr>
              <a:t>Módulo II</a:t>
            </a:r>
          </a:p>
        </p:txBody>
      </p:sp>
      <p:sp>
        <p:nvSpPr>
          <p:cNvPr id="9" name="Subtítulo 2">
            <a:extLst>
              <a:ext uri="{FF2B5EF4-FFF2-40B4-BE49-F238E27FC236}">
                <a16:creationId xmlns:a16="http://schemas.microsoft.com/office/drawing/2014/main" id="{92CA7A4A-2CD4-4DCA-A345-DC7190FF7780}"/>
              </a:ext>
            </a:extLst>
          </p:cNvPr>
          <p:cNvSpPr>
            <a:spLocks noGrp="1"/>
          </p:cNvSpPr>
          <p:nvPr>
            <p:ph type="subTitle" idx="1"/>
          </p:nvPr>
        </p:nvSpPr>
        <p:spPr bwMode="auto">
          <a:xfrm>
            <a:off x="1529810" y="4803647"/>
            <a:ext cx="8615680" cy="1066800"/>
          </a:xfrm>
        </p:spPr>
        <p:txBody>
          <a:bodyPr>
            <a:normAutofit/>
          </a:bodyPr>
          <a:lstStyle/>
          <a:p>
            <a:pPr algn="l">
              <a:defRPr/>
            </a:pPr>
            <a:r>
              <a:rPr lang="es-ES" sz="2800" i="1" dirty="0">
                <a:solidFill>
                  <a:srgbClr val="C00000"/>
                </a:solidFill>
              </a:rPr>
              <a:t>14 junio </a:t>
            </a:r>
            <a:r>
              <a:rPr lang="es-ES" sz="2800" i="1" dirty="0">
                <a:solidFill>
                  <a:srgbClr val="C00000"/>
                </a:solidFill>
                <a:latin typeface="Calibri"/>
              </a:rPr>
              <a:t>2022</a:t>
            </a:r>
            <a:endParaRPr sz="2800" dirty="0">
              <a:solidFill>
                <a:srgbClr val="C00000"/>
              </a:solidFill>
            </a:endParaRPr>
          </a:p>
          <a:p>
            <a:pPr algn="l">
              <a:defRPr/>
            </a:pPr>
            <a:r>
              <a:rPr lang="es-ES" sz="2800" i="1" dirty="0">
                <a:solidFill>
                  <a:srgbClr val="C00000"/>
                </a:solidFill>
              </a:rPr>
              <a:t>Victoria Moreno</a:t>
            </a:r>
            <a:endParaRPr lang="es-ES" sz="2800" i="1" dirty="0">
              <a:solidFill>
                <a:srgbClr val="C00000"/>
              </a:solidFill>
              <a:latin typeface="Calibri"/>
            </a:endParaRPr>
          </a:p>
        </p:txBody>
      </p:sp>
    </p:spTree>
    <p:extLst>
      <p:ext uri="{BB962C8B-B14F-4D97-AF65-F5344CB8AC3E}">
        <p14:creationId xmlns:p14="http://schemas.microsoft.com/office/powerpoint/2010/main" val="243666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9" name="Subtítulo 2">
            <a:extLst>
              <a:ext uri="{FF2B5EF4-FFF2-40B4-BE49-F238E27FC236}">
                <a16:creationId xmlns:a16="http://schemas.microsoft.com/office/drawing/2014/main" id="{A4B1DA08-F990-4257-B1A7-680F346A5433}"/>
              </a:ext>
            </a:extLst>
          </p:cNvPr>
          <p:cNvSpPr txBox="1">
            <a:spLocks/>
          </p:cNvSpPr>
          <p:nvPr/>
        </p:nvSpPr>
        <p:spPr>
          <a:xfrm>
            <a:off x="1073708" y="889836"/>
            <a:ext cx="4249140" cy="454454"/>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b="1" dirty="0"/>
              <a:t>Plan Estratégico 2014-2017</a:t>
            </a:r>
          </a:p>
        </p:txBody>
      </p:sp>
      <p:grpSp>
        <p:nvGrpSpPr>
          <p:cNvPr id="6" name="Grupo 5">
            <a:extLst>
              <a:ext uri="{FF2B5EF4-FFF2-40B4-BE49-F238E27FC236}">
                <a16:creationId xmlns:a16="http://schemas.microsoft.com/office/drawing/2014/main" id="{232800E4-1908-4B88-9C3A-EC0CE61A9AE7}"/>
              </a:ext>
            </a:extLst>
          </p:cNvPr>
          <p:cNvGrpSpPr/>
          <p:nvPr/>
        </p:nvGrpSpPr>
        <p:grpSpPr>
          <a:xfrm>
            <a:off x="1415031" y="1365865"/>
            <a:ext cx="3408725" cy="2678404"/>
            <a:chOff x="1415032" y="1892387"/>
            <a:chExt cx="3173746" cy="2488147"/>
          </a:xfrm>
        </p:grpSpPr>
        <p:pic>
          <p:nvPicPr>
            <p:cNvPr id="2" name="Imagen 1">
              <a:extLst>
                <a:ext uri="{FF2B5EF4-FFF2-40B4-BE49-F238E27FC236}">
                  <a16:creationId xmlns:a16="http://schemas.microsoft.com/office/drawing/2014/main" id="{9569ADC0-F8E6-418B-854D-4AA856088586}"/>
                </a:ext>
              </a:extLst>
            </p:cNvPr>
            <p:cNvPicPr>
              <a:picLocks noChangeAspect="1"/>
            </p:cNvPicPr>
            <p:nvPr/>
          </p:nvPicPr>
          <p:blipFill>
            <a:blip r:embed="rId4"/>
            <a:stretch>
              <a:fillRect/>
            </a:stretch>
          </p:blipFill>
          <p:spPr>
            <a:xfrm>
              <a:off x="2433361" y="1892387"/>
              <a:ext cx="1421002" cy="600488"/>
            </a:xfrm>
            <a:prstGeom prst="rect">
              <a:avLst/>
            </a:prstGeom>
          </p:spPr>
        </p:pic>
        <p:pic>
          <p:nvPicPr>
            <p:cNvPr id="3" name="Imagen 2">
              <a:extLst>
                <a:ext uri="{FF2B5EF4-FFF2-40B4-BE49-F238E27FC236}">
                  <a16:creationId xmlns:a16="http://schemas.microsoft.com/office/drawing/2014/main" id="{99B7B2A2-C819-477D-8C96-99C161DA311B}"/>
                </a:ext>
              </a:extLst>
            </p:cNvPr>
            <p:cNvPicPr>
              <a:picLocks noChangeAspect="1"/>
            </p:cNvPicPr>
            <p:nvPr/>
          </p:nvPicPr>
          <p:blipFill>
            <a:blip r:embed="rId5"/>
            <a:stretch>
              <a:fillRect/>
            </a:stretch>
          </p:blipFill>
          <p:spPr>
            <a:xfrm>
              <a:off x="1415032" y="2612057"/>
              <a:ext cx="3173746" cy="878883"/>
            </a:xfrm>
            <a:prstGeom prst="rect">
              <a:avLst/>
            </a:prstGeom>
          </p:spPr>
        </p:pic>
        <p:pic>
          <p:nvPicPr>
            <p:cNvPr id="11" name="Imagen 10">
              <a:extLst>
                <a:ext uri="{FF2B5EF4-FFF2-40B4-BE49-F238E27FC236}">
                  <a16:creationId xmlns:a16="http://schemas.microsoft.com/office/drawing/2014/main" id="{B3039206-B8E7-43B3-A015-06801E78822E}"/>
                </a:ext>
              </a:extLst>
            </p:cNvPr>
            <p:cNvPicPr>
              <a:picLocks noChangeAspect="1"/>
            </p:cNvPicPr>
            <p:nvPr/>
          </p:nvPicPr>
          <p:blipFill>
            <a:blip r:embed="rId6"/>
            <a:stretch>
              <a:fillRect/>
            </a:stretch>
          </p:blipFill>
          <p:spPr>
            <a:xfrm>
              <a:off x="2009436" y="3530810"/>
              <a:ext cx="2268851" cy="849724"/>
            </a:xfrm>
            <a:prstGeom prst="rect">
              <a:avLst/>
            </a:prstGeom>
          </p:spPr>
        </p:pic>
      </p:grpSp>
      <p:cxnSp>
        <p:nvCxnSpPr>
          <p:cNvPr id="13" name="Conector recto 12">
            <a:extLst>
              <a:ext uri="{FF2B5EF4-FFF2-40B4-BE49-F238E27FC236}">
                <a16:creationId xmlns:a16="http://schemas.microsoft.com/office/drawing/2014/main" id="{6236E4C3-2D96-46CE-8C04-DDC9AF0634F5}"/>
              </a:ext>
            </a:extLst>
          </p:cNvPr>
          <p:cNvCxnSpPr>
            <a:cxnSpLocks/>
          </p:cNvCxnSpPr>
          <p:nvPr/>
        </p:nvCxnSpPr>
        <p:spPr>
          <a:xfrm>
            <a:off x="1258348" y="1477751"/>
            <a:ext cx="0" cy="2625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A8B529B8-F260-4653-95E9-E8A193FD8FD8}"/>
              </a:ext>
            </a:extLst>
          </p:cNvPr>
          <p:cNvCxnSpPr>
            <a:cxnSpLocks/>
          </p:cNvCxnSpPr>
          <p:nvPr/>
        </p:nvCxnSpPr>
        <p:spPr>
          <a:xfrm>
            <a:off x="1258348" y="1460973"/>
            <a:ext cx="3858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74545E1B-0A31-422F-B2B1-BCB29AD8E6C2}"/>
              </a:ext>
            </a:extLst>
          </p:cNvPr>
          <p:cNvCxnSpPr>
            <a:cxnSpLocks/>
          </p:cNvCxnSpPr>
          <p:nvPr/>
        </p:nvCxnSpPr>
        <p:spPr>
          <a:xfrm>
            <a:off x="1258348" y="4086213"/>
            <a:ext cx="3858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B36640B2-A329-4E66-A037-A8390335D01E}"/>
              </a:ext>
            </a:extLst>
          </p:cNvPr>
          <p:cNvCxnSpPr/>
          <p:nvPr/>
        </p:nvCxnSpPr>
        <p:spPr>
          <a:xfrm flipH="1">
            <a:off x="1140902" y="2604931"/>
            <a:ext cx="7550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670E51CD-6DCF-4398-B30E-59C80D119DED}"/>
              </a:ext>
            </a:extLst>
          </p:cNvPr>
          <p:cNvSpPr txBox="1"/>
          <p:nvPr/>
        </p:nvSpPr>
        <p:spPr>
          <a:xfrm rot="16200000">
            <a:off x="490895" y="2389378"/>
            <a:ext cx="1092770" cy="338554"/>
          </a:xfrm>
          <a:prstGeom prst="rect">
            <a:avLst/>
          </a:prstGeom>
          <a:noFill/>
        </p:spPr>
        <p:txBody>
          <a:bodyPr wrap="square" rtlCol="0">
            <a:spAutoFit/>
          </a:bodyPr>
          <a:lstStyle/>
          <a:p>
            <a:r>
              <a:rPr lang="es-ES" sz="1600" b="1" dirty="0"/>
              <a:t>8 Áreas</a:t>
            </a:r>
          </a:p>
        </p:txBody>
      </p:sp>
      <p:sp>
        <p:nvSpPr>
          <p:cNvPr id="17" name="Flecha: a la derecha 16">
            <a:extLst>
              <a:ext uri="{FF2B5EF4-FFF2-40B4-BE49-F238E27FC236}">
                <a16:creationId xmlns:a16="http://schemas.microsoft.com/office/drawing/2014/main" id="{671B7173-DF7C-4031-8813-5A64A2931BFC}"/>
              </a:ext>
            </a:extLst>
          </p:cNvPr>
          <p:cNvSpPr/>
          <p:nvPr/>
        </p:nvSpPr>
        <p:spPr>
          <a:xfrm>
            <a:off x="5675074" y="2012270"/>
            <a:ext cx="500543" cy="2768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06DF6F78-D409-4D43-8E74-73510A4E4F3D}"/>
              </a:ext>
            </a:extLst>
          </p:cNvPr>
          <p:cNvSpPr/>
          <p:nvPr/>
        </p:nvSpPr>
        <p:spPr>
          <a:xfrm>
            <a:off x="8063455" y="2188163"/>
            <a:ext cx="1801566" cy="172104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904E4970-E2EC-4592-97B6-9AF6F123C425}"/>
              </a:ext>
            </a:extLst>
          </p:cNvPr>
          <p:cNvSpPr/>
          <p:nvPr/>
        </p:nvSpPr>
        <p:spPr>
          <a:xfrm>
            <a:off x="8631302" y="1256708"/>
            <a:ext cx="1801566" cy="17210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2"/>
              </a:solidFill>
            </a:endParaRPr>
          </a:p>
        </p:txBody>
      </p:sp>
      <p:sp>
        <p:nvSpPr>
          <p:cNvPr id="25" name="Elipse 24">
            <a:extLst>
              <a:ext uri="{FF2B5EF4-FFF2-40B4-BE49-F238E27FC236}">
                <a16:creationId xmlns:a16="http://schemas.microsoft.com/office/drawing/2014/main" id="{3BE67B97-BD68-4CAC-88AD-15CB4981F96E}"/>
              </a:ext>
            </a:extLst>
          </p:cNvPr>
          <p:cNvSpPr/>
          <p:nvPr/>
        </p:nvSpPr>
        <p:spPr>
          <a:xfrm>
            <a:off x="7479961" y="1256708"/>
            <a:ext cx="1801566" cy="172104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CuadroTexto 25">
            <a:extLst>
              <a:ext uri="{FF2B5EF4-FFF2-40B4-BE49-F238E27FC236}">
                <a16:creationId xmlns:a16="http://schemas.microsoft.com/office/drawing/2014/main" id="{7E4015F8-63EB-484F-B4E3-0A31F6DA90E2}"/>
              </a:ext>
            </a:extLst>
          </p:cNvPr>
          <p:cNvSpPr txBox="1"/>
          <p:nvPr/>
        </p:nvSpPr>
        <p:spPr>
          <a:xfrm>
            <a:off x="7561948" y="1825712"/>
            <a:ext cx="1110686" cy="338554"/>
          </a:xfrm>
          <a:prstGeom prst="rect">
            <a:avLst/>
          </a:prstGeom>
          <a:noFill/>
        </p:spPr>
        <p:txBody>
          <a:bodyPr wrap="square" rtlCol="0">
            <a:spAutoFit/>
          </a:bodyPr>
          <a:lstStyle/>
          <a:p>
            <a:pPr algn="ctr"/>
            <a:r>
              <a:rPr lang="es-ES" sz="1600" b="1" dirty="0">
                <a:solidFill>
                  <a:srgbClr val="C00000"/>
                </a:solidFill>
              </a:rPr>
              <a:t>Sociedad</a:t>
            </a:r>
          </a:p>
        </p:txBody>
      </p:sp>
      <p:sp>
        <p:nvSpPr>
          <p:cNvPr id="27" name="CuadroTexto 26">
            <a:extLst>
              <a:ext uri="{FF2B5EF4-FFF2-40B4-BE49-F238E27FC236}">
                <a16:creationId xmlns:a16="http://schemas.microsoft.com/office/drawing/2014/main" id="{0C74726B-4DEE-4455-9B2A-FB8B623355FD}"/>
              </a:ext>
            </a:extLst>
          </p:cNvPr>
          <p:cNvSpPr txBox="1"/>
          <p:nvPr/>
        </p:nvSpPr>
        <p:spPr>
          <a:xfrm>
            <a:off x="8524796" y="3201231"/>
            <a:ext cx="878883" cy="338554"/>
          </a:xfrm>
          <a:prstGeom prst="rect">
            <a:avLst/>
          </a:prstGeom>
          <a:noFill/>
        </p:spPr>
        <p:txBody>
          <a:bodyPr wrap="square" rtlCol="0">
            <a:spAutoFit/>
          </a:bodyPr>
          <a:lstStyle/>
          <a:p>
            <a:pPr algn="ctr"/>
            <a:r>
              <a:rPr lang="es-ES" sz="1600" b="1" dirty="0">
                <a:solidFill>
                  <a:srgbClr val="C00000"/>
                </a:solidFill>
              </a:rPr>
              <a:t>Vida</a:t>
            </a:r>
          </a:p>
        </p:txBody>
      </p:sp>
      <p:sp>
        <p:nvSpPr>
          <p:cNvPr id="28" name="CuadroTexto 27">
            <a:extLst>
              <a:ext uri="{FF2B5EF4-FFF2-40B4-BE49-F238E27FC236}">
                <a16:creationId xmlns:a16="http://schemas.microsoft.com/office/drawing/2014/main" id="{14362E7E-3C8B-42B7-894D-EAD1C80720F9}"/>
              </a:ext>
            </a:extLst>
          </p:cNvPr>
          <p:cNvSpPr txBox="1"/>
          <p:nvPr/>
        </p:nvSpPr>
        <p:spPr>
          <a:xfrm>
            <a:off x="9240481" y="1791006"/>
            <a:ext cx="1028413" cy="338554"/>
          </a:xfrm>
          <a:prstGeom prst="rect">
            <a:avLst/>
          </a:prstGeom>
          <a:noFill/>
        </p:spPr>
        <p:txBody>
          <a:bodyPr wrap="square" rtlCol="0">
            <a:spAutoFit/>
          </a:bodyPr>
          <a:lstStyle/>
          <a:p>
            <a:pPr algn="ctr"/>
            <a:r>
              <a:rPr lang="es-ES" sz="1600" b="1" dirty="0">
                <a:solidFill>
                  <a:srgbClr val="C00000"/>
                </a:solidFill>
              </a:rPr>
              <a:t>Materia</a:t>
            </a:r>
          </a:p>
        </p:txBody>
      </p:sp>
      <p:sp>
        <p:nvSpPr>
          <p:cNvPr id="29" name="CuadroTexto 28">
            <a:extLst>
              <a:ext uri="{FF2B5EF4-FFF2-40B4-BE49-F238E27FC236}">
                <a16:creationId xmlns:a16="http://schemas.microsoft.com/office/drawing/2014/main" id="{128671AA-2F92-466C-83E7-FD0039B5E13A}"/>
              </a:ext>
            </a:extLst>
          </p:cNvPr>
          <p:cNvSpPr txBox="1"/>
          <p:nvPr/>
        </p:nvSpPr>
        <p:spPr>
          <a:xfrm>
            <a:off x="8017445" y="2583865"/>
            <a:ext cx="878883" cy="276999"/>
          </a:xfrm>
          <a:prstGeom prst="rect">
            <a:avLst/>
          </a:prstGeom>
          <a:noFill/>
        </p:spPr>
        <p:txBody>
          <a:bodyPr wrap="square" rtlCol="0">
            <a:spAutoFit/>
          </a:bodyPr>
          <a:lstStyle/>
          <a:p>
            <a:pPr algn="ctr"/>
            <a:r>
              <a:rPr lang="es-ES" sz="1200" b="1" dirty="0">
                <a:solidFill>
                  <a:schemeClr val="bg2">
                    <a:lumMod val="50000"/>
                  </a:schemeClr>
                </a:solidFill>
              </a:rPr>
              <a:t>S-V</a:t>
            </a:r>
          </a:p>
        </p:txBody>
      </p:sp>
      <p:sp>
        <p:nvSpPr>
          <p:cNvPr id="30" name="CuadroTexto 29">
            <a:extLst>
              <a:ext uri="{FF2B5EF4-FFF2-40B4-BE49-F238E27FC236}">
                <a16:creationId xmlns:a16="http://schemas.microsoft.com/office/drawing/2014/main" id="{6064E243-F67F-412F-BE74-3EA4FFA0F9D8}"/>
              </a:ext>
            </a:extLst>
          </p:cNvPr>
          <p:cNvSpPr txBox="1"/>
          <p:nvPr/>
        </p:nvSpPr>
        <p:spPr>
          <a:xfrm>
            <a:off x="9032557" y="2580295"/>
            <a:ext cx="878883" cy="276999"/>
          </a:xfrm>
          <a:prstGeom prst="rect">
            <a:avLst/>
          </a:prstGeom>
          <a:noFill/>
        </p:spPr>
        <p:txBody>
          <a:bodyPr wrap="square" rtlCol="0">
            <a:spAutoFit/>
          </a:bodyPr>
          <a:lstStyle/>
          <a:p>
            <a:pPr algn="ctr"/>
            <a:r>
              <a:rPr lang="es-ES" sz="1200" b="1" dirty="0">
                <a:solidFill>
                  <a:schemeClr val="bg2">
                    <a:lumMod val="50000"/>
                  </a:schemeClr>
                </a:solidFill>
              </a:rPr>
              <a:t>V-M</a:t>
            </a:r>
          </a:p>
        </p:txBody>
      </p:sp>
      <p:sp>
        <p:nvSpPr>
          <p:cNvPr id="31" name="CuadroTexto 30">
            <a:extLst>
              <a:ext uri="{FF2B5EF4-FFF2-40B4-BE49-F238E27FC236}">
                <a16:creationId xmlns:a16="http://schemas.microsoft.com/office/drawing/2014/main" id="{1B5EDE0B-F1EA-4FC8-B459-41BC959F6BD4}"/>
              </a:ext>
            </a:extLst>
          </p:cNvPr>
          <p:cNvSpPr txBox="1"/>
          <p:nvPr/>
        </p:nvSpPr>
        <p:spPr>
          <a:xfrm>
            <a:off x="8484631" y="1785324"/>
            <a:ext cx="878883" cy="276999"/>
          </a:xfrm>
          <a:prstGeom prst="rect">
            <a:avLst/>
          </a:prstGeom>
          <a:noFill/>
        </p:spPr>
        <p:txBody>
          <a:bodyPr wrap="square" rtlCol="0">
            <a:spAutoFit/>
          </a:bodyPr>
          <a:lstStyle/>
          <a:p>
            <a:pPr algn="ctr"/>
            <a:r>
              <a:rPr lang="es-ES" sz="1200" b="1" dirty="0">
                <a:solidFill>
                  <a:schemeClr val="bg2">
                    <a:lumMod val="50000"/>
                  </a:schemeClr>
                </a:solidFill>
              </a:rPr>
              <a:t>M-S</a:t>
            </a:r>
          </a:p>
        </p:txBody>
      </p:sp>
      <p:sp>
        <p:nvSpPr>
          <p:cNvPr id="32" name="CuadroTexto 31">
            <a:extLst>
              <a:ext uri="{FF2B5EF4-FFF2-40B4-BE49-F238E27FC236}">
                <a16:creationId xmlns:a16="http://schemas.microsoft.com/office/drawing/2014/main" id="{2343922C-8440-4BF7-90BA-4A335B662137}"/>
              </a:ext>
            </a:extLst>
          </p:cNvPr>
          <p:cNvSpPr txBox="1"/>
          <p:nvPr/>
        </p:nvSpPr>
        <p:spPr>
          <a:xfrm>
            <a:off x="8538873" y="2287511"/>
            <a:ext cx="878883" cy="276999"/>
          </a:xfrm>
          <a:prstGeom prst="rect">
            <a:avLst/>
          </a:prstGeom>
          <a:noFill/>
        </p:spPr>
        <p:txBody>
          <a:bodyPr wrap="square" rtlCol="0">
            <a:spAutoFit/>
          </a:bodyPr>
          <a:lstStyle/>
          <a:p>
            <a:pPr algn="ctr"/>
            <a:r>
              <a:rPr lang="es-ES" sz="1200" b="1" dirty="0">
                <a:solidFill>
                  <a:schemeClr val="bg2">
                    <a:lumMod val="50000"/>
                  </a:schemeClr>
                </a:solidFill>
              </a:rPr>
              <a:t>S-M-V</a:t>
            </a:r>
          </a:p>
        </p:txBody>
      </p:sp>
      <p:sp>
        <p:nvSpPr>
          <p:cNvPr id="33" name="CuadroTexto 32">
            <a:extLst>
              <a:ext uri="{FF2B5EF4-FFF2-40B4-BE49-F238E27FC236}">
                <a16:creationId xmlns:a16="http://schemas.microsoft.com/office/drawing/2014/main" id="{48FF2074-8FEA-4CEF-AC00-7B74213D6625}"/>
              </a:ext>
            </a:extLst>
          </p:cNvPr>
          <p:cNvSpPr txBox="1"/>
          <p:nvPr/>
        </p:nvSpPr>
        <p:spPr>
          <a:xfrm>
            <a:off x="4873974" y="2398254"/>
            <a:ext cx="2064838" cy="646331"/>
          </a:xfrm>
          <a:prstGeom prst="rect">
            <a:avLst/>
          </a:prstGeom>
          <a:noFill/>
        </p:spPr>
        <p:txBody>
          <a:bodyPr wrap="square" rtlCol="0">
            <a:spAutoFit/>
          </a:bodyPr>
          <a:lstStyle/>
          <a:p>
            <a:pPr algn="ctr"/>
            <a:r>
              <a:rPr lang="es-ES" b="1" dirty="0"/>
              <a:t>3 Áreas Globales </a:t>
            </a:r>
            <a:r>
              <a:rPr lang="es-ES" b="1" dirty="0">
                <a:solidFill>
                  <a:schemeClr val="bg2">
                    <a:lumMod val="50000"/>
                  </a:schemeClr>
                </a:solidFill>
              </a:rPr>
              <a:t>y sus interacciones</a:t>
            </a:r>
          </a:p>
        </p:txBody>
      </p:sp>
      <p:sp>
        <p:nvSpPr>
          <p:cNvPr id="35" name="Flecha: hacia abajo 34">
            <a:extLst>
              <a:ext uri="{FF2B5EF4-FFF2-40B4-BE49-F238E27FC236}">
                <a16:creationId xmlns:a16="http://schemas.microsoft.com/office/drawing/2014/main" id="{63656F0E-5239-4421-B4DE-9B60CDD675EA}"/>
              </a:ext>
            </a:extLst>
          </p:cNvPr>
          <p:cNvSpPr/>
          <p:nvPr/>
        </p:nvSpPr>
        <p:spPr>
          <a:xfrm rot="2151884">
            <a:off x="6961356" y="3301652"/>
            <a:ext cx="491725" cy="66785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a:extLst>
              <a:ext uri="{FF2B5EF4-FFF2-40B4-BE49-F238E27FC236}">
                <a16:creationId xmlns:a16="http://schemas.microsoft.com/office/drawing/2014/main" id="{D0B25007-8F19-4120-8956-43A102084003}"/>
              </a:ext>
            </a:extLst>
          </p:cNvPr>
          <p:cNvSpPr txBox="1"/>
          <p:nvPr/>
        </p:nvSpPr>
        <p:spPr>
          <a:xfrm>
            <a:off x="8276654" y="4585629"/>
            <a:ext cx="2956065" cy="1015663"/>
          </a:xfrm>
          <a:prstGeom prst="rect">
            <a:avLst/>
          </a:prstGeom>
          <a:noFill/>
          <a:ln w="28575">
            <a:solidFill>
              <a:srgbClr val="C00000"/>
            </a:solidFill>
            <a:prstDash val="solid"/>
          </a:ln>
        </p:spPr>
        <p:txBody>
          <a:bodyPr wrap="square" rtlCol="0">
            <a:spAutoFit/>
          </a:bodyPr>
          <a:lstStyle/>
          <a:p>
            <a:pPr algn="ctr"/>
            <a:r>
              <a:rPr lang="es-ES" sz="2000" b="1" dirty="0"/>
              <a:t>ABIERTA LA REFLEXIÓN </a:t>
            </a:r>
            <a:r>
              <a:rPr lang="es-ES" sz="2000" dirty="0"/>
              <a:t>SOBRE LAS ÁREAS EN EL PLAN ESTRATÉGICO 2025 </a:t>
            </a:r>
          </a:p>
        </p:txBody>
      </p:sp>
      <p:sp>
        <p:nvSpPr>
          <p:cNvPr id="37" name="CuadroTexto 36">
            <a:extLst>
              <a:ext uri="{FF2B5EF4-FFF2-40B4-BE49-F238E27FC236}">
                <a16:creationId xmlns:a16="http://schemas.microsoft.com/office/drawing/2014/main" id="{858C1C25-FF47-4681-8E34-30AF98505DD8}"/>
              </a:ext>
            </a:extLst>
          </p:cNvPr>
          <p:cNvSpPr txBox="1"/>
          <p:nvPr/>
        </p:nvSpPr>
        <p:spPr>
          <a:xfrm>
            <a:off x="1178652" y="4178584"/>
            <a:ext cx="5516140" cy="2031325"/>
          </a:xfrm>
          <a:prstGeom prst="rect">
            <a:avLst/>
          </a:prstGeom>
          <a:noFill/>
          <a:ln w="28575">
            <a:solidFill>
              <a:srgbClr val="C00000"/>
            </a:solidFill>
            <a:prstDash val="solid"/>
          </a:ln>
        </p:spPr>
        <p:txBody>
          <a:bodyPr wrap="square" rtlCol="0">
            <a:spAutoFit/>
          </a:bodyPr>
          <a:lstStyle/>
          <a:p>
            <a:pPr algn="ctr"/>
            <a:r>
              <a:rPr lang="es-ES" dirty="0"/>
              <a:t>HACIA UNA </a:t>
            </a:r>
            <a:r>
              <a:rPr lang="es-ES" b="1" dirty="0"/>
              <a:t>NUEVA ESTRUCTURA</a:t>
            </a:r>
          </a:p>
          <a:p>
            <a:pPr marL="285750" indent="-285750">
              <a:buFont typeface="Arial" panose="020B0604020202020204" pitchFamily="34" charset="0"/>
              <a:buChar char="•"/>
            </a:pPr>
            <a:r>
              <a:rPr lang="es-ES" dirty="0"/>
              <a:t>Revisar la distribución de las Áreas Científicas Globales y la adscripción de los grupos de carácter interdisciplinar</a:t>
            </a:r>
          </a:p>
          <a:p>
            <a:pPr marL="285750" indent="-285750">
              <a:buFont typeface="Arial" panose="020B0604020202020204" pitchFamily="34" charset="0"/>
              <a:buChar char="•"/>
            </a:pPr>
            <a:r>
              <a:rPr lang="es-ES" dirty="0"/>
              <a:t>Revisar las funciones de las Coordinaciones de Áreas Científicas como vertebradores de la investigación inter‐ e intra‐áreas</a:t>
            </a:r>
            <a:endParaRPr lang="es-ES" b="1" dirty="0"/>
          </a:p>
        </p:txBody>
      </p:sp>
      <p:sp>
        <p:nvSpPr>
          <p:cNvPr id="38" name="Flecha: a la derecha 37">
            <a:extLst>
              <a:ext uri="{FF2B5EF4-FFF2-40B4-BE49-F238E27FC236}">
                <a16:creationId xmlns:a16="http://schemas.microsoft.com/office/drawing/2014/main" id="{07789A9A-F491-4E69-A7E3-FB4B6EA517E4}"/>
              </a:ext>
            </a:extLst>
          </p:cNvPr>
          <p:cNvSpPr/>
          <p:nvPr/>
        </p:nvSpPr>
        <p:spPr>
          <a:xfrm>
            <a:off x="7171943" y="4701711"/>
            <a:ext cx="805438" cy="49253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Marcador de contenido 4">
            <a:extLst>
              <a:ext uri="{FF2B5EF4-FFF2-40B4-BE49-F238E27FC236}">
                <a16:creationId xmlns:a16="http://schemas.microsoft.com/office/drawing/2014/main" id="{41678E97-101E-47E1-99F5-66C792A3D3C7}"/>
              </a:ext>
            </a:extLst>
          </p:cNvPr>
          <p:cNvSpPr txBox="1">
            <a:spLocks/>
          </p:cNvSpPr>
          <p:nvPr/>
        </p:nvSpPr>
        <p:spPr>
          <a:xfrm>
            <a:off x="3607096" y="7463"/>
            <a:ext cx="10029324" cy="1323439"/>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20000"/>
              </a:spcBef>
              <a:buClr>
                <a:srgbClr val="7A7A7A"/>
              </a:buClr>
            </a:pPr>
            <a:r>
              <a:rPr lang="es-ES" sz="4000" b="1" dirty="0">
                <a:solidFill>
                  <a:srgbClr val="000000"/>
                </a:solidFill>
                <a:latin typeface="Cambria" panose="02040503050406030204" pitchFamily="18" charset="0"/>
                <a:ea typeface="Cambria" panose="02040503050406030204" pitchFamily="18" charset="0"/>
              </a:rPr>
              <a:t>ÁREAS CIENTÍFICO-TÉCNICAS</a:t>
            </a:r>
          </a:p>
          <a:p>
            <a:pPr>
              <a:spcBef>
                <a:spcPct val="20000"/>
              </a:spcBef>
              <a:buClr>
                <a:srgbClr val="7A7A7A"/>
              </a:buClr>
            </a:pPr>
            <a:endParaRPr lang="es-ES" sz="4000" dirty="0">
              <a:solidFill>
                <a:srgbClr val="000000"/>
              </a:solidFill>
              <a:latin typeface="Cambria" panose="02040503050406030204" pitchFamily="18" charset="0"/>
              <a:ea typeface="Cambria" panose="02040503050406030204" pitchFamily="18" charset="0"/>
            </a:endParaRPr>
          </a:p>
        </p:txBody>
      </p:sp>
      <p:sp>
        <p:nvSpPr>
          <p:cNvPr id="39" name="Subtítulo 2">
            <a:extLst>
              <a:ext uri="{FF2B5EF4-FFF2-40B4-BE49-F238E27FC236}">
                <a16:creationId xmlns:a16="http://schemas.microsoft.com/office/drawing/2014/main" id="{352ADD63-94F9-499F-9754-752089C281CA}"/>
              </a:ext>
            </a:extLst>
          </p:cNvPr>
          <p:cNvSpPr txBox="1">
            <a:spLocks/>
          </p:cNvSpPr>
          <p:nvPr/>
        </p:nvSpPr>
        <p:spPr>
          <a:xfrm>
            <a:off x="6907748" y="800360"/>
            <a:ext cx="3627640"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b="1" dirty="0"/>
              <a:t>Plan Estratégico 2018-2021</a:t>
            </a:r>
          </a:p>
        </p:txBody>
      </p:sp>
      <p:sp>
        <p:nvSpPr>
          <p:cNvPr id="7" name="Rectángulo 6">
            <a:extLst>
              <a:ext uri="{FF2B5EF4-FFF2-40B4-BE49-F238E27FC236}">
                <a16:creationId xmlns:a16="http://schemas.microsoft.com/office/drawing/2014/main" id="{B8494D3D-FCB5-499D-8653-86ED27A7DFFF}"/>
              </a:ext>
            </a:extLst>
          </p:cNvPr>
          <p:cNvSpPr/>
          <p:nvPr/>
        </p:nvSpPr>
        <p:spPr>
          <a:xfrm>
            <a:off x="390253" y="6219359"/>
            <a:ext cx="5516140" cy="523220"/>
          </a:xfrm>
          <a:prstGeom prst="rect">
            <a:avLst/>
          </a:prstGeom>
        </p:spPr>
        <p:txBody>
          <a:bodyPr wrap="square">
            <a:spAutoFit/>
          </a:bodyPr>
          <a:lstStyle/>
          <a:p>
            <a:pPr marL="900113" indent="0">
              <a:buNone/>
            </a:pPr>
            <a:r>
              <a:rPr lang="es-ES" sz="1400" b="1" dirty="0">
                <a:solidFill>
                  <a:schemeClr val="bg1">
                    <a:lumMod val="50000"/>
                  </a:schemeClr>
                </a:solidFill>
              </a:rPr>
              <a:t>*</a:t>
            </a:r>
            <a:r>
              <a:rPr lang="es-ES" sz="1400" b="1" i="1" dirty="0">
                <a:solidFill>
                  <a:schemeClr val="bg1">
                    <a:lumMod val="50000"/>
                  </a:schemeClr>
                </a:solidFill>
              </a:rPr>
              <a:t>Las Áreas se encuentran creadas y atribuidas sus funciones en BOE 23-4-1993</a:t>
            </a:r>
          </a:p>
        </p:txBody>
      </p:sp>
    </p:spTree>
    <p:extLst>
      <p:ext uri="{BB962C8B-B14F-4D97-AF65-F5344CB8AC3E}">
        <p14:creationId xmlns:p14="http://schemas.microsoft.com/office/powerpoint/2010/main" val="202630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7" name="Título 1">
            <a:extLst>
              <a:ext uri="{FF2B5EF4-FFF2-40B4-BE49-F238E27FC236}">
                <a16:creationId xmlns:a16="http://schemas.microsoft.com/office/drawing/2014/main" id="{7BB339AA-465F-41C9-B39C-39A2317F60F4}"/>
              </a:ext>
            </a:extLst>
          </p:cNvPr>
          <p:cNvSpPr txBox="1">
            <a:spLocks/>
          </p:cNvSpPr>
          <p:nvPr/>
        </p:nvSpPr>
        <p:spPr>
          <a:xfrm>
            <a:off x="4156286" y="-30018"/>
            <a:ext cx="7491295"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600" b="1" dirty="0">
                <a:solidFill>
                  <a:srgbClr val="AF071F"/>
                </a:solidFill>
                <a:latin typeface="Berlin Sans FB Demi" panose="020E0802020502020306" pitchFamily="34" charset="0"/>
              </a:rPr>
              <a:t>Área Global SOCIEDAD</a:t>
            </a:r>
            <a:endParaRPr kumimoji="0" lang="es-ES" sz="3600" b="1" i="0" u="none" strike="noStrike" kern="1200" cap="none" spc="-100" normalizeH="0" dirty="0">
              <a:ln>
                <a:noFill/>
              </a:ln>
              <a:solidFill>
                <a:srgbClr val="AF071F"/>
              </a:solidFill>
              <a:effectLst/>
              <a:uLnTx/>
              <a:uFillTx/>
              <a:latin typeface="Berlin Sans FB Demi" panose="020E0802020502020306" pitchFamily="34" charset="0"/>
            </a:endParaRPr>
          </a:p>
        </p:txBody>
      </p:sp>
      <p:sp>
        <p:nvSpPr>
          <p:cNvPr id="2" name="Rectángulo 1">
            <a:extLst>
              <a:ext uri="{FF2B5EF4-FFF2-40B4-BE49-F238E27FC236}">
                <a16:creationId xmlns:a16="http://schemas.microsoft.com/office/drawing/2014/main" id="{D978944C-BA59-48A7-BBA3-4D14E773E383}"/>
              </a:ext>
            </a:extLst>
          </p:cNvPr>
          <p:cNvSpPr/>
          <p:nvPr/>
        </p:nvSpPr>
        <p:spPr>
          <a:xfrm>
            <a:off x="2512544" y="4730040"/>
            <a:ext cx="9551875" cy="2139047"/>
          </a:xfrm>
          <a:prstGeom prst="rect">
            <a:avLst/>
          </a:prstGeom>
        </p:spPr>
        <p:txBody>
          <a:bodyPr wrap="square">
            <a:spAutoFit/>
          </a:bodyPr>
          <a:lstStyle/>
          <a:p>
            <a:pPr marL="85725">
              <a:spcBef>
                <a:spcPts val="600"/>
              </a:spcBef>
            </a:pPr>
            <a:r>
              <a:rPr lang="es-ES" sz="1600" b="1" dirty="0">
                <a:solidFill>
                  <a:schemeClr val="bg1">
                    <a:lumMod val="50000"/>
                  </a:schemeClr>
                </a:solidFill>
              </a:rPr>
              <a:t>HUMANIDADES: </a:t>
            </a:r>
            <a:r>
              <a:rPr lang="es-ES" sz="1600" dirty="0"/>
              <a:t>estudio de la perspectiva histórica y los cambios a lo largo del tiempo en esas relaciones, las manifestaciones culturales y artísticas que generan, las lenguas y su expresión escrita como mecanismos de comunicación y transmisión de la cultura y el conocimiento, ideas y pensamientos.</a:t>
            </a:r>
          </a:p>
          <a:p>
            <a:pPr marL="85725">
              <a:spcBef>
                <a:spcPts val="600"/>
              </a:spcBef>
            </a:pPr>
            <a:r>
              <a:rPr lang="es-ES" sz="1600" b="1" dirty="0">
                <a:solidFill>
                  <a:schemeClr val="bg1">
                    <a:lumMod val="50000"/>
                  </a:schemeClr>
                </a:solidFill>
              </a:rPr>
              <a:t>CIENCIAS SOCIALES</a:t>
            </a:r>
            <a:r>
              <a:rPr lang="es-ES" sz="1600" b="1" dirty="0"/>
              <a:t>:</a:t>
            </a:r>
            <a:r>
              <a:rPr lang="es-ES" sz="1600" dirty="0"/>
              <a:t> análisis desde diversas perspectivas (demográfica, económica, geográfica, política, sociológica y multidisciplinar), se investiga el bienestar social, el cambio global, el desarrollo territorial sostenible, la economía política y pública, el envejecimiento, la innovación, las relaciones ciencia-sociedad y la producción y utilización de conocimiento científico en diversos ámbitos -cultura, medio ambiente, industria, salud, etc.- o la participación ciudadana en la política y el impacto social.</a:t>
            </a:r>
            <a:endParaRPr lang="es-ES" sz="1600" dirty="0">
              <a:cs typeface="Calibri"/>
            </a:endParaRPr>
          </a:p>
        </p:txBody>
      </p:sp>
      <p:sp>
        <p:nvSpPr>
          <p:cNvPr id="3" name="Rectángulo 2">
            <a:extLst>
              <a:ext uri="{FF2B5EF4-FFF2-40B4-BE49-F238E27FC236}">
                <a16:creationId xmlns:a16="http://schemas.microsoft.com/office/drawing/2014/main" id="{DAC59C44-AB29-41A1-A4F0-3E3D34B2A5D0}"/>
              </a:ext>
            </a:extLst>
          </p:cNvPr>
          <p:cNvSpPr/>
          <p:nvPr/>
        </p:nvSpPr>
        <p:spPr>
          <a:xfrm>
            <a:off x="831755" y="632822"/>
            <a:ext cx="7751885" cy="2015936"/>
          </a:xfrm>
          <a:prstGeom prst="rect">
            <a:avLst/>
          </a:prstGeom>
        </p:spPr>
        <p:txBody>
          <a:bodyPr wrap="square">
            <a:spAutoFit/>
          </a:bodyPr>
          <a:lstStyle/>
          <a:p>
            <a:pPr marL="85725">
              <a:spcBef>
                <a:spcPts val="600"/>
              </a:spcBef>
            </a:pPr>
            <a:r>
              <a:rPr lang="es-ES" sz="2000" b="1" dirty="0">
                <a:solidFill>
                  <a:schemeClr val="bg1">
                    <a:lumMod val="50000"/>
                  </a:schemeClr>
                </a:solidFill>
              </a:rPr>
              <a:t>ACTIVIDAD CIENTÍFICA: </a:t>
            </a:r>
          </a:p>
          <a:p>
            <a:pPr marL="85725">
              <a:spcBef>
                <a:spcPts val="600"/>
              </a:spcBef>
            </a:pPr>
            <a:r>
              <a:rPr lang="es-ES" sz="2000" dirty="0"/>
              <a:t>Estudio de </a:t>
            </a:r>
            <a:r>
              <a:rPr lang="es-ES" sz="2000" b="1" dirty="0"/>
              <a:t>la forma en  que las personas han organizado y organizan sus relaciones sociales, políticas y económicas y sus comportamientos individuales y colectivos ante su realidad cotidiana, </a:t>
            </a:r>
            <a:r>
              <a:rPr lang="es-ES" sz="2000" dirty="0"/>
              <a:t>con enfoques teóricos y empíricos innovadores y cada día más multidisciplinares e internacionales. </a:t>
            </a:r>
          </a:p>
        </p:txBody>
      </p:sp>
      <p:pic>
        <p:nvPicPr>
          <p:cNvPr id="10" name="Imagen 9">
            <a:extLst>
              <a:ext uri="{FF2B5EF4-FFF2-40B4-BE49-F238E27FC236}">
                <a16:creationId xmlns:a16="http://schemas.microsoft.com/office/drawing/2014/main" id="{26249852-BD8F-4F42-AFB7-56C0B6A375BE}"/>
              </a:ext>
            </a:extLst>
          </p:cNvPr>
          <p:cNvPicPr>
            <a:picLocks noChangeAspect="1"/>
          </p:cNvPicPr>
          <p:nvPr/>
        </p:nvPicPr>
        <p:blipFill>
          <a:blip r:embed="rId4"/>
          <a:stretch>
            <a:fillRect/>
          </a:stretch>
        </p:blipFill>
        <p:spPr>
          <a:xfrm>
            <a:off x="831755" y="5273708"/>
            <a:ext cx="1782900" cy="753419"/>
          </a:xfrm>
          <a:prstGeom prst="rect">
            <a:avLst/>
          </a:prstGeom>
        </p:spPr>
      </p:pic>
      <p:pic>
        <p:nvPicPr>
          <p:cNvPr id="6" name="Imagen 5">
            <a:extLst>
              <a:ext uri="{FF2B5EF4-FFF2-40B4-BE49-F238E27FC236}">
                <a16:creationId xmlns:a16="http://schemas.microsoft.com/office/drawing/2014/main" id="{529FC849-F83D-4588-B9ED-E8D026176E07}"/>
              </a:ext>
            </a:extLst>
          </p:cNvPr>
          <p:cNvPicPr>
            <a:picLocks noChangeAspect="1"/>
          </p:cNvPicPr>
          <p:nvPr/>
        </p:nvPicPr>
        <p:blipFill>
          <a:blip r:embed="rId5"/>
          <a:stretch>
            <a:fillRect/>
          </a:stretch>
        </p:blipFill>
        <p:spPr>
          <a:xfrm>
            <a:off x="186690" y="2597886"/>
            <a:ext cx="11818620" cy="2030606"/>
          </a:xfrm>
          <a:prstGeom prst="rect">
            <a:avLst/>
          </a:prstGeom>
        </p:spPr>
      </p:pic>
      <p:pic>
        <p:nvPicPr>
          <p:cNvPr id="12" name="Imagen 11">
            <a:extLst>
              <a:ext uri="{FF2B5EF4-FFF2-40B4-BE49-F238E27FC236}">
                <a16:creationId xmlns:a16="http://schemas.microsoft.com/office/drawing/2014/main" id="{C598FEC1-15E6-4428-A518-56FB099EEC20}"/>
              </a:ext>
            </a:extLst>
          </p:cNvPr>
          <p:cNvPicPr>
            <a:picLocks noChangeAspect="1"/>
          </p:cNvPicPr>
          <p:nvPr/>
        </p:nvPicPr>
        <p:blipFill>
          <a:blip r:embed="rId6"/>
          <a:stretch>
            <a:fillRect/>
          </a:stretch>
        </p:blipFill>
        <p:spPr>
          <a:xfrm>
            <a:off x="8983956" y="665563"/>
            <a:ext cx="2561124" cy="1572072"/>
          </a:xfrm>
          <a:prstGeom prst="rect">
            <a:avLst/>
          </a:prstGeom>
        </p:spPr>
      </p:pic>
      <p:sp>
        <p:nvSpPr>
          <p:cNvPr id="14" name="Rectángulo 13">
            <a:extLst>
              <a:ext uri="{FF2B5EF4-FFF2-40B4-BE49-F238E27FC236}">
                <a16:creationId xmlns:a16="http://schemas.microsoft.com/office/drawing/2014/main" id="{0AEF0A28-A864-4A2D-B49D-1F0791B4B95B}"/>
              </a:ext>
            </a:extLst>
          </p:cNvPr>
          <p:cNvSpPr/>
          <p:nvPr/>
        </p:nvSpPr>
        <p:spPr>
          <a:xfrm>
            <a:off x="8839465" y="2000012"/>
            <a:ext cx="1425053" cy="307777"/>
          </a:xfrm>
          <a:prstGeom prst="rect">
            <a:avLst/>
          </a:prstGeom>
        </p:spPr>
        <p:txBody>
          <a:bodyPr wrap="square">
            <a:spAutoFit/>
          </a:bodyPr>
          <a:lstStyle/>
          <a:p>
            <a:pPr marL="85725" algn="ctr">
              <a:spcBef>
                <a:spcPts val="600"/>
              </a:spcBef>
            </a:pPr>
            <a:r>
              <a:rPr lang="es-ES" sz="1400" b="1" dirty="0">
                <a:solidFill>
                  <a:schemeClr val="bg1">
                    <a:lumMod val="50000"/>
                  </a:schemeClr>
                </a:solidFill>
              </a:rPr>
              <a:t>Elena Castro</a:t>
            </a:r>
          </a:p>
        </p:txBody>
      </p:sp>
      <p:sp>
        <p:nvSpPr>
          <p:cNvPr id="15" name="Rectángulo 14">
            <a:extLst>
              <a:ext uri="{FF2B5EF4-FFF2-40B4-BE49-F238E27FC236}">
                <a16:creationId xmlns:a16="http://schemas.microsoft.com/office/drawing/2014/main" id="{4A1F77D7-E96C-4770-8ECD-16989BE6287C}"/>
              </a:ext>
            </a:extLst>
          </p:cNvPr>
          <p:cNvSpPr/>
          <p:nvPr/>
        </p:nvSpPr>
        <p:spPr>
          <a:xfrm>
            <a:off x="10120027" y="686695"/>
            <a:ext cx="1825369" cy="307777"/>
          </a:xfrm>
          <a:prstGeom prst="rect">
            <a:avLst/>
          </a:prstGeom>
        </p:spPr>
        <p:txBody>
          <a:bodyPr wrap="square">
            <a:spAutoFit/>
          </a:bodyPr>
          <a:lstStyle/>
          <a:p>
            <a:pPr marL="85725" algn="ctr">
              <a:spcBef>
                <a:spcPts val="600"/>
              </a:spcBef>
            </a:pPr>
            <a:r>
              <a:rPr lang="es-ES" sz="1400" b="1" dirty="0">
                <a:solidFill>
                  <a:schemeClr val="bg1">
                    <a:lumMod val="50000"/>
                  </a:schemeClr>
                </a:solidFill>
              </a:rPr>
              <a:t>Ignacio Montero</a:t>
            </a:r>
          </a:p>
        </p:txBody>
      </p:sp>
      <p:sp>
        <p:nvSpPr>
          <p:cNvPr id="11" name="CuadroTexto 10">
            <a:extLst>
              <a:ext uri="{FF2B5EF4-FFF2-40B4-BE49-F238E27FC236}">
                <a16:creationId xmlns:a16="http://schemas.microsoft.com/office/drawing/2014/main" id="{5888A436-97F5-4F5C-A7EE-AF585DB062D2}"/>
              </a:ext>
            </a:extLst>
          </p:cNvPr>
          <p:cNvSpPr txBox="1"/>
          <p:nvPr/>
        </p:nvSpPr>
        <p:spPr>
          <a:xfrm>
            <a:off x="2301811" y="2579929"/>
            <a:ext cx="1231427" cy="400110"/>
          </a:xfrm>
          <a:prstGeom prst="rect">
            <a:avLst/>
          </a:prstGeom>
          <a:noFill/>
        </p:spPr>
        <p:txBody>
          <a:bodyPr wrap="none" rtlCol="0">
            <a:spAutoFit/>
          </a:bodyPr>
          <a:lstStyle/>
          <a:p>
            <a:r>
              <a:rPr lang="es-ES" sz="2000" b="1" dirty="0">
                <a:solidFill>
                  <a:srgbClr val="C00000"/>
                </a:solidFill>
              </a:rPr>
              <a:t>80 grupos</a:t>
            </a:r>
          </a:p>
        </p:txBody>
      </p:sp>
    </p:spTree>
    <p:extLst>
      <p:ext uri="{BB962C8B-B14F-4D97-AF65-F5344CB8AC3E}">
        <p14:creationId xmlns:p14="http://schemas.microsoft.com/office/powerpoint/2010/main" val="403188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7" name="Título 1">
            <a:extLst>
              <a:ext uri="{FF2B5EF4-FFF2-40B4-BE49-F238E27FC236}">
                <a16:creationId xmlns:a16="http://schemas.microsoft.com/office/drawing/2014/main" id="{7BB339AA-465F-41C9-B39C-39A2317F60F4}"/>
              </a:ext>
            </a:extLst>
          </p:cNvPr>
          <p:cNvSpPr txBox="1">
            <a:spLocks/>
          </p:cNvSpPr>
          <p:nvPr/>
        </p:nvSpPr>
        <p:spPr>
          <a:xfrm>
            <a:off x="4188185" y="-32860"/>
            <a:ext cx="7491295"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600" b="1" dirty="0">
                <a:solidFill>
                  <a:srgbClr val="AF071F"/>
                </a:solidFill>
                <a:latin typeface="Berlin Sans FB Demi" panose="020E0802020502020306" pitchFamily="34" charset="0"/>
              </a:rPr>
              <a:t>Área Global VIDA</a:t>
            </a:r>
            <a:endParaRPr kumimoji="0" lang="es-ES" sz="3600" b="1" i="0" u="none" strike="noStrike" kern="1200" cap="none" spc="-100" normalizeH="0" dirty="0">
              <a:ln>
                <a:noFill/>
              </a:ln>
              <a:solidFill>
                <a:srgbClr val="AF071F"/>
              </a:solidFill>
              <a:effectLst/>
              <a:uLnTx/>
              <a:uFillTx/>
              <a:latin typeface="Berlin Sans FB Demi" panose="020E0802020502020306" pitchFamily="34" charset="0"/>
            </a:endParaRPr>
          </a:p>
        </p:txBody>
      </p:sp>
      <p:sp>
        <p:nvSpPr>
          <p:cNvPr id="2" name="Rectángulo 1">
            <a:extLst>
              <a:ext uri="{FF2B5EF4-FFF2-40B4-BE49-F238E27FC236}">
                <a16:creationId xmlns:a16="http://schemas.microsoft.com/office/drawing/2014/main" id="{D978944C-BA59-48A7-BBA3-4D14E773E383}"/>
              </a:ext>
            </a:extLst>
          </p:cNvPr>
          <p:cNvSpPr/>
          <p:nvPr/>
        </p:nvSpPr>
        <p:spPr>
          <a:xfrm>
            <a:off x="1384716" y="4180344"/>
            <a:ext cx="11016152" cy="2708434"/>
          </a:xfrm>
          <a:prstGeom prst="rect">
            <a:avLst/>
          </a:prstGeom>
        </p:spPr>
        <p:txBody>
          <a:bodyPr wrap="square">
            <a:spAutoFit/>
          </a:bodyPr>
          <a:lstStyle/>
          <a:p>
            <a:pPr marL="85725">
              <a:spcBef>
                <a:spcPts val="600"/>
              </a:spcBef>
            </a:pPr>
            <a:r>
              <a:rPr lang="es-ES" sz="1400" b="1" dirty="0">
                <a:solidFill>
                  <a:schemeClr val="bg1">
                    <a:lumMod val="50000"/>
                  </a:schemeClr>
                </a:solidFill>
              </a:rPr>
              <a:t>CHALLENGES: </a:t>
            </a:r>
          </a:p>
          <a:p>
            <a:pPr marL="171450" indent="-171450">
              <a:buFont typeface="Arial" panose="020B0604020202020204" pitchFamily="34" charset="0"/>
              <a:buChar char="•"/>
            </a:pPr>
            <a:r>
              <a:rPr lang="es-ES" sz="1200" dirty="0"/>
              <a:t>Comprender las bases moleculares de las enfermedades.</a:t>
            </a:r>
          </a:p>
          <a:p>
            <a:pPr marL="171450" indent="-171450">
              <a:buFont typeface="Arial" panose="020B0604020202020204" pitchFamily="34" charset="0"/>
              <a:buChar char="•"/>
            </a:pPr>
            <a:r>
              <a:rPr lang="es-ES" sz="1200" dirty="0"/>
              <a:t>Crear nuevas herramientas para estudiar el cerebro y los circuitos neuronales con el fin de comprender el cerebro, la memoria y la mente.</a:t>
            </a:r>
          </a:p>
          <a:p>
            <a:pPr marL="171450" indent="-171450">
              <a:buFont typeface="Arial" panose="020B0604020202020204" pitchFamily="34" charset="0"/>
              <a:buChar char="•"/>
            </a:pPr>
            <a:r>
              <a:rPr lang="es-ES" sz="1200" dirty="0"/>
              <a:t>Establecer la interacción entre los factores genéticos, epigenéticos y ambientales y el papel de estos factores en la susceptibilidad a las enfermedades y el bienestar humano.</a:t>
            </a:r>
          </a:p>
          <a:p>
            <a:pPr marL="171450" indent="-171450">
              <a:buFont typeface="Arial" panose="020B0604020202020204" pitchFamily="34" charset="0"/>
              <a:buChar char="•"/>
            </a:pPr>
            <a:r>
              <a:rPr lang="es-ES" sz="1200" dirty="0"/>
              <a:t>Promover la biología sintética para diseñar y crear nuevos organismos biológicos con diversas aplicaciones.</a:t>
            </a:r>
          </a:p>
          <a:p>
            <a:pPr marL="171450" indent="-171450">
              <a:buFont typeface="Arial" panose="020B0604020202020204" pitchFamily="34" charset="0"/>
              <a:buChar char="•"/>
            </a:pPr>
            <a:r>
              <a:rPr lang="es-ES" sz="1200" dirty="0"/>
              <a:t>Desarrollo de alimentos seguros y saludables a partir de sistemas sostenibles de pesca, acuicultura, agricultura y ganadería.</a:t>
            </a:r>
          </a:p>
          <a:p>
            <a:pPr marL="171450" indent="-171450">
              <a:buFont typeface="Arial" panose="020B0604020202020204" pitchFamily="34" charset="0"/>
              <a:buChar char="•"/>
            </a:pPr>
            <a:r>
              <a:rPr lang="es-ES" sz="1200" dirty="0"/>
              <a:t>La racionalidad y el uso sostenible de los recursos naturales de la Tierra.</a:t>
            </a:r>
          </a:p>
          <a:p>
            <a:pPr marL="171450" indent="-171450">
              <a:buFont typeface="Arial" panose="020B0604020202020204" pitchFamily="34" charset="0"/>
              <a:buChar char="•"/>
            </a:pPr>
            <a:r>
              <a:rPr lang="es-ES" sz="1200" dirty="0"/>
              <a:t>La generación de conocimiento en sanidad vegetal y animal para hacer frente a las patologías existentes y establecer medidas de protección frente a las enfermedades emergentes. </a:t>
            </a:r>
          </a:p>
          <a:p>
            <a:pPr marL="171450" indent="-171450">
              <a:buFont typeface="Arial" panose="020B0604020202020204" pitchFamily="34" charset="0"/>
              <a:buChar char="•"/>
            </a:pPr>
            <a:r>
              <a:rPr lang="es-ES" sz="1200" dirty="0"/>
              <a:t>Minimizar los impactos del cambio climático y de las actividades humanas sobre el Planeta y la sociedad.</a:t>
            </a:r>
          </a:p>
          <a:p>
            <a:pPr marL="171450" indent="-171450">
              <a:buFont typeface="Arial" panose="020B0604020202020204" pitchFamily="34" charset="0"/>
              <a:buChar char="•"/>
            </a:pPr>
            <a:r>
              <a:rPr lang="es-ES" sz="1200" dirty="0"/>
              <a:t>La conservación de la bio y geodiversidad y la mejora de los ecosistemas para la gestión sostenible de los recursos y servicios. </a:t>
            </a:r>
          </a:p>
          <a:p>
            <a:pPr marL="171450" indent="-171450">
              <a:buFont typeface="Arial" panose="020B0604020202020204" pitchFamily="34" charset="0"/>
              <a:buChar char="•"/>
            </a:pPr>
            <a:r>
              <a:rPr lang="es-ES" sz="1200" dirty="0"/>
              <a:t>Implementar los desarrollos tecnológicos e industriales necesarios para el tratamiento y explotación de nuevas fuentes de materias primas y nuevos recursos alimentarios alternativos en un concepto de economía circular. </a:t>
            </a:r>
          </a:p>
        </p:txBody>
      </p:sp>
      <p:sp>
        <p:nvSpPr>
          <p:cNvPr id="3" name="Rectángulo 2">
            <a:extLst>
              <a:ext uri="{FF2B5EF4-FFF2-40B4-BE49-F238E27FC236}">
                <a16:creationId xmlns:a16="http://schemas.microsoft.com/office/drawing/2014/main" id="{DAC59C44-AB29-41A1-A4F0-3E3D34B2A5D0}"/>
              </a:ext>
            </a:extLst>
          </p:cNvPr>
          <p:cNvSpPr/>
          <p:nvPr/>
        </p:nvSpPr>
        <p:spPr>
          <a:xfrm>
            <a:off x="716578" y="677754"/>
            <a:ext cx="6567159" cy="1554272"/>
          </a:xfrm>
          <a:prstGeom prst="rect">
            <a:avLst/>
          </a:prstGeom>
        </p:spPr>
        <p:txBody>
          <a:bodyPr wrap="square">
            <a:spAutoFit/>
          </a:bodyPr>
          <a:lstStyle/>
          <a:p>
            <a:pPr marL="85725">
              <a:spcBef>
                <a:spcPts val="600"/>
              </a:spcBef>
            </a:pPr>
            <a:r>
              <a:rPr lang="es-ES" b="1" dirty="0">
                <a:solidFill>
                  <a:schemeClr val="bg1">
                    <a:lumMod val="50000"/>
                  </a:schemeClr>
                </a:solidFill>
              </a:rPr>
              <a:t>ACTIVIDAD CIENTÍFICA: </a:t>
            </a:r>
          </a:p>
          <a:p>
            <a:pPr marL="85725">
              <a:spcBef>
                <a:spcPts val="600"/>
              </a:spcBef>
            </a:pPr>
            <a:r>
              <a:rPr lang="es-ES" dirty="0"/>
              <a:t>El área pretende hacer frente a </a:t>
            </a:r>
            <a:r>
              <a:rPr lang="es-ES" b="1" dirty="0"/>
              <a:t>retos globales </a:t>
            </a:r>
            <a:r>
              <a:rPr lang="es-ES" dirty="0"/>
              <a:t>como los que afectan a una sociedad que envejece, la disponibilidad de recursos menguantes dentro de una crisis ambiental y climática o la necesidad de una producción de alimentos segura y responsable. </a:t>
            </a:r>
          </a:p>
        </p:txBody>
      </p:sp>
      <p:grpSp>
        <p:nvGrpSpPr>
          <p:cNvPr id="10" name="Grupo 9">
            <a:extLst>
              <a:ext uri="{FF2B5EF4-FFF2-40B4-BE49-F238E27FC236}">
                <a16:creationId xmlns:a16="http://schemas.microsoft.com/office/drawing/2014/main" id="{003F2A29-6DE7-440A-8203-585554F388DD}"/>
              </a:ext>
            </a:extLst>
          </p:cNvPr>
          <p:cNvGrpSpPr/>
          <p:nvPr/>
        </p:nvGrpSpPr>
        <p:grpSpPr>
          <a:xfrm>
            <a:off x="865727" y="4573020"/>
            <a:ext cx="473892" cy="1913252"/>
            <a:chOff x="1056613" y="4302896"/>
            <a:chExt cx="473892" cy="1913252"/>
          </a:xfrm>
        </p:grpSpPr>
        <p:pic>
          <p:nvPicPr>
            <p:cNvPr id="14" name="Imagen 13">
              <a:extLst>
                <a:ext uri="{FF2B5EF4-FFF2-40B4-BE49-F238E27FC236}">
                  <a16:creationId xmlns:a16="http://schemas.microsoft.com/office/drawing/2014/main" id="{728F7187-67AF-4D08-8642-4A46CAC18C95}"/>
                </a:ext>
              </a:extLst>
            </p:cNvPr>
            <p:cNvPicPr>
              <a:picLocks noChangeAspect="1"/>
            </p:cNvPicPr>
            <p:nvPr/>
          </p:nvPicPr>
          <p:blipFill>
            <a:blip r:embed="rId4"/>
            <a:stretch>
              <a:fillRect/>
            </a:stretch>
          </p:blipFill>
          <p:spPr>
            <a:xfrm>
              <a:off x="1077879" y="5177155"/>
              <a:ext cx="408189" cy="564662"/>
            </a:xfrm>
            <a:prstGeom prst="rect">
              <a:avLst/>
            </a:prstGeom>
          </p:spPr>
        </p:pic>
        <p:grpSp>
          <p:nvGrpSpPr>
            <p:cNvPr id="6" name="Grupo 5">
              <a:extLst>
                <a:ext uri="{FF2B5EF4-FFF2-40B4-BE49-F238E27FC236}">
                  <a16:creationId xmlns:a16="http://schemas.microsoft.com/office/drawing/2014/main" id="{BBAB4CB1-F0D0-4A74-A98C-AE8103993BC9}"/>
                </a:ext>
              </a:extLst>
            </p:cNvPr>
            <p:cNvGrpSpPr/>
            <p:nvPr/>
          </p:nvGrpSpPr>
          <p:grpSpPr>
            <a:xfrm>
              <a:off x="1056613" y="4302896"/>
              <a:ext cx="473892" cy="1913252"/>
              <a:chOff x="1056613" y="4302896"/>
              <a:chExt cx="473892" cy="1913252"/>
            </a:xfrm>
          </p:grpSpPr>
          <p:pic>
            <p:nvPicPr>
              <p:cNvPr id="12" name="Imagen 11">
                <a:extLst>
                  <a:ext uri="{FF2B5EF4-FFF2-40B4-BE49-F238E27FC236}">
                    <a16:creationId xmlns:a16="http://schemas.microsoft.com/office/drawing/2014/main" id="{9C0DB613-A5E5-4DD9-8CE1-668E05F63441}"/>
                  </a:ext>
                </a:extLst>
              </p:cNvPr>
              <p:cNvPicPr>
                <a:picLocks noChangeAspect="1"/>
              </p:cNvPicPr>
              <p:nvPr/>
            </p:nvPicPr>
            <p:blipFill>
              <a:blip r:embed="rId5"/>
              <a:stretch>
                <a:fillRect/>
              </a:stretch>
            </p:blipFill>
            <p:spPr>
              <a:xfrm>
                <a:off x="1056613" y="4777871"/>
                <a:ext cx="473892" cy="383008"/>
              </a:xfrm>
              <a:prstGeom prst="rect">
                <a:avLst/>
              </a:prstGeom>
            </p:spPr>
          </p:pic>
          <p:pic>
            <p:nvPicPr>
              <p:cNvPr id="13" name="Imagen 12">
                <a:extLst>
                  <a:ext uri="{FF2B5EF4-FFF2-40B4-BE49-F238E27FC236}">
                    <a16:creationId xmlns:a16="http://schemas.microsoft.com/office/drawing/2014/main" id="{6CB6EF0E-B9DA-4FEA-9B0B-266E6653701B}"/>
                  </a:ext>
                </a:extLst>
              </p:cNvPr>
              <p:cNvPicPr>
                <a:picLocks noChangeAspect="1"/>
              </p:cNvPicPr>
              <p:nvPr/>
            </p:nvPicPr>
            <p:blipFill>
              <a:blip r:embed="rId6"/>
              <a:stretch>
                <a:fillRect/>
              </a:stretch>
            </p:blipFill>
            <p:spPr>
              <a:xfrm>
                <a:off x="1122298" y="4302896"/>
                <a:ext cx="387619" cy="476024"/>
              </a:xfrm>
              <a:prstGeom prst="rect">
                <a:avLst/>
              </a:prstGeom>
            </p:spPr>
          </p:pic>
          <p:pic>
            <p:nvPicPr>
              <p:cNvPr id="15" name="Imagen 14">
                <a:extLst>
                  <a:ext uri="{FF2B5EF4-FFF2-40B4-BE49-F238E27FC236}">
                    <a16:creationId xmlns:a16="http://schemas.microsoft.com/office/drawing/2014/main" id="{6EBB4BB0-5694-49B1-B222-79D273BE9E74}"/>
                  </a:ext>
                </a:extLst>
              </p:cNvPr>
              <p:cNvPicPr>
                <a:picLocks noChangeAspect="1"/>
              </p:cNvPicPr>
              <p:nvPr/>
            </p:nvPicPr>
            <p:blipFill>
              <a:blip r:embed="rId7"/>
              <a:stretch>
                <a:fillRect/>
              </a:stretch>
            </p:blipFill>
            <p:spPr>
              <a:xfrm>
                <a:off x="1090416" y="5761694"/>
                <a:ext cx="342487" cy="454454"/>
              </a:xfrm>
              <a:prstGeom prst="rect">
                <a:avLst/>
              </a:prstGeom>
            </p:spPr>
          </p:pic>
        </p:grpSp>
      </p:grpSp>
      <p:pic>
        <p:nvPicPr>
          <p:cNvPr id="16" name="Imagen 15">
            <a:extLst>
              <a:ext uri="{FF2B5EF4-FFF2-40B4-BE49-F238E27FC236}">
                <a16:creationId xmlns:a16="http://schemas.microsoft.com/office/drawing/2014/main" id="{6FE22646-907D-4169-9CC5-13AACB35E687}"/>
              </a:ext>
            </a:extLst>
          </p:cNvPr>
          <p:cNvPicPr>
            <a:picLocks noChangeAspect="1"/>
          </p:cNvPicPr>
          <p:nvPr/>
        </p:nvPicPr>
        <p:blipFill>
          <a:blip r:embed="rId8"/>
          <a:stretch>
            <a:fillRect/>
          </a:stretch>
        </p:blipFill>
        <p:spPr>
          <a:xfrm>
            <a:off x="297951" y="2161629"/>
            <a:ext cx="11894049" cy="2035792"/>
          </a:xfrm>
          <a:prstGeom prst="rect">
            <a:avLst/>
          </a:prstGeom>
        </p:spPr>
      </p:pic>
      <p:pic>
        <p:nvPicPr>
          <p:cNvPr id="17" name="Imagen 16">
            <a:extLst>
              <a:ext uri="{FF2B5EF4-FFF2-40B4-BE49-F238E27FC236}">
                <a16:creationId xmlns:a16="http://schemas.microsoft.com/office/drawing/2014/main" id="{B18A5557-E874-4211-A38A-4C5C7F2E9821}"/>
              </a:ext>
            </a:extLst>
          </p:cNvPr>
          <p:cNvPicPr>
            <a:picLocks noChangeAspect="1"/>
          </p:cNvPicPr>
          <p:nvPr/>
        </p:nvPicPr>
        <p:blipFill>
          <a:blip r:embed="rId9"/>
          <a:stretch>
            <a:fillRect/>
          </a:stretch>
        </p:blipFill>
        <p:spPr>
          <a:xfrm>
            <a:off x="7253555" y="558763"/>
            <a:ext cx="4907390" cy="1577005"/>
          </a:xfrm>
          <a:prstGeom prst="rect">
            <a:avLst/>
          </a:prstGeom>
        </p:spPr>
      </p:pic>
      <p:sp>
        <p:nvSpPr>
          <p:cNvPr id="18" name="Rectángulo 17">
            <a:extLst>
              <a:ext uri="{FF2B5EF4-FFF2-40B4-BE49-F238E27FC236}">
                <a16:creationId xmlns:a16="http://schemas.microsoft.com/office/drawing/2014/main" id="{C6310697-A902-4439-ACA0-84D904C14255}"/>
              </a:ext>
            </a:extLst>
          </p:cNvPr>
          <p:cNvSpPr/>
          <p:nvPr/>
        </p:nvSpPr>
        <p:spPr>
          <a:xfrm>
            <a:off x="7253555" y="1865468"/>
            <a:ext cx="1425053" cy="307777"/>
          </a:xfrm>
          <a:prstGeom prst="rect">
            <a:avLst/>
          </a:prstGeom>
        </p:spPr>
        <p:txBody>
          <a:bodyPr wrap="square">
            <a:spAutoFit/>
          </a:bodyPr>
          <a:lstStyle/>
          <a:p>
            <a:pPr marL="85725" algn="ctr">
              <a:spcBef>
                <a:spcPts val="600"/>
              </a:spcBef>
            </a:pPr>
            <a:r>
              <a:rPr lang="es-ES" sz="1400" b="1" dirty="0">
                <a:solidFill>
                  <a:schemeClr val="bg1">
                    <a:lumMod val="50000"/>
                  </a:schemeClr>
                </a:solidFill>
              </a:rPr>
              <a:t>Lola González</a:t>
            </a:r>
          </a:p>
        </p:txBody>
      </p:sp>
      <p:sp>
        <p:nvSpPr>
          <p:cNvPr id="19" name="Rectángulo 18">
            <a:extLst>
              <a:ext uri="{FF2B5EF4-FFF2-40B4-BE49-F238E27FC236}">
                <a16:creationId xmlns:a16="http://schemas.microsoft.com/office/drawing/2014/main" id="{F81DE6DA-74A1-40F6-9B03-C84E06F0CCBE}"/>
              </a:ext>
            </a:extLst>
          </p:cNvPr>
          <p:cNvSpPr/>
          <p:nvPr/>
        </p:nvSpPr>
        <p:spPr>
          <a:xfrm>
            <a:off x="8345135" y="555908"/>
            <a:ext cx="1425053" cy="461665"/>
          </a:xfrm>
          <a:prstGeom prst="rect">
            <a:avLst/>
          </a:prstGeom>
        </p:spPr>
        <p:txBody>
          <a:bodyPr wrap="square">
            <a:spAutoFit/>
          </a:bodyPr>
          <a:lstStyle/>
          <a:p>
            <a:pPr marL="85725" algn="ctr">
              <a:spcBef>
                <a:spcPts val="600"/>
              </a:spcBef>
            </a:pPr>
            <a:r>
              <a:rPr lang="es-ES" sz="1200" b="1" dirty="0">
                <a:solidFill>
                  <a:schemeClr val="bg1">
                    <a:lumMod val="50000"/>
                  </a:schemeClr>
                </a:solidFill>
              </a:rPr>
              <a:t>Ángel Ruiz- Mantecón</a:t>
            </a:r>
          </a:p>
        </p:txBody>
      </p:sp>
      <p:sp>
        <p:nvSpPr>
          <p:cNvPr id="20" name="Rectángulo 19">
            <a:extLst>
              <a:ext uri="{FF2B5EF4-FFF2-40B4-BE49-F238E27FC236}">
                <a16:creationId xmlns:a16="http://schemas.microsoft.com/office/drawing/2014/main" id="{5681ACD2-F31F-4566-885C-6D486F220926}"/>
              </a:ext>
            </a:extLst>
          </p:cNvPr>
          <p:cNvSpPr/>
          <p:nvPr/>
        </p:nvSpPr>
        <p:spPr>
          <a:xfrm>
            <a:off x="9709926" y="520732"/>
            <a:ext cx="1044583" cy="461665"/>
          </a:xfrm>
          <a:prstGeom prst="rect">
            <a:avLst/>
          </a:prstGeom>
        </p:spPr>
        <p:txBody>
          <a:bodyPr wrap="square">
            <a:spAutoFit/>
          </a:bodyPr>
          <a:lstStyle/>
          <a:p>
            <a:pPr marL="85725" algn="ctr">
              <a:spcBef>
                <a:spcPts val="600"/>
              </a:spcBef>
            </a:pPr>
            <a:r>
              <a:rPr lang="es-ES" sz="1200" b="1" dirty="0">
                <a:solidFill>
                  <a:schemeClr val="bg1">
                    <a:lumMod val="50000"/>
                  </a:schemeClr>
                </a:solidFill>
              </a:rPr>
              <a:t>Isabel Medina</a:t>
            </a:r>
          </a:p>
        </p:txBody>
      </p:sp>
      <p:sp>
        <p:nvSpPr>
          <p:cNvPr id="21" name="Rectángulo 20">
            <a:extLst>
              <a:ext uri="{FF2B5EF4-FFF2-40B4-BE49-F238E27FC236}">
                <a16:creationId xmlns:a16="http://schemas.microsoft.com/office/drawing/2014/main" id="{D8C83321-9AC4-4E0A-BFC6-8CBA7C26570A}"/>
              </a:ext>
            </a:extLst>
          </p:cNvPr>
          <p:cNvSpPr/>
          <p:nvPr/>
        </p:nvSpPr>
        <p:spPr>
          <a:xfrm>
            <a:off x="10967778" y="527825"/>
            <a:ext cx="845484" cy="461665"/>
          </a:xfrm>
          <a:prstGeom prst="rect">
            <a:avLst/>
          </a:prstGeom>
        </p:spPr>
        <p:txBody>
          <a:bodyPr wrap="square">
            <a:spAutoFit/>
          </a:bodyPr>
          <a:lstStyle/>
          <a:p>
            <a:pPr marL="85725" algn="ctr">
              <a:spcBef>
                <a:spcPts val="600"/>
              </a:spcBef>
            </a:pPr>
            <a:r>
              <a:rPr lang="es-ES" sz="1200" b="1" dirty="0">
                <a:solidFill>
                  <a:schemeClr val="bg1">
                    <a:lumMod val="50000"/>
                  </a:schemeClr>
                </a:solidFill>
              </a:rPr>
              <a:t>Blas Valero</a:t>
            </a:r>
          </a:p>
        </p:txBody>
      </p:sp>
      <p:sp>
        <p:nvSpPr>
          <p:cNvPr id="23" name="CuadroTexto 22">
            <a:extLst>
              <a:ext uri="{FF2B5EF4-FFF2-40B4-BE49-F238E27FC236}">
                <a16:creationId xmlns:a16="http://schemas.microsoft.com/office/drawing/2014/main" id="{BAF78968-84B0-48D1-801C-5D6A41F8BDD3}"/>
              </a:ext>
            </a:extLst>
          </p:cNvPr>
          <p:cNvSpPr txBox="1"/>
          <p:nvPr/>
        </p:nvSpPr>
        <p:spPr>
          <a:xfrm>
            <a:off x="2388558" y="2128077"/>
            <a:ext cx="1361270" cy="400110"/>
          </a:xfrm>
          <a:prstGeom prst="rect">
            <a:avLst/>
          </a:prstGeom>
          <a:noFill/>
        </p:spPr>
        <p:txBody>
          <a:bodyPr wrap="none" rtlCol="0">
            <a:spAutoFit/>
          </a:bodyPr>
          <a:lstStyle/>
          <a:p>
            <a:r>
              <a:rPr lang="es-ES" sz="2000" b="1" dirty="0">
                <a:solidFill>
                  <a:srgbClr val="C00000"/>
                </a:solidFill>
              </a:rPr>
              <a:t>995 grupos</a:t>
            </a:r>
          </a:p>
        </p:txBody>
      </p:sp>
    </p:spTree>
    <p:extLst>
      <p:ext uri="{BB962C8B-B14F-4D97-AF65-F5344CB8AC3E}">
        <p14:creationId xmlns:p14="http://schemas.microsoft.com/office/powerpoint/2010/main" val="131015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sp>
        <p:nvSpPr>
          <p:cNvPr id="7" name="Título 1">
            <a:extLst>
              <a:ext uri="{FF2B5EF4-FFF2-40B4-BE49-F238E27FC236}">
                <a16:creationId xmlns:a16="http://schemas.microsoft.com/office/drawing/2014/main" id="{7BB339AA-465F-41C9-B39C-39A2317F60F4}"/>
              </a:ext>
            </a:extLst>
          </p:cNvPr>
          <p:cNvSpPr txBox="1">
            <a:spLocks/>
          </p:cNvSpPr>
          <p:nvPr/>
        </p:nvSpPr>
        <p:spPr>
          <a:xfrm>
            <a:off x="4290068" y="81888"/>
            <a:ext cx="7491295"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000" b="1" dirty="0">
                <a:solidFill>
                  <a:srgbClr val="AF071F"/>
                </a:solidFill>
                <a:latin typeface="Berlin Sans FB Demi" panose="020E0802020502020306" pitchFamily="34" charset="0"/>
              </a:rPr>
              <a:t>Área Global MATERIA </a:t>
            </a:r>
            <a:endParaRPr kumimoji="0" lang="es-ES" sz="3000" b="1" i="0" u="none" strike="noStrike" kern="1200" cap="none" spc="-100" normalizeH="0" dirty="0">
              <a:ln>
                <a:noFill/>
              </a:ln>
              <a:solidFill>
                <a:srgbClr val="AF071F"/>
              </a:solidFill>
              <a:effectLst/>
              <a:uLnTx/>
              <a:uFillTx/>
              <a:latin typeface="Berlin Sans FB Demi" panose="020E0802020502020306" pitchFamily="34" charset="0"/>
            </a:endParaRPr>
          </a:p>
        </p:txBody>
      </p:sp>
      <p:sp>
        <p:nvSpPr>
          <p:cNvPr id="2" name="Rectángulo 1">
            <a:extLst>
              <a:ext uri="{FF2B5EF4-FFF2-40B4-BE49-F238E27FC236}">
                <a16:creationId xmlns:a16="http://schemas.microsoft.com/office/drawing/2014/main" id="{D978944C-BA59-48A7-BBA3-4D14E773E383}"/>
              </a:ext>
            </a:extLst>
          </p:cNvPr>
          <p:cNvSpPr/>
          <p:nvPr/>
        </p:nvSpPr>
        <p:spPr>
          <a:xfrm>
            <a:off x="1596189" y="4379127"/>
            <a:ext cx="10595811" cy="2231380"/>
          </a:xfrm>
          <a:prstGeom prst="rect">
            <a:avLst/>
          </a:prstGeom>
        </p:spPr>
        <p:txBody>
          <a:bodyPr wrap="square">
            <a:spAutoFit/>
          </a:bodyPr>
          <a:lstStyle/>
          <a:p>
            <a:pPr marL="85725">
              <a:spcBef>
                <a:spcPts val="600"/>
              </a:spcBef>
            </a:pPr>
            <a:r>
              <a:rPr lang="es-ES" sz="1600" b="1" dirty="0">
                <a:solidFill>
                  <a:schemeClr val="bg1">
                    <a:lumMod val="50000"/>
                  </a:schemeClr>
                </a:solidFill>
              </a:rPr>
              <a:t>CHALLENGES: </a:t>
            </a:r>
          </a:p>
          <a:p>
            <a:pPr marL="171450" indent="-171450">
              <a:buFont typeface="Arial" panose="020B0604020202020204" pitchFamily="34" charset="0"/>
              <a:buChar char="•"/>
            </a:pPr>
            <a:r>
              <a:rPr lang="es-ES" sz="1100" dirty="0"/>
              <a:t>Exploración y colonización del espacio, aplicaciones en misiones espaciales y exoplanetas.</a:t>
            </a:r>
          </a:p>
          <a:p>
            <a:pPr marL="171450" indent="-171450">
              <a:buFont typeface="Arial" panose="020B0604020202020204" pitchFamily="34" charset="0"/>
              <a:buChar char="•"/>
            </a:pPr>
            <a:r>
              <a:rPr lang="es-ES" sz="1100" dirty="0"/>
              <a:t>Comprensión de los componentes básicos del universo, su estructura y su evolución.</a:t>
            </a:r>
          </a:p>
          <a:p>
            <a:pPr marL="171450" indent="-171450">
              <a:buFont typeface="Arial" panose="020B0604020202020204" pitchFamily="34" charset="0"/>
              <a:buChar char="•"/>
            </a:pPr>
            <a:r>
              <a:rPr lang="es-ES" sz="1100" dirty="0"/>
              <a:t>Aplicaciones de física de partículas y nuclear en la industria y seguridad nuclear, así como en diagnóstico biomédico y terapias oncológicas.</a:t>
            </a:r>
          </a:p>
          <a:p>
            <a:pPr marL="171450" indent="-171450">
              <a:buFont typeface="Arial" panose="020B0604020202020204" pitchFamily="34" charset="0"/>
              <a:buChar char="•"/>
            </a:pPr>
            <a:r>
              <a:rPr lang="es-ES" sz="1100" dirty="0"/>
              <a:t>Desarrollo de estrategias de energía limpia, segura y eficiente, tecnologías de hidrógeno, baterías, biocombustibles, etc. para alcanzar un sistema energético global.</a:t>
            </a:r>
          </a:p>
          <a:p>
            <a:pPr marL="171450" indent="-171450">
              <a:buFont typeface="Arial" panose="020B0604020202020204" pitchFamily="34" charset="0"/>
              <a:buChar char="•"/>
            </a:pPr>
            <a:r>
              <a:rPr lang="es-ES" sz="1100" dirty="0"/>
              <a:t>Tecnologías cuánticas: desarrollo de nuevas tecnologías y aplicaciones en comunicación y computación. </a:t>
            </a:r>
          </a:p>
          <a:p>
            <a:pPr marL="171450" indent="-171450">
              <a:buFont typeface="Arial" panose="020B0604020202020204" pitchFamily="34" charset="0"/>
              <a:buChar char="•"/>
            </a:pPr>
            <a:r>
              <a:rPr lang="es-ES" sz="1100" dirty="0"/>
              <a:t>Inteligencia Artificial, Ciencia de Datos y Robótica. </a:t>
            </a:r>
          </a:p>
          <a:p>
            <a:pPr marL="171450" indent="-171450">
              <a:buFont typeface="Arial" panose="020B0604020202020204" pitchFamily="34" charset="0"/>
              <a:buChar char="•"/>
            </a:pPr>
            <a:r>
              <a:rPr lang="es-ES" sz="1100" dirty="0"/>
              <a:t>Movilidad y análisis de impacto. </a:t>
            </a:r>
          </a:p>
          <a:p>
            <a:pPr marL="171450" indent="-171450">
              <a:buFont typeface="Arial" panose="020B0604020202020204" pitchFamily="34" charset="0"/>
              <a:buChar char="•"/>
            </a:pPr>
            <a:r>
              <a:rPr lang="es-ES" sz="1100" dirty="0"/>
              <a:t>Desarrollo de materiales y nanomateriales con aplicaciones en salud, alimentación, </a:t>
            </a:r>
            <a:r>
              <a:rPr lang="es-ES" sz="1100" dirty="0" err="1"/>
              <a:t>TICs</a:t>
            </a:r>
            <a:r>
              <a:rPr lang="es-ES" sz="1100" dirty="0"/>
              <a:t>, construcción y transporte.</a:t>
            </a:r>
          </a:p>
          <a:p>
            <a:pPr marL="171450" indent="-171450">
              <a:buFont typeface="Arial" panose="020B0604020202020204" pitchFamily="34" charset="0"/>
              <a:buChar char="•"/>
            </a:pPr>
            <a:r>
              <a:rPr lang="es-ES" sz="1100" dirty="0"/>
              <a:t>Proyecciones climáticas a gran escala y servicios climáticos de referencia a distintos sectores (agua, energía, salud, etc.)</a:t>
            </a:r>
          </a:p>
          <a:p>
            <a:pPr marL="171450" indent="-171450">
              <a:buFont typeface="Arial" panose="020B0604020202020204" pitchFamily="34" charset="0"/>
              <a:buChar char="•"/>
            </a:pPr>
            <a:r>
              <a:rPr lang="es-ES" sz="1100" dirty="0"/>
              <a:t>Arquitectura e Ingeniería de la Construcción.</a:t>
            </a:r>
          </a:p>
          <a:p>
            <a:pPr marL="171450" indent="-171450">
              <a:buFont typeface="Arial" panose="020B0604020202020204" pitchFamily="34" charset="0"/>
              <a:buChar char="•"/>
            </a:pPr>
            <a:r>
              <a:rPr lang="es-ES" sz="1100" dirty="0"/>
              <a:t>Desarrollo </a:t>
            </a:r>
            <a:r>
              <a:rPr lang="es-ES" sz="1300" dirty="0"/>
              <a:t>de</a:t>
            </a:r>
            <a:r>
              <a:rPr lang="es-ES" sz="1100" dirty="0"/>
              <a:t> Instrumentación avanzada y de herramientas de modelización y simulación. </a:t>
            </a:r>
          </a:p>
        </p:txBody>
      </p:sp>
      <p:sp>
        <p:nvSpPr>
          <p:cNvPr id="3" name="Rectángulo 2">
            <a:extLst>
              <a:ext uri="{FF2B5EF4-FFF2-40B4-BE49-F238E27FC236}">
                <a16:creationId xmlns:a16="http://schemas.microsoft.com/office/drawing/2014/main" id="{DAC59C44-AB29-41A1-A4F0-3E3D34B2A5D0}"/>
              </a:ext>
            </a:extLst>
          </p:cNvPr>
          <p:cNvSpPr/>
          <p:nvPr/>
        </p:nvSpPr>
        <p:spPr>
          <a:xfrm>
            <a:off x="876411" y="632355"/>
            <a:ext cx="7761831" cy="1646605"/>
          </a:xfrm>
          <a:prstGeom prst="rect">
            <a:avLst/>
          </a:prstGeom>
        </p:spPr>
        <p:txBody>
          <a:bodyPr wrap="square">
            <a:spAutoFit/>
          </a:bodyPr>
          <a:lstStyle/>
          <a:p>
            <a:pPr marL="85725">
              <a:spcBef>
                <a:spcPts val="600"/>
              </a:spcBef>
            </a:pPr>
            <a:r>
              <a:rPr lang="es-ES" sz="1600" b="1" dirty="0">
                <a:solidFill>
                  <a:schemeClr val="bg1">
                    <a:lumMod val="50000"/>
                  </a:schemeClr>
                </a:solidFill>
              </a:rPr>
              <a:t>ACTIVIDAD CIENTÍFICA: </a:t>
            </a:r>
          </a:p>
          <a:p>
            <a:pPr marL="85725">
              <a:spcBef>
                <a:spcPts val="600"/>
              </a:spcBef>
            </a:pPr>
            <a:r>
              <a:rPr lang="es-ES" sz="1600" dirty="0"/>
              <a:t>Reúne campos de investigación diversos, a modo de ejemplo: Astrofísica y Cosmología, Física de partículas subatómicas y de altas energías, Matemáticas, Modelización estadística de fenómenos naturales y sociales, Química Sostenible y Catálisis, Química y Tecnología Ambiental, Materiales para generación y almacenamiento de energía, Sensores, Nanotecnología y Materiales Cuánticos, Química Biológica y Médica, Biomateriales, etc. </a:t>
            </a:r>
          </a:p>
        </p:txBody>
      </p:sp>
      <p:pic>
        <p:nvPicPr>
          <p:cNvPr id="6" name="Imagen 5">
            <a:extLst>
              <a:ext uri="{FF2B5EF4-FFF2-40B4-BE49-F238E27FC236}">
                <a16:creationId xmlns:a16="http://schemas.microsoft.com/office/drawing/2014/main" id="{84E713B1-52A6-43E8-8C1F-97AD3EC788E4}"/>
              </a:ext>
            </a:extLst>
          </p:cNvPr>
          <p:cNvPicPr>
            <a:picLocks noChangeAspect="1"/>
          </p:cNvPicPr>
          <p:nvPr/>
        </p:nvPicPr>
        <p:blipFill>
          <a:blip r:embed="rId4"/>
          <a:stretch>
            <a:fillRect/>
          </a:stretch>
        </p:blipFill>
        <p:spPr>
          <a:xfrm>
            <a:off x="462338" y="2364959"/>
            <a:ext cx="11729662" cy="1989241"/>
          </a:xfrm>
          <a:prstGeom prst="rect">
            <a:avLst/>
          </a:prstGeom>
        </p:spPr>
      </p:pic>
      <p:pic>
        <p:nvPicPr>
          <p:cNvPr id="11" name="Imagen 10">
            <a:extLst>
              <a:ext uri="{FF2B5EF4-FFF2-40B4-BE49-F238E27FC236}">
                <a16:creationId xmlns:a16="http://schemas.microsoft.com/office/drawing/2014/main" id="{61C01BA0-6ECF-46D4-B90F-12C55507F2FB}"/>
              </a:ext>
            </a:extLst>
          </p:cNvPr>
          <p:cNvPicPr>
            <a:picLocks noChangeAspect="1"/>
          </p:cNvPicPr>
          <p:nvPr/>
        </p:nvPicPr>
        <p:blipFill>
          <a:blip r:embed="rId5"/>
          <a:stretch>
            <a:fillRect/>
          </a:stretch>
        </p:blipFill>
        <p:spPr>
          <a:xfrm>
            <a:off x="1154912" y="5067018"/>
            <a:ext cx="391907" cy="533251"/>
          </a:xfrm>
          <a:prstGeom prst="rect">
            <a:avLst/>
          </a:prstGeom>
        </p:spPr>
      </p:pic>
      <p:grpSp>
        <p:nvGrpSpPr>
          <p:cNvPr id="12" name="Grupo 11">
            <a:extLst>
              <a:ext uri="{FF2B5EF4-FFF2-40B4-BE49-F238E27FC236}">
                <a16:creationId xmlns:a16="http://schemas.microsoft.com/office/drawing/2014/main" id="{5F22601F-A50F-4FC5-AD1F-A38AE7665E4E}"/>
              </a:ext>
            </a:extLst>
          </p:cNvPr>
          <p:cNvGrpSpPr/>
          <p:nvPr/>
        </p:nvGrpSpPr>
        <p:grpSpPr>
          <a:xfrm>
            <a:off x="1183881" y="4456934"/>
            <a:ext cx="333971" cy="1758055"/>
            <a:chOff x="1183881" y="4456934"/>
            <a:chExt cx="333971" cy="1758055"/>
          </a:xfrm>
        </p:grpSpPr>
        <p:pic>
          <p:nvPicPr>
            <p:cNvPr id="10" name="Imagen 9">
              <a:extLst>
                <a:ext uri="{FF2B5EF4-FFF2-40B4-BE49-F238E27FC236}">
                  <a16:creationId xmlns:a16="http://schemas.microsoft.com/office/drawing/2014/main" id="{EE9BF9A9-54E3-40AE-A36F-D6C4E84AAB90}"/>
                </a:ext>
              </a:extLst>
            </p:cNvPr>
            <p:cNvPicPr>
              <a:picLocks noChangeAspect="1"/>
            </p:cNvPicPr>
            <p:nvPr/>
          </p:nvPicPr>
          <p:blipFill>
            <a:blip r:embed="rId6"/>
            <a:stretch>
              <a:fillRect/>
            </a:stretch>
          </p:blipFill>
          <p:spPr>
            <a:xfrm>
              <a:off x="1183881" y="4456934"/>
              <a:ext cx="333971" cy="545259"/>
            </a:xfrm>
            <a:prstGeom prst="rect">
              <a:avLst/>
            </a:prstGeom>
          </p:spPr>
        </p:pic>
        <p:pic>
          <p:nvPicPr>
            <p:cNvPr id="18" name="Imagen 17">
              <a:extLst>
                <a:ext uri="{FF2B5EF4-FFF2-40B4-BE49-F238E27FC236}">
                  <a16:creationId xmlns:a16="http://schemas.microsoft.com/office/drawing/2014/main" id="{CA8B5E69-72C3-4AB5-814E-D113F56D1BA8}"/>
                </a:ext>
              </a:extLst>
            </p:cNvPr>
            <p:cNvPicPr>
              <a:picLocks noChangeAspect="1"/>
            </p:cNvPicPr>
            <p:nvPr/>
          </p:nvPicPr>
          <p:blipFill>
            <a:blip r:embed="rId7"/>
            <a:stretch>
              <a:fillRect/>
            </a:stretch>
          </p:blipFill>
          <p:spPr>
            <a:xfrm>
              <a:off x="1187329" y="5703003"/>
              <a:ext cx="330523" cy="511986"/>
            </a:xfrm>
            <a:prstGeom prst="rect">
              <a:avLst/>
            </a:prstGeom>
          </p:spPr>
        </p:pic>
      </p:grpSp>
      <p:pic>
        <p:nvPicPr>
          <p:cNvPr id="19" name="Imagen 18">
            <a:extLst>
              <a:ext uri="{FF2B5EF4-FFF2-40B4-BE49-F238E27FC236}">
                <a16:creationId xmlns:a16="http://schemas.microsoft.com/office/drawing/2014/main" id="{8EF46061-E92E-4129-A6E5-6EBDCA4A46EA}"/>
              </a:ext>
            </a:extLst>
          </p:cNvPr>
          <p:cNvPicPr>
            <a:picLocks noChangeAspect="1"/>
          </p:cNvPicPr>
          <p:nvPr/>
        </p:nvPicPr>
        <p:blipFill>
          <a:blip r:embed="rId8"/>
          <a:stretch>
            <a:fillRect/>
          </a:stretch>
        </p:blipFill>
        <p:spPr>
          <a:xfrm>
            <a:off x="9221637" y="601822"/>
            <a:ext cx="2673213" cy="1601764"/>
          </a:xfrm>
          <a:prstGeom prst="rect">
            <a:avLst/>
          </a:prstGeom>
        </p:spPr>
      </p:pic>
      <p:sp>
        <p:nvSpPr>
          <p:cNvPr id="20" name="Rectángulo 19">
            <a:extLst>
              <a:ext uri="{FF2B5EF4-FFF2-40B4-BE49-F238E27FC236}">
                <a16:creationId xmlns:a16="http://schemas.microsoft.com/office/drawing/2014/main" id="{FF979C9A-FC5E-4571-94C4-0A1930E5DCF3}"/>
              </a:ext>
            </a:extLst>
          </p:cNvPr>
          <p:cNvSpPr/>
          <p:nvPr/>
        </p:nvSpPr>
        <p:spPr>
          <a:xfrm>
            <a:off x="9180665" y="1971183"/>
            <a:ext cx="1425053" cy="307777"/>
          </a:xfrm>
          <a:prstGeom prst="rect">
            <a:avLst/>
          </a:prstGeom>
        </p:spPr>
        <p:txBody>
          <a:bodyPr wrap="square">
            <a:spAutoFit/>
          </a:bodyPr>
          <a:lstStyle/>
          <a:p>
            <a:pPr marL="85725" algn="ctr">
              <a:spcBef>
                <a:spcPts val="600"/>
              </a:spcBef>
            </a:pPr>
            <a:r>
              <a:rPr lang="es-ES" sz="1400" b="1" dirty="0">
                <a:solidFill>
                  <a:schemeClr val="bg1">
                    <a:lumMod val="50000"/>
                  </a:schemeClr>
                </a:solidFill>
              </a:rPr>
              <a:t>Marisol Martín</a:t>
            </a:r>
          </a:p>
        </p:txBody>
      </p:sp>
      <p:sp>
        <p:nvSpPr>
          <p:cNvPr id="21" name="Rectángulo 20">
            <a:extLst>
              <a:ext uri="{FF2B5EF4-FFF2-40B4-BE49-F238E27FC236}">
                <a16:creationId xmlns:a16="http://schemas.microsoft.com/office/drawing/2014/main" id="{187A59F0-5BFB-439C-A6E2-FEFAC32EE581}"/>
              </a:ext>
            </a:extLst>
          </p:cNvPr>
          <p:cNvSpPr/>
          <p:nvPr/>
        </p:nvSpPr>
        <p:spPr>
          <a:xfrm>
            <a:off x="10605718" y="564593"/>
            <a:ext cx="1223896" cy="461665"/>
          </a:xfrm>
          <a:prstGeom prst="rect">
            <a:avLst/>
          </a:prstGeom>
        </p:spPr>
        <p:txBody>
          <a:bodyPr wrap="square">
            <a:spAutoFit/>
          </a:bodyPr>
          <a:lstStyle/>
          <a:p>
            <a:pPr marL="85725" algn="ctr">
              <a:spcBef>
                <a:spcPts val="600"/>
              </a:spcBef>
            </a:pPr>
            <a:r>
              <a:rPr lang="es-ES" sz="1200" b="1" dirty="0">
                <a:solidFill>
                  <a:schemeClr val="bg1">
                    <a:lumMod val="50000"/>
                  </a:schemeClr>
                </a:solidFill>
              </a:rPr>
              <a:t>Francisco J. García</a:t>
            </a:r>
          </a:p>
        </p:txBody>
      </p:sp>
      <p:sp>
        <p:nvSpPr>
          <p:cNvPr id="17" name="CuadroTexto 16">
            <a:extLst>
              <a:ext uri="{FF2B5EF4-FFF2-40B4-BE49-F238E27FC236}">
                <a16:creationId xmlns:a16="http://schemas.microsoft.com/office/drawing/2014/main" id="{D9E9C85D-04A4-43DA-A951-8E5CE9D1B1C6}"/>
              </a:ext>
            </a:extLst>
          </p:cNvPr>
          <p:cNvSpPr txBox="1"/>
          <p:nvPr/>
        </p:nvSpPr>
        <p:spPr>
          <a:xfrm>
            <a:off x="2607435" y="2303887"/>
            <a:ext cx="1361270" cy="400110"/>
          </a:xfrm>
          <a:prstGeom prst="rect">
            <a:avLst/>
          </a:prstGeom>
          <a:noFill/>
        </p:spPr>
        <p:txBody>
          <a:bodyPr wrap="none" rtlCol="0">
            <a:spAutoFit/>
          </a:bodyPr>
          <a:lstStyle/>
          <a:p>
            <a:r>
              <a:rPr lang="es-ES" sz="2000" b="1" dirty="0">
                <a:solidFill>
                  <a:srgbClr val="C00000"/>
                </a:solidFill>
              </a:rPr>
              <a:t>467 grupos</a:t>
            </a:r>
          </a:p>
        </p:txBody>
      </p:sp>
    </p:spTree>
    <p:extLst>
      <p:ext uri="{BB962C8B-B14F-4D97-AF65-F5344CB8AC3E}">
        <p14:creationId xmlns:p14="http://schemas.microsoft.com/office/powerpoint/2010/main" val="369137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53165AB3-E125-4ED7-90D5-F64290502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2" y="-1104"/>
            <a:ext cx="3409524" cy="666667"/>
          </a:xfrm>
          <a:prstGeom prst="rect">
            <a:avLst/>
          </a:prstGeom>
          <a:noFill/>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D218AF68-DBCC-4A36-BCB0-FE61C70833D7}"/>
              </a:ext>
            </a:extLst>
          </p:cNvPr>
          <p:cNvPicPr>
            <a:picLocks noChangeAspect="1"/>
          </p:cNvPicPr>
          <p:nvPr/>
        </p:nvPicPr>
        <p:blipFill>
          <a:blip r:embed="rId4"/>
          <a:stretch>
            <a:fillRect/>
          </a:stretch>
        </p:blipFill>
        <p:spPr>
          <a:xfrm>
            <a:off x="10051387" y="6296261"/>
            <a:ext cx="527737" cy="380841"/>
          </a:xfrm>
          <a:prstGeom prst="rect">
            <a:avLst/>
          </a:prstGeom>
        </p:spPr>
      </p:pic>
      <p:pic>
        <p:nvPicPr>
          <p:cNvPr id="3" name="Imagen 2">
            <a:extLst>
              <a:ext uri="{FF2B5EF4-FFF2-40B4-BE49-F238E27FC236}">
                <a16:creationId xmlns:a16="http://schemas.microsoft.com/office/drawing/2014/main" id="{688D3E05-8088-4C49-AFE0-1DFB475D7209}"/>
              </a:ext>
            </a:extLst>
          </p:cNvPr>
          <p:cNvPicPr>
            <a:picLocks noChangeAspect="1"/>
          </p:cNvPicPr>
          <p:nvPr/>
        </p:nvPicPr>
        <p:blipFill>
          <a:blip r:embed="rId5"/>
          <a:stretch>
            <a:fillRect/>
          </a:stretch>
        </p:blipFill>
        <p:spPr>
          <a:xfrm>
            <a:off x="6732359" y="5679121"/>
            <a:ext cx="506471" cy="497586"/>
          </a:xfrm>
          <a:prstGeom prst="rect">
            <a:avLst/>
          </a:prstGeom>
        </p:spPr>
      </p:pic>
      <p:pic>
        <p:nvPicPr>
          <p:cNvPr id="9" name="Imagen 8">
            <a:extLst>
              <a:ext uri="{FF2B5EF4-FFF2-40B4-BE49-F238E27FC236}">
                <a16:creationId xmlns:a16="http://schemas.microsoft.com/office/drawing/2014/main" id="{A0C2589D-1E19-4838-84CD-FFB8724A4BD5}"/>
              </a:ext>
            </a:extLst>
          </p:cNvPr>
          <p:cNvPicPr>
            <a:picLocks noChangeAspect="1"/>
          </p:cNvPicPr>
          <p:nvPr/>
        </p:nvPicPr>
        <p:blipFill>
          <a:blip r:embed="rId6"/>
          <a:stretch>
            <a:fillRect/>
          </a:stretch>
        </p:blipFill>
        <p:spPr>
          <a:xfrm>
            <a:off x="6732359" y="6296261"/>
            <a:ext cx="506471" cy="453798"/>
          </a:xfrm>
          <a:prstGeom prst="rect">
            <a:avLst/>
          </a:prstGeom>
        </p:spPr>
      </p:pic>
      <p:sp>
        <p:nvSpPr>
          <p:cNvPr id="13" name="CuadroTexto 12">
            <a:extLst>
              <a:ext uri="{FF2B5EF4-FFF2-40B4-BE49-F238E27FC236}">
                <a16:creationId xmlns:a16="http://schemas.microsoft.com/office/drawing/2014/main" id="{D6E73A59-EDDF-4DB4-8C7C-0711EC47B0CB}"/>
              </a:ext>
            </a:extLst>
          </p:cNvPr>
          <p:cNvSpPr txBox="1"/>
          <p:nvPr/>
        </p:nvSpPr>
        <p:spPr>
          <a:xfrm>
            <a:off x="10579124" y="6336284"/>
            <a:ext cx="1248042" cy="307777"/>
          </a:xfrm>
          <a:prstGeom prst="rect">
            <a:avLst/>
          </a:prstGeom>
          <a:noFill/>
        </p:spPr>
        <p:txBody>
          <a:bodyPr wrap="square" rtlCol="0">
            <a:spAutoFit/>
          </a:bodyPr>
          <a:lstStyle/>
          <a:p>
            <a:r>
              <a:rPr lang="es-ES" sz="1400" dirty="0">
                <a:solidFill>
                  <a:srgbClr val="C00000"/>
                </a:solidFill>
              </a:rPr>
              <a:t>pti@csic.es</a:t>
            </a:r>
          </a:p>
        </p:txBody>
      </p:sp>
      <p:sp>
        <p:nvSpPr>
          <p:cNvPr id="14" name="CuadroTexto 13">
            <a:extLst>
              <a:ext uri="{FF2B5EF4-FFF2-40B4-BE49-F238E27FC236}">
                <a16:creationId xmlns:a16="http://schemas.microsoft.com/office/drawing/2014/main" id="{79410E4F-9E47-44E2-B64D-23AB295A8903}"/>
              </a:ext>
            </a:extLst>
          </p:cNvPr>
          <p:cNvSpPr txBox="1"/>
          <p:nvPr/>
        </p:nvSpPr>
        <p:spPr>
          <a:xfrm>
            <a:off x="7238830" y="5699021"/>
            <a:ext cx="5175440" cy="523220"/>
          </a:xfrm>
          <a:prstGeom prst="rect">
            <a:avLst/>
          </a:prstGeom>
          <a:noFill/>
        </p:spPr>
        <p:txBody>
          <a:bodyPr wrap="square" rtlCol="0">
            <a:spAutoFit/>
          </a:bodyPr>
          <a:lstStyle/>
          <a:p>
            <a:r>
              <a:rPr lang="es-ES" sz="1400" dirty="0">
                <a:solidFill>
                  <a:srgbClr val="C00000"/>
                </a:solidFill>
              </a:rPr>
              <a:t>https</a:t>
            </a:r>
            <a:r>
              <a:rPr lang="es-ES" sz="1200" dirty="0">
                <a:solidFill>
                  <a:srgbClr val="C00000"/>
                </a:solidFill>
              </a:rPr>
              <a:t>://</a:t>
            </a:r>
            <a:r>
              <a:rPr lang="es-ES" sz="1400" dirty="0">
                <a:solidFill>
                  <a:srgbClr val="C00000"/>
                </a:solidFill>
              </a:rPr>
              <a:t>www.csic.es/es/investigacion/plataformas-tematicas-interdisciplinares</a:t>
            </a:r>
          </a:p>
        </p:txBody>
      </p:sp>
      <p:sp>
        <p:nvSpPr>
          <p:cNvPr id="15" name="Rectángulo 14">
            <a:extLst>
              <a:ext uri="{FF2B5EF4-FFF2-40B4-BE49-F238E27FC236}">
                <a16:creationId xmlns:a16="http://schemas.microsoft.com/office/drawing/2014/main" id="{28959A47-9CD6-4219-9985-835A9F30C717}"/>
              </a:ext>
            </a:extLst>
          </p:cNvPr>
          <p:cNvSpPr/>
          <p:nvPr/>
        </p:nvSpPr>
        <p:spPr>
          <a:xfrm>
            <a:off x="7238830" y="6362420"/>
            <a:ext cx="2444515" cy="307777"/>
          </a:xfrm>
          <a:prstGeom prst="rect">
            <a:avLst/>
          </a:prstGeom>
        </p:spPr>
        <p:txBody>
          <a:bodyPr wrap="none">
            <a:spAutoFit/>
          </a:bodyPr>
          <a:lstStyle/>
          <a:p>
            <a:r>
              <a:rPr lang="es-ES" sz="1400" dirty="0">
                <a:solidFill>
                  <a:srgbClr val="C00000"/>
                </a:solidFill>
              </a:rPr>
              <a:t>https://novedades-ptis.csic.es/</a:t>
            </a:r>
          </a:p>
        </p:txBody>
      </p:sp>
      <p:sp>
        <p:nvSpPr>
          <p:cNvPr id="16" name="Rectángulo 15">
            <a:extLst>
              <a:ext uri="{FF2B5EF4-FFF2-40B4-BE49-F238E27FC236}">
                <a16:creationId xmlns:a16="http://schemas.microsoft.com/office/drawing/2014/main" id="{4D8F730C-CCCE-4548-AA3C-04F794A7C8BE}"/>
              </a:ext>
            </a:extLst>
          </p:cNvPr>
          <p:cNvSpPr/>
          <p:nvPr/>
        </p:nvSpPr>
        <p:spPr>
          <a:xfrm>
            <a:off x="812475" y="1185730"/>
            <a:ext cx="11113570" cy="1231106"/>
          </a:xfrm>
          <a:prstGeom prst="rect">
            <a:avLst/>
          </a:prstGeom>
        </p:spPr>
        <p:txBody>
          <a:bodyPr wrap="square">
            <a:spAutoFit/>
          </a:bodyPr>
          <a:lstStyle/>
          <a:p>
            <a:r>
              <a:rPr lang="es-ES" sz="2000" b="1" dirty="0">
                <a:solidFill>
                  <a:srgbClr val="C00000"/>
                </a:solidFill>
              </a:rPr>
              <a:t>ALIANZAS INTERDISCIPLINARES PARA ABORDAR RETOS GLOBALES</a:t>
            </a:r>
          </a:p>
          <a:p>
            <a:r>
              <a:rPr lang="es-ES" dirty="0"/>
              <a:t>Basadas en el concepto de </a:t>
            </a:r>
            <a:r>
              <a:rPr lang="es-ES" b="1" dirty="0"/>
              <a:t>MISIÓN</a:t>
            </a:r>
            <a:r>
              <a:rPr lang="es-ES" dirty="0"/>
              <a:t> varios grupos de diferentes centros del CSIC y diversas áreas de especialización se unen junto con universidades, instituciones, empresas y/o la Administración, para abordar un </a:t>
            </a:r>
            <a:r>
              <a:rPr lang="es-ES" b="1" dirty="0"/>
              <a:t>RETOS BIEN DEFINIDOS</a:t>
            </a:r>
            <a:r>
              <a:rPr lang="es-ES" dirty="0"/>
              <a:t>, en un </a:t>
            </a:r>
            <a:r>
              <a:rPr lang="es-ES" b="1" dirty="0"/>
              <a:t>PLAZO ESTABLECIDO</a:t>
            </a:r>
            <a:r>
              <a:rPr lang="es-ES" dirty="0"/>
              <a:t>.</a:t>
            </a:r>
            <a:endParaRPr lang="es-ES" b="1" dirty="0">
              <a:solidFill>
                <a:srgbClr val="C00000"/>
              </a:solidFill>
            </a:endParaRPr>
          </a:p>
        </p:txBody>
      </p:sp>
      <p:sp>
        <p:nvSpPr>
          <p:cNvPr id="22" name="Rectángulo 21">
            <a:extLst>
              <a:ext uri="{FF2B5EF4-FFF2-40B4-BE49-F238E27FC236}">
                <a16:creationId xmlns:a16="http://schemas.microsoft.com/office/drawing/2014/main" id="{E14A56FB-E40C-4DE3-B794-B2B8217F3F80}"/>
              </a:ext>
            </a:extLst>
          </p:cNvPr>
          <p:cNvSpPr/>
          <p:nvPr/>
        </p:nvSpPr>
        <p:spPr>
          <a:xfrm>
            <a:off x="913169" y="2891280"/>
            <a:ext cx="5431448" cy="3693319"/>
          </a:xfrm>
          <a:prstGeom prst="rect">
            <a:avLst/>
          </a:prstGeom>
        </p:spPr>
        <p:txBody>
          <a:bodyPr wrap="square">
            <a:spAutoFit/>
          </a:bodyPr>
          <a:lstStyle/>
          <a:p>
            <a:pPr marL="171450" indent="-171450">
              <a:buFont typeface="Wingdings" panose="05000000000000000000" pitchFamily="2" charset="2"/>
              <a:buChar char="Ø"/>
            </a:pPr>
            <a:r>
              <a:rPr lang="es-ES" dirty="0">
                <a:solidFill>
                  <a:srgbClr val="333333"/>
                </a:solidFill>
              </a:rPr>
              <a:t>Resolver y poner a prueba </a:t>
            </a:r>
            <a:r>
              <a:rPr lang="es-ES" b="1" dirty="0">
                <a:solidFill>
                  <a:srgbClr val="333333"/>
                </a:solidFill>
              </a:rPr>
              <a:t>retos globales de alto impacto</a:t>
            </a:r>
            <a:r>
              <a:rPr lang="es-ES" dirty="0">
                <a:solidFill>
                  <a:srgbClr val="333333"/>
                </a:solidFill>
              </a:rPr>
              <a:t> con </a:t>
            </a:r>
            <a:r>
              <a:rPr lang="es-ES" b="1" dirty="0">
                <a:solidFill>
                  <a:srgbClr val="333333"/>
                </a:solidFill>
              </a:rPr>
              <a:t>desarrollos innovadores</a:t>
            </a:r>
            <a:r>
              <a:rPr lang="es-ES" dirty="0">
                <a:solidFill>
                  <a:srgbClr val="333333"/>
                </a:solidFill>
              </a:rPr>
              <a:t> y conectados con la </a:t>
            </a:r>
            <a:r>
              <a:rPr lang="es-ES" b="1" dirty="0">
                <a:solidFill>
                  <a:srgbClr val="333333"/>
                </a:solidFill>
              </a:rPr>
              <a:t>empresa </a:t>
            </a:r>
            <a:r>
              <a:rPr lang="es-ES" dirty="0">
                <a:solidFill>
                  <a:srgbClr val="333333"/>
                </a:solidFill>
              </a:rPr>
              <a:t>y</a:t>
            </a:r>
            <a:r>
              <a:rPr lang="es-ES" b="1" dirty="0">
                <a:solidFill>
                  <a:srgbClr val="333333"/>
                </a:solidFill>
              </a:rPr>
              <a:t> otros agentes sociales</a:t>
            </a:r>
            <a:r>
              <a:rPr lang="es-ES" dirty="0">
                <a:solidFill>
                  <a:srgbClr val="333333"/>
                </a:solidFill>
              </a:rPr>
              <a:t>.</a:t>
            </a:r>
          </a:p>
          <a:p>
            <a:pPr marL="171450" indent="-171450">
              <a:buFont typeface="Wingdings" panose="05000000000000000000" pitchFamily="2" charset="2"/>
              <a:buChar char="Ø"/>
            </a:pPr>
            <a:r>
              <a:rPr lang="es-ES" dirty="0"/>
              <a:t>Promover grandes </a:t>
            </a:r>
            <a:r>
              <a:rPr lang="es-ES" b="1" dirty="0"/>
              <a:t>proyectos frontera e interdisciplinares</a:t>
            </a:r>
            <a:r>
              <a:rPr lang="es-ES" dirty="0"/>
              <a:t> en línea con </a:t>
            </a:r>
            <a:r>
              <a:rPr lang="es-ES" b="1" dirty="0"/>
              <a:t>iniciativas internacionale</a:t>
            </a:r>
            <a:r>
              <a:rPr lang="es-ES" dirty="0"/>
              <a:t>s (Agenda 2030, </a:t>
            </a:r>
            <a:r>
              <a:rPr lang="es-ES" dirty="0" err="1"/>
              <a:t>Horizon</a:t>
            </a:r>
            <a:r>
              <a:rPr lang="es-ES" dirty="0"/>
              <a:t> </a:t>
            </a:r>
            <a:r>
              <a:rPr lang="es-ES" dirty="0" err="1"/>
              <a:t>Europe</a:t>
            </a:r>
            <a:r>
              <a:rPr lang="es-ES" dirty="0"/>
              <a:t>, ODS, Pacto Verde, etc.).</a:t>
            </a:r>
          </a:p>
          <a:p>
            <a:pPr marL="171450" indent="-171450">
              <a:buFont typeface="Wingdings" panose="05000000000000000000" pitchFamily="2" charset="2"/>
              <a:buChar char="Ø"/>
            </a:pPr>
            <a:r>
              <a:rPr lang="es-ES" dirty="0"/>
              <a:t>Llevar la ciencia del </a:t>
            </a:r>
            <a:r>
              <a:rPr lang="es-ES" b="1" dirty="0"/>
              <a:t>laboratorio a la sociedad </a:t>
            </a:r>
            <a:r>
              <a:rPr lang="es-ES" dirty="0"/>
              <a:t>implicando activamente a la ciudadanía (</a:t>
            </a:r>
            <a:r>
              <a:rPr lang="es-ES" b="1" dirty="0"/>
              <a:t>Ciencia ciudadana</a:t>
            </a:r>
            <a:r>
              <a:rPr lang="es-ES" dirty="0"/>
              <a:t>).</a:t>
            </a:r>
          </a:p>
          <a:p>
            <a:pPr marL="171450" indent="-171450">
              <a:buFont typeface="Wingdings" panose="05000000000000000000" pitchFamily="2" charset="2"/>
              <a:buChar char="Ø"/>
            </a:pPr>
            <a:r>
              <a:rPr lang="es-ES" dirty="0"/>
              <a:t>Establecer marcos flexibles que fomenten la </a:t>
            </a:r>
            <a:r>
              <a:rPr lang="es-ES" b="1" dirty="0"/>
              <a:t>Ciencia Abierta</a:t>
            </a:r>
            <a:r>
              <a:rPr lang="es-ES" dirty="0"/>
              <a:t> y </a:t>
            </a:r>
            <a:r>
              <a:rPr lang="es-ES" b="1" dirty="0"/>
              <a:t>Colaborativa (</a:t>
            </a:r>
            <a:r>
              <a:rPr lang="es-ES" b="1" dirty="0" err="1"/>
              <a:t>Team</a:t>
            </a:r>
            <a:r>
              <a:rPr lang="es-ES" b="1" dirty="0"/>
              <a:t> </a:t>
            </a:r>
            <a:r>
              <a:rPr lang="es-ES" b="1" dirty="0" err="1"/>
              <a:t>Science</a:t>
            </a:r>
            <a:r>
              <a:rPr lang="es-ES" b="1" dirty="0"/>
              <a:t>)</a:t>
            </a:r>
            <a:r>
              <a:rPr lang="es-ES" dirty="0"/>
              <a:t> y </a:t>
            </a:r>
            <a:r>
              <a:rPr lang="es-ES" b="1" dirty="0"/>
              <a:t>Buenas prácticas </a:t>
            </a:r>
            <a:r>
              <a:rPr lang="es-ES" dirty="0"/>
              <a:t>científicas.</a:t>
            </a:r>
          </a:p>
        </p:txBody>
      </p:sp>
      <p:sp>
        <p:nvSpPr>
          <p:cNvPr id="23" name="Rectángulo 22">
            <a:extLst>
              <a:ext uri="{FF2B5EF4-FFF2-40B4-BE49-F238E27FC236}">
                <a16:creationId xmlns:a16="http://schemas.microsoft.com/office/drawing/2014/main" id="{CFAEF651-0F31-47CA-8E8F-31DD33878207}"/>
              </a:ext>
            </a:extLst>
          </p:cNvPr>
          <p:cNvSpPr/>
          <p:nvPr/>
        </p:nvSpPr>
        <p:spPr>
          <a:xfrm>
            <a:off x="812475" y="2508790"/>
            <a:ext cx="6498739" cy="400110"/>
          </a:xfrm>
          <a:prstGeom prst="rect">
            <a:avLst/>
          </a:prstGeom>
        </p:spPr>
        <p:txBody>
          <a:bodyPr wrap="square">
            <a:spAutoFit/>
          </a:bodyPr>
          <a:lstStyle/>
          <a:p>
            <a:r>
              <a:rPr lang="es-ES" sz="2000" b="1" dirty="0">
                <a:solidFill>
                  <a:srgbClr val="C00000"/>
                </a:solidFill>
              </a:rPr>
              <a:t>OBJETIVOS MÁS ALLÁ DE UNA PROPUESTA DE PROYECTOS</a:t>
            </a:r>
          </a:p>
        </p:txBody>
      </p:sp>
      <p:pic>
        <p:nvPicPr>
          <p:cNvPr id="6" name="Imagen 5">
            <a:extLst>
              <a:ext uri="{FF2B5EF4-FFF2-40B4-BE49-F238E27FC236}">
                <a16:creationId xmlns:a16="http://schemas.microsoft.com/office/drawing/2014/main" id="{34D1FCF0-4B83-4788-9943-20C2E59E136B}"/>
              </a:ext>
            </a:extLst>
          </p:cNvPr>
          <p:cNvPicPr>
            <a:picLocks noChangeAspect="1"/>
          </p:cNvPicPr>
          <p:nvPr/>
        </p:nvPicPr>
        <p:blipFill>
          <a:blip r:embed="rId7"/>
          <a:stretch>
            <a:fillRect/>
          </a:stretch>
        </p:blipFill>
        <p:spPr>
          <a:xfrm>
            <a:off x="7110826" y="2386059"/>
            <a:ext cx="5431448" cy="3108836"/>
          </a:xfrm>
          <a:prstGeom prst="rect">
            <a:avLst/>
          </a:prstGeom>
        </p:spPr>
      </p:pic>
      <p:sp>
        <p:nvSpPr>
          <p:cNvPr id="17" name="CuadroTexto 16">
            <a:extLst>
              <a:ext uri="{FF2B5EF4-FFF2-40B4-BE49-F238E27FC236}">
                <a16:creationId xmlns:a16="http://schemas.microsoft.com/office/drawing/2014/main" id="{8DC69F78-BE2D-4BEB-A31C-AA724C826F9F}"/>
              </a:ext>
            </a:extLst>
          </p:cNvPr>
          <p:cNvSpPr txBox="1"/>
          <p:nvPr/>
        </p:nvSpPr>
        <p:spPr>
          <a:xfrm>
            <a:off x="5721697" y="7474"/>
            <a:ext cx="6227960" cy="954107"/>
          </a:xfrm>
          <a:prstGeom prst="rect">
            <a:avLst/>
          </a:prstGeom>
          <a:noFill/>
        </p:spPr>
        <p:txBody>
          <a:bodyPr wrap="square" rtlCol="0">
            <a:spAutoFit/>
          </a:bodyPr>
          <a:lstStyle/>
          <a:p>
            <a:pPr algn="r"/>
            <a:r>
              <a:rPr lang="es-ES" sz="2800" b="1" dirty="0">
                <a:solidFill>
                  <a:srgbClr val="C00000"/>
                </a:solidFill>
              </a:rPr>
              <a:t>PLATAFORMAS TEMÁTICAS INTERDISCIPLINARES (</a:t>
            </a:r>
            <a:r>
              <a:rPr lang="es-ES" sz="2800" b="1" dirty="0" err="1">
                <a:solidFill>
                  <a:srgbClr val="C00000"/>
                </a:solidFill>
              </a:rPr>
              <a:t>PTIs</a:t>
            </a:r>
            <a:r>
              <a:rPr lang="es-ES" sz="2800" b="1" dirty="0">
                <a:solidFill>
                  <a:srgbClr val="C00000"/>
                </a:solidFill>
              </a:rPr>
              <a:t>)</a:t>
            </a:r>
          </a:p>
        </p:txBody>
      </p:sp>
    </p:spTree>
    <p:extLst>
      <p:ext uri="{BB962C8B-B14F-4D97-AF65-F5344CB8AC3E}">
        <p14:creationId xmlns:p14="http://schemas.microsoft.com/office/powerpoint/2010/main" val="293594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ADE74-0E1E-4183-B63D-7CEB2298D247}"/>
              </a:ext>
            </a:extLst>
          </p:cNvPr>
          <p:cNvSpPr/>
          <p:nvPr/>
        </p:nvSpPr>
        <p:spPr>
          <a:xfrm>
            <a:off x="0" y="0"/>
            <a:ext cx="746760" cy="6858000"/>
          </a:xfrm>
          <a:prstGeom prst="rect">
            <a:avLst/>
          </a:prstGeom>
          <a:solidFill>
            <a:srgbClr val="AF0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ítulo 1">
            <a:extLst>
              <a:ext uri="{FF2B5EF4-FFF2-40B4-BE49-F238E27FC236}">
                <a16:creationId xmlns:a16="http://schemas.microsoft.com/office/drawing/2014/main" id="{9E0A9AB3-00AB-4779-A31E-3FA9DA49E1FF}"/>
              </a:ext>
            </a:extLst>
          </p:cNvPr>
          <p:cNvSpPr txBox="1">
            <a:spLocks/>
          </p:cNvSpPr>
          <p:nvPr/>
        </p:nvSpPr>
        <p:spPr>
          <a:xfrm>
            <a:off x="4491846" y="95112"/>
            <a:ext cx="7529578" cy="713538"/>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2400" b="1" dirty="0">
                <a:solidFill>
                  <a:srgbClr val="AF071F"/>
                </a:solidFill>
                <a:latin typeface="Cambria" panose="02040503050406030204" pitchFamily="18" charset="0"/>
                <a:ea typeface="Cambria" panose="02040503050406030204" pitchFamily="18" charset="0"/>
              </a:rPr>
              <a:t>PLATAFORMAS TEMÁTICAS INTERDISCIPLINARES</a:t>
            </a:r>
            <a:endParaRPr kumimoji="0" lang="es-ES" sz="2400" b="1" i="0" u="none" strike="noStrike" kern="1200" cap="none" spc="-100" normalizeH="0" dirty="0">
              <a:ln>
                <a:noFill/>
              </a:ln>
              <a:solidFill>
                <a:srgbClr val="AF071F"/>
              </a:solidFill>
              <a:effectLst/>
              <a:uLnTx/>
              <a:uFillTx/>
              <a:latin typeface="Cambria" panose="02040503050406030204" pitchFamily="18" charset="0"/>
              <a:ea typeface="Cambria" panose="02040503050406030204" pitchFamily="18" charset="0"/>
            </a:endParaRPr>
          </a:p>
        </p:txBody>
      </p:sp>
      <p:sp>
        <p:nvSpPr>
          <p:cNvPr id="8" name="Subtítulo 2">
            <a:extLst>
              <a:ext uri="{FF2B5EF4-FFF2-40B4-BE49-F238E27FC236}">
                <a16:creationId xmlns:a16="http://schemas.microsoft.com/office/drawing/2014/main" id="{6C539B08-479F-4C31-B4EE-FFFB0BA3F7B8}"/>
              </a:ext>
            </a:extLst>
          </p:cNvPr>
          <p:cNvSpPr txBox="1">
            <a:spLocks/>
          </p:cNvSpPr>
          <p:nvPr/>
        </p:nvSpPr>
        <p:spPr>
          <a:xfrm>
            <a:off x="746760" y="6420065"/>
            <a:ext cx="8225838"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1800" dirty="0">
                <a:solidFill>
                  <a:schemeClr val="bg1">
                    <a:lumMod val="65000"/>
                  </a:schemeClr>
                </a:solidFill>
                <a:latin typeface="Berlin Sans FB Demi" panose="020E0802020502020306" pitchFamily="34" charset="0"/>
              </a:rPr>
              <a:t>Vicepresidencia Adjunta de Áreas Científico-Técnicas (VAACT) - vaact@csic.es</a:t>
            </a:r>
          </a:p>
        </p:txBody>
      </p:sp>
      <p:sp>
        <p:nvSpPr>
          <p:cNvPr id="2" name="Rectángulo: esquinas redondeadas 1">
            <a:extLst>
              <a:ext uri="{FF2B5EF4-FFF2-40B4-BE49-F238E27FC236}">
                <a16:creationId xmlns:a16="http://schemas.microsoft.com/office/drawing/2014/main" id="{A63544E5-E369-45CC-970D-FD19C9CBFD80}"/>
              </a:ext>
            </a:extLst>
          </p:cNvPr>
          <p:cNvSpPr/>
          <p:nvPr/>
        </p:nvSpPr>
        <p:spPr>
          <a:xfrm>
            <a:off x="913137" y="1064681"/>
            <a:ext cx="2701233" cy="14860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6C7B2DE3-DC00-42A6-953B-08C7A79A2096}"/>
              </a:ext>
            </a:extLst>
          </p:cNvPr>
          <p:cNvPicPr>
            <a:picLocks noChangeAspect="1"/>
          </p:cNvPicPr>
          <p:nvPr/>
        </p:nvPicPr>
        <p:blipFill>
          <a:blip r:embed="rId3"/>
          <a:stretch>
            <a:fillRect/>
          </a:stretch>
        </p:blipFill>
        <p:spPr>
          <a:xfrm>
            <a:off x="2568184" y="191408"/>
            <a:ext cx="2425126" cy="1257846"/>
          </a:xfrm>
          <a:prstGeom prst="rect">
            <a:avLst/>
          </a:prstGeom>
        </p:spPr>
      </p:pic>
      <p:sp>
        <p:nvSpPr>
          <p:cNvPr id="9" name="Subtítulo 2">
            <a:extLst>
              <a:ext uri="{FF2B5EF4-FFF2-40B4-BE49-F238E27FC236}">
                <a16:creationId xmlns:a16="http://schemas.microsoft.com/office/drawing/2014/main" id="{F6B58E54-B0D1-4FB7-BC45-9E0B4B11EC3E}"/>
              </a:ext>
            </a:extLst>
          </p:cNvPr>
          <p:cNvSpPr txBox="1">
            <a:spLocks/>
          </p:cNvSpPr>
          <p:nvPr/>
        </p:nvSpPr>
        <p:spPr>
          <a:xfrm>
            <a:off x="-154069" y="1160231"/>
            <a:ext cx="3627640"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2000" dirty="0">
                <a:solidFill>
                  <a:schemeClr val="bg1">
                    <a:lumMod val="50000"/>
                  </a:schemeClr>
                </a:solidFill>
                <a:latin typeface="Berlin Sans FB Demi" panose="020E0802020502020306" pitchFamily="34" charset="0"/>
              </a:rPr>
              <a:t>Nov-2018</a:t>
            </a:r>
          </a:p>
        </p:txBody>
      </p:sp>
      <p:sp>
        <p:nvSpPr>
          <p:cNvPr id="10" name="CuadroTexto 9">
            <a:extLst>
              <a:ext uri="{FF2B5EF4-FFF2-40B4-BE49-F238E27FC236}">
                <a16:creationId xmlns:a16="http://schemas.microsoft.com/office/drawing/2014/main" id="{0D063B16-10AF-4766-B984-C267334CBFE5}"/>
              </a:ext>
            </a:extLst>
          </p:cNvPr>
          <p:cNvSpPr txBox="1"/>
          <p:nvPr/>
        </p:nvSpPr>
        <p:spPr>
          <a:xfrm>
            <a:off x="984442" y="1620819"/>
            <a:ext cx="2701233" cy="307777"/>
          </a:xfrm>
          <a:prstGeom prst="rect">
            <a:avLst/>
          </a:prstGeom>
          <a:noFill/>
          <a:ln w="28575">
            <a:noFill/>
            <a:prstDash val="dash"/>
          </a:ln>
        </p:spPr>
        <p:txBody>
          <a:bodyPr wrap="square" rtlCol="0">
            <a:spAutoFit/>
          </a:bodyPr>
          <a:lstStyle/>
          <a:p>
            <a:r>
              <a:rPr lang="es-ES" sz="1400" b="1" dirty="0"/>
              <a:t>LANZAMIENTO DE LA INICIATIVA</a:t>
            </a:r>
          </a:p>
        </p:txBody>
      </p:sp>
      <p:sp>
        <p:nvSpPr>
          <p:cNvPr id="11" name="CuadroTexto 10">
            <a:extLst>
              <a:ext uri="{FF2B5EF4-FFF2-40B4-BE49-F238E27FC236}">
                <a16:creationId xmlns:a16="http://schemas.microsoft.com/office/drawing/2014/main" id="{C84F2317-90BD-423C-9FAF-3AB5B7187E3E}"/>
              </a:ext>
            </a:extLst>
          </p:cNvPr>
          <p:cNvSpPr txBox="1"/>
          <p:nvPr/>
        </p:nvSpPr>
        <p:spPr>
          <a:xfrm>
            <a:off x="1055747" y="1950005"/>
            <a:ext cx="2701233" cy="584775"/>
          </a:xfrm>
          <a:prstGeom prst="rect">
            <a:avLst/>
          </a:prstGeom>
          <a:noFill/>
          <a:ln w="28575">
            <a:noFill/>
            <a:prstDash val="dash"/>
          </a:ln>
        </p:spPr>
        <p:txBody>
          <a:bodyPr wrap="square" rtlCol="0">
            <a:spAutoFit/>
          </a:bodyPr>
          <a:lstStyle/>
          <a:p>
            <a:r>
              <a:rPr lang="es-ES" sz="1600" dirty="0"/>
              <a:t>Presentación en el encuentro </a:t>
            </a:r>
            <a:r>
              <a:rPr lang="es-ES" sz="1600" dirty="0" err="1"/>
              <a:t>Científic@s</a:t>
            </a:r>
            <a:r>
              <a:rPr lang="es-ES" sz="1600" dirty="0"/>
              <a:t> CSIC</a:t>
            </a:r>
          </a:p>
        </p:txBody>
      </p:sp>
      <p:sp>
        <p:nvSpPr>
          <p:cNvPr id="13" name="Rectángulo: esquinas redondeadas 12">
            <a:extLst>
              <a:ext uri="{FF2B5EF4-FFF2-40B4-BE49-F238E27FC236}">
                <a16:creationId xmlns:a16="http://schemas.microsoft.com/office/drawing/2014/main" id="{59786B3F-C5A4-4A2B-97BB-4FB55838179B}"/>
              </a:ext>
            </a:extLst>
          </p:cNvPr>
          <p:cNvSpPr/>
          <p:nvPr/>
        </p:nvSpPr>
        <p:spPr>
          <a:xfrm>
            <a:off x="7221964" y="1316866"/>
            <a:ext cx="4713470" cy="15316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a:extLst>
              <a:ext uri="{FF2B5EF4-FFF2-40B4-BE49-F238E27FC236}">
                <a16:creationId xmlns:a16="http://schemas.microsoft.com/office/drawing/2014/main" id="{8256171E-91B6-4AF6-BACE-F65872584DA0}"/>
              </a:ext>
            </a:extLst>
          </p:cNvPr>
          <p:cNvSpPr txBox="1"/>
          <p:nvPr/>
        </p:nvSpPr>
        <p:spPr>
          <a:xfrm>
            <a:off x="7171040" y="1670884"/>
            <a:ext cx="4719880" cy="784830"/>
          </a:xfrm>
          <a:prstGeom prst="rect">
            <a:avLst/>
          </a:prstGeom>
          <a:noFill/>
          <a:ln w="28575">
            <a:noFill/>
            <a:prstDash val="dash"/>
          </a:ln>
        </p:spPr>
        <p:txBody>
          <a:bodyPr wrap="square" rtlCol="0">
            <a:spAutoFit/>
          </a:bodyPr>
          <a:lstStyle/>
          <a:p>
            <a:pPr algn="just"/>
            <a:r>
              <a:rPr lang="es-ES" sz="1500" b="1" dirty="0">
                <a:solidFill>
                  <a:srgbClr val="000000"/>
                </a:solidFill>
                <a:latin typeface="Calibri" panose="020F0502020204030204" pitchFamily="34" charset="0"/>
              </a:rPr>
              <a:t>PIE201890E121: Preparación, lanzamiento y seguimiento de las Plataformas Temáticas Interdisciplinares (</a:t>
            </a:r>
            <a:r>
              <a:rPr lang="es-ES" sz="1500" b="1" dirty="0" err="1">
                <a:solidFill>
                  <a:srgbClr val="000000"/>
                </a:solidFill>
                <a:latin typeface="Calibri" panose="020F0502020204030204" pitchFamily="34" charset="0"/>
              </a:rPr>
              <a:t>PTIs</a:t>
            </a:r>
            <a:r>
              <a:rPr lang="es-ES" sz="1500" b="1" dirty="0">
                <a:solidFill>
                  <a:srgbClr val="000000"/>
                </a:solidFill>
                <a:latin typeface="Calibri" panose="020F0502020204030204" pitchFamily="34" charset="0"/>
              </a:rPr>
              <a:t>)</a:t>
            </a:r>
            <a:endParaRPr lang="es-ES" sz="1500" dirty="0">
              <a:solidFill>
                <a:srgbClr val="000000"/>
              </a:solidFill>
              <a:latin typeface="Calibri" panose="020F0502020204030204" pitchFamily="34" charset="0"/>
            </a:endParaRPr>
          </a:p>
          <a:p>
            <a:pPr algn="just"/>
            <a:r>
              <a:rPr lang="es-ES" sz="1500" b="1" dirty="0">
                <a:solidFill>
                  <a:srgbClr val="000000"/>
                </a:solidFill>
                <a:latin typeface="Calibri" panose="020F0502020204030204" pitchFamily="34" charset="0"/>
              </a:rPr>
              <a:t> </a:t>
            </a:r>
            <a:endParaRPr lang="es-ES" sz="1500" dirty="0">
              <a:solidFill>
                <a:srgbClr val="000000"/>
              </a:solidFill>
              <a:latin typeface="Calibri" panose="020F0502020204030204" pitchFamily="34" charset="0"/>
            </a:endParaRPr>
          </a:p>
        </p:txBody>
      </p:sp>
      <p:sp>
        <p:nvSpPr>
          <p:cNvPr id="15" name="CuadroTexto 14">
            <a:extLst>
              <a:ext uri="{FF2B5EF4-FFF2-40B4-BE49-F238E27FC236}">
                <a16:creationId xmlns:a16="http://schemas.microsoft.com/office/drawing/2014/main" id="{20685259-4853-4588-B84A-62EFB04661D0}"/>
              </a:ext>
            </a:extLst>
          </p:cNvPr>
          <p:cNvSpPr txBox="1"/>
          <p:nvPr/>
        </p:nvSpPr>
        <p:spPr>
          <a:xfrm>
            <a:off x="6796449" y="2373300"/>
            <a:ext cx="4967846" cy="784830"/>
          </a:xfrm>
          <a:prstGeom prst="rect">
            <a:avLst/>
          </a:prstGeom>
          <a:noFill/>
          <a:ln w="28575">
            <a:noFill/>
            <a:prstDash val="dash"/>
          </a:ln>
        </p:spPr>
        <p:txBody>
          <a:bodyPr wrap="square" rtlCol="0">
            <a:spAutoFit/>
          </a:bodyPr>
          <a:lstStyle/>
          <a:p>
            <a:pPr algn="r"/>
            <a:r>
              <a:rPr lang="es-ES" sz="1500" u="sng" dirty="0">
                <a:solidFill>
                  <a:srgbClr val="000000"/>
                </a:solidFill>
                <a:latin typeface="Calibri" panose="020F0502020204030204" pitchFamily="34" charset="0"/>
              </a:rPr>
              <a:t>Periodo de ejecución</a:t>
            </a:r>
            <a:r>
              <a:rPr lang="es-ES" sz="1500" dirty="0">
                <a:solidFill>
                  <a:srgbClr val="000000"/>
                </a:solidFill>
                <a:latin typeface="Calibri" panose="020F0502020204030204" pitchFamily="34" charset="0"/>
              </a:rPr>
              <a:t>: 1/10/18 –30/09/21 (ampliación 31/12/22)</a:t>
            </a:r>
          </a:p>
          <a:p>
            <a:pPr algn="r"/>
            <a:endParaRPr lang="es-ES" sz="1500" dirty="0"/>
          </a:p>
        </p:txBody>
      </p:sp>
      <p:pic>
        <p:nvPicPr>
          <p:cNvPr id="16" name="Imagen 15">
            <a:extLst>
              <a:ext uri="{FF2B5EF4-FFF2-40B4-BE49-F238E27FC236}">
                <a16:creationId xmlns:a16="http://schemas.microsoft.com/office/drawing/2014/main" id="{B16BA7CF-819B-425E-B3E0-DB9EE6695D0A}"/>
              </a:ext>
            </a:extLst>
          </p:cNvPr>
          <p:cNvPicPr>
            <a:picLocks noChangeAspect="1"/>
          </p:cNvPicPr>
          <p:nvPr/>
        </p:nvPicPr>
        <p:blipFill>
          <a:blip r:embed="rId4"/>
          <a:stretch>
            <a:fillRect/>
          </a:stretch>
        </p:blipFill>
        <p:spPr>
          <a:xfrm>
            <a:off x="7417546" y="614805"/>
            <a:ext cx="1534966" cy="916311"/>
          </a:xfrm>
          <a:prstGeom prst="rect">
            <a:avLst/>
          </a:prstGeom>
        </p:spPr>
      </p:pic>
      <p:sp>
        <p:nvSpPr>
          <p:cNvPr id="18" name="Subtítulo 2">
            <a:extLst>
              <a:ext uri="{FF2B5EF4-FFF2-40B4-BE49-F238E27FC236}">
                <a16:creationId xmlns:a16="http://schemas.microsoft.com/office/drawing/2014/main" id="{2C1BFFC2-7F91-40F4-B6D9-923DFA2DE069}"/>
              </a:ext>
            </a:extLst>
          </p:cNvPr>
          <p:cNvSpPr txBox="1">
            <a:spLocks/>
          </p:cNvSpPr>
          <p:nvPr/>
        </p:nvSpPr>
        <p:spPr>
          <a:xfrm>
            <a:off x="9312793" y="1354223"/>
            <a:ext cx="3627640"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ctr">
              <a:buNone/>
            </a:pPr>
            <a:r>
              <a:rPr lang="es-ES" sz="2000" dirty="0">
                <a:solidFill>
                  <a:schemeClr val="bg1">
                    <a:lumMod val="50000"/>
                  </a:schemeClr>
                </a:solidFill>
                <a:latin typeface="Berlin Sans FB Demi" panose="020E0802020502020306" pitchFamily="34" charset="0"/>
              </a:rPr>
              <a:t>2018</a:t>
            </a:r>
          </a:p>
        </p:txBody>
      </p:sp>
      <p:sp>
        <p:nvSpPr>
          <p:cNvPr id="25" name="Rectángulo: esquinas redondeadas 24">
            <a:extLst>
              <a:ext uri="{FF2B5EF4-FFF2-40B4-BE49-F238E27FC236}">
                <a16:creationId xmlns:a16="http://schemas.microsoft.com/office/drawing/2014/main" id="{E0247CCE-BF44-4F94-8C0D-B1A8C9A6BFF6}"/>
              </a:ext>
            </a:extLst>
          </p:cNvPr>
          <p:cNvSpPr/>
          <p:nvPr/>
        </p:nvSpPr>
        <p:spPr>
          <a:xfrm>
            <a:off x="1006388" y="3528195"/>
            <a:ext cx="3207956" cy="9745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C8B4AE56-C2FF-49F7-9402-78FC7C52558D}"/>
              </a:ext>
            </a:extLst>
          </p:cNvPr>
          <p:cNvSpPr txBox="1"/>
          <p:nvPr/>
        </p:nvSpPr>
        <p:spPr>
          <a:xfrm>
            <a:off x="1006388" y="4198996"/>
            <a:ext cx="3069263" cy="307777"/>
          </a:xfrm>
          <a:prstGeom prst="rect">
            <a:avLst/>
          </a:prstGeom>
          <a:noFill/>
          <a:ln w="28575">
            <a:noFill/>
            <a:prstDash val="dash"/>
          </a:ln>
        </p:spPr>
        <p:txBody>
          <a:bodyPr wrap="square" rtlCol="0">
            <a:spAutoFit/>
          </a:bodyPr>
          <a:lstStyle/>
          <a:p>
            <a:pPr algn="r"/>
            <a:r>
              <a:rPr lang="es-ES" sz="1400" b="1" dirty="0">
                <a:solidFill>
                  <a:srgbClr val="000000"/>
                </a:solidFill>
                <a:latin typeface="Calibri" panose="020F0502020204030204" pitchFamily="34" charset="0"/>
              </a:rPr>
              <a:t>ATRACCIÓN Y RETENCIÓN DE TALENTO</a:t>
            </a:r>
            <a:endParaRPr lang="es-ES" sz="1400" dirty="0">
              <a:solidFill>
                <a:srgbClr val="000000"/>
              </a:solidFill>
              <a:latin typeface="Calibri" panose="020F0502020204030204" pitchFamily="34" charset="0"/>
            </a:endParaRPr>
          </a:p>
        </p:txBody>
      </p:sp>
      <p:sp>
        <p:nvSpPr>
          <p:cNvPr id="28" name="Subtítulo 2">
            <a:extLst>
              <a:ext uri="{FF2B5EF4-FFF2-40B4-BE49-F238E27FC236}">
                <a16:creationId xmlns:a16="http://schemas.microsoft.com/office/drawing/2014/main" id="{ADA12A6F-2B4E-4DFE-8FE9-72385F716BBB}"/>
              </a:ext>
            </a:extLst>
          </p:cNvPr>
          <p:cNvSpPr txBox="1">
            <a:spLocks/>
          </p:cNvSpPr>
          <p:nvPr/>
        </p:nvSpPr>
        <p:spPr>
          <a:xfrm>
            <a:off x="1634000" y="3749591"/>
            <a:ext cx="2096560" cy="454454"/>
          </a:xfrm>
          <a:prstGeom prst="rect">
            <a:avLst/>
          </a:prstGeom>
        </p:spPr>
        <p:txBody>
          <a:bodyPr>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lgn="r">
              <a:buNone/>
            </a:pPr>
            <a:r>
              <a:rPr lang="es-ES" sz="2000" dirty="0">
                <a:solidFill>
                  <a:schemeClr val="bg1">
                    <a:lumMod val="50000"/>
                  </a:schemeClr>
                </a:solidFill>
                <a:latin typeface="Berlin Sans FB Demi" panose="020E0802020502020306" pitchFamily="34" charset="0"/>
              </a:rPr>
              <a:t>2019-actualidad</a:t>
            </a:r>
          </a:p>
        </p:txBody>
      </p:sp>
      <p:pic>
        <p:nvPicPr>
          <p:cNvPr id="30" name="Imagen 29">
            <a:extLst>
              <a:ext uri="{FF2B5EF4-FFF2-40B4-BE49-F238E27FC236}">
                <a16:creationId xmlns:a16="http://schemas.microsoft.com/office/drawing/2014/main" id="{24800484-9D45-4D38-ABB8-4E26698EB65E}"/>
              </a:ext>
            </a:extLst>
          </p:cNvPr>
          <p:cNvPicPr>
            <a:picLocks noChangeAspect="1"/>
          </p:cNvPicPr>
          <p:nvPr/>
        </p:nvPicPr>
        <p:blipFill>
          <a:blip r:embed="rId5"/>
          <a:stretch>
            <a:fillRect/>
          </a:stretch>
        </p:blipFill>
        <p:spPr>
          <a:xfrm>
            <a:off x="828388" y="2925224"/>
            <a:ext cx="1698635" cy="920673"/>
          </a:xfrm>
          <a:prstGeom prst="rect">
            <a:avLst/>
          </a:prstGeom>
        </p:spPr>
      </p:pic>
      <p:sp>
        <p:nvSpPr>
          <p:cNvPr id="31" name="CuadroTexto 30">
            <a:extLst>
              <a:ext uri="{FF2B5EF4-FFF2-40B4-BE49-F238E27FC236}">
                <a16:creationId xmlns:a16="http://schemas.microsoft.com/office/drawing/2014/main" id="{3DB8F5F0-1D7D-4E4A-8340-6D2703C0E0EF}"/>
              </a:ext>
            </a:extLst>
          </p:cNvPr>
          <p:cNvSpPr txBox="1"/>
          <p:nvPr/>
        </p:nvSpPr>
        <p:spPr>
          <a:xfrm>
            <a:off x="4636341" y="4082784"/>
            <a:ext cx="6853736" cy="2308324"/>
          </a:xfrm>
          <a:prstGeom prst="rect">
            <a:avLst/>
          </a:prstGeom>
          <a:noFill/>
          <a:ln w="28575">
            <a:noFill/>
            <a:prstDash val="dash"/>
          </a:ln>
        </p:spPr>
        <p:txBody>
          <a:bodyPr wrap="square" rtlCol="0">
            <a:spAutoFit/>
          </a:bodyPr>
          <a:lstStyle/>
          <a:p>
            <a:pPr marL="171450" indent="-171450">
              <a:buFont typeface="Arial" panose="020B0604020202020204" pitchFamily="34" charset="0"/>
              <a:buChar char="•"/>
            </a:pPr>
            <a:r>
              <a:rPr lang="es-ES" sz="1200" dirty="0">
                <a:latin typeface="Calibri" panose="020F0502020204030204" pitchFamily="34" charset="0"/>
              </a:rPr>
              <a:t>Proyecto INVES35 (2018 Y 2019): Empresas del IBEX35</a:t>
            </a:r>
          </a:p>
          <a:p>
            <a:pPr marL="171450" indent="-171450">
              <a:buFont typeface="Arial" panose="020B0604020202020204" pitchFamily="34" charset="0"/>
              <a:buChar char="•"/>
            </a:pPr>
            <a:r>
              <a:rPr lang="es-ES" sz="1200" dirty="0">
                <a:latin typeface="Calibri" panose="020F0502020204030204" pitchFamily="34" charset="0"/>
              </a:rPr>
              <a:t>Presentación Ministro de Defensa (jul-2018)</a:t>
            </a:r>
          </a:p>
          <a:p>
            <a:pPr marL="171450" indent="-171450">
              <a:buFont typeface="Arial" panose="020B0604020202020204" pitchFamily="34" charset="0"/>
              <a:buChar char="•"/>
            </a:pPr>
            <a:r>
              <a:rPr lang="es-ES" sz="1200" dirty="0">
                <a:latin typeface="Calibri" panose="020F0502020204030204" pitchFamily="34" charset="0"/>
              </a:rPr>
              <a:t>Fundación </a:t>
            </a:r>
            <a:r>
              <a:rPr lang="es-ES" sz="1200" dirty="0" err="1">
                <a:latin typeface="Calibri" panose="020F0502020204030204" pitchFamily="34" charset="0"/>
              </a:rPr>
              <a:t>Roechling</a:t>
            </a:r>
            <a:r>
              <a:rPr lang="es-ES" sz="1200" dirty="0">
                <a:latin typeface="Calibri" panose="020F0502020204030204" pitchFamily="34" charset="0"/>
              </a:rPr>
              <a:t> (oct-2018)</a:t>
            </a:r>
          </a:p>
          <a:p>
            <a:pPr marL="171450" indent="-171450">
              <a:buFont typeface="Arial" panose="020B0604020202020204" pitchFamily="34" charset="0"/>
              <a:buChar char="•"/>
            </a:pPr>
            <a:r>
              <a:rPr lang="es-ES" sz="1200" dirty="0">
                <a:latin typeface="Calibri" panose="020F0502020204030204" pitchFamily="34" charset="0"/>
              </a:rPr>
              <a:t>Presentación Ministerio para la Transición Ecológica y Reto demográfico (nov-2018 y abril-2019)</a:t>
            </a:r>
          </a:p>
          <a:p>
            <a:pPr marL="171450" indent="-171450">
              <a:buFont typeface="Arial" panose="020B0604020202020204" pitchFamily="34" charset="0"/>
              <a:buChar char="•"/>
            </a:pPr>
            <a:r>
              <a:rPr lang="es-ES" sz="1200" dirty="0">
                <a:latin typeface="Calibri" panose="020F0502020204030204" pitchFamily="34" charset="0"/>
              </a:rPr>
              <a:t>Presentación Ministro de Agricultura, pesca y alimentación (mayo-2019) </a:t>
            </a:r>
          </a:p>
          <a:p>
            <a:pPr marL="171450" indent="-171450">
              <a:buFont typeface="Arial" panose="020B0604020202020204" pitchFamily="34" charset="0"/>
              <a:buChar char="•"/>
            </a:pPr>
            <a:r>
              <a:rPr lang="es-ES" sz="1200" dirty="0">
                <a:latin typeface="Calibri" panose="020F0502020204030204" pitchFamily="34" charset="0"/>
              </a:rPr>
              <a:t>Encuentro empresas convocatoria de retos (oct-2019): Presentación </a:t>
            </a:r>
            <a:r>
              <a:rPr lang="es-ES" sz="1200" dirty="0" err="1">
                <a:latin typeface="Calibri" panose="020F0502020204030204" pitchFamily="34" charset="0"/>
              </a:rPr>
              <a:t>PTIs</a:t>
            </a:r>
            <a:r>
              <a:rPr lang="es-ES" sz="1200" dirty="0">
                <a:latin typeface="Calibri" panose="020F0502020204030204" pitchFamily="34" charset="0"/>
              </a:rPr>
              <a:t> para resolver retos sociales</a:t>
            </a:r>
          </a:p>
          <a:p>
            <a:pPr marL="171450" indent="-171450">
              <a:buFont typeface="Arial" panose="020B0604020202020204" pitchFamily="34" charset="0"/>
              <a:buChar char="•"/>
            </a:pPr>
            <a:r>
              <a:rPr lang="es-ES" sz="1200" dirty="0">
                <a:latin typeface="Calibri" panose="020F0502020204030204" pitchFamily="34" charset="0"/>
              </a:rPr>
              <a:t>COP25: Conferencia ONU sobre el Cambio Climático (dic-2019)</a:t>
            </a:r>
          </a:p>
          <a:p>
            <a:pPr marL="171450" indent="-171450">
              <a:buFont typeface="Arial" panose="020B0604020202020204" pitchFamily="34" charset="0"/>
              <a:buChar char="•"/>
            </a:pPr>
            <a:r>
              <a:rPr lang="es-ES" sz="1200" dirty="0">
                <a:latin typeface="Calibri" panose="020F0502020204030204" pitchFamily="34" charset="0"/>
              </a:rPr>
              <a:t>Entrevista Presidenta (Rosa Menéndez) en </a:t>
            </a:r>
            <a:r>
              <a:rPr lang="es-ES" sz="1200" dirty="0" err="1">
                <a:latin typeface="Calibri" panose="020F0502020204030204" pitchFamily="34" charset="0"/>
              </a:rPr>
              <a:t>Science</a:t>
            </a:r>
            <a:r>
              <a:rPr lang="es-ES" sz="1200" dirty="0">
                <a:latin typeface="Calibri" panose="020F0502020204030204" pitchFamily="34" charset="0"/>
              </a:rPr>
              <a:t> Business (2020) PTI</a:t>
            </a:r>
          </a:p>
          <a:p>
            <a:pPr marL="171450" indent="-171450">
              <a:buFont typeface="Arial" panose="020B0604020202020204" pitchFamily="34" charset="0"/>
              <a:buChar char="•"/>
            </a:pPr>
            <a:r>
              <a:rPr lang="es-ES" sz="1200" dirty="0">
                <a:latin typeface="Calibri" panose="020F0502020204030204" pitchFamily="34" charset="0"/>
              </a:rPr>
              <a:t>Participación en Foro TRANSFIERE (feb-2020)</a:t>
            </a:r>
          </a:p>
          <a:p>
            <a:pPr marL="171450" indent="-171450">
              <a:buFont typeface="Arial" panose="020B0604020202020204" pitchFamily="34" charset="0"/>
              <a:buChar char="•"/>
            </a:pPr>
            <a:r>
              <a:rPr lang="es-ES" sz="1200" dirty="0">
                <a:latin typeface="Calibri" panose="020F0502020204030204" pitchFamily="34" charset="0"/>
              </a:rPr>
              <a:t>Presentación CDTI (feb-2020)</a:t>
            </a:r>
          </a:p>
          <a:p>
            <a:pPr marL="171450" indent="-171450">
              <a:buFont typeface="Arial" panose="020B0604020202020204" pitchFamily="34" charset="0"/>
              <a:buChar char="•"/>
            </a:pPr>
            <a:r>
              <a:rPr lang="es-ES" sz="1200" dirty="0">
                <a:latin typeface="Calibri" panose="020F0502020204030204" pitchFamily="34" charset="0"/>
              </a:rPr>
              <a:t>Participación en Congreso </a:t>
            </a:r>
            <a:r>
              <a:rPr lang="es-ES" sz="1200" dirty="0" err="1">
                <a:latin typeface="Calibri" panose="020F0502020204030204" pitchFamily="34" charset="0"/>
              </a:rPr>
              <a:t>Life</a:t>
            </a:r>
            <a:r>
              <a:rPr lang="es-ES" sz="1200" dirty="0">
                <a:latin typeface="Calibri" panose="020F0502020204030204" pitchFamily="34" charset="0"/>
              </a:rPr>
              <a:t> </a:t>
            </a:r>
            <a:r>
              <a:rPr lang="es-ES" sz="1200" dirty="0" err="1">
                <a:latin typeface="Calibri" panose="020F0502020204030204" pitchFamily="34" charset="0"/>
              </a:rPr>
              <a:t>Habitat</a:t>
            </a:r>
            <a:r>
              <a:rPr lang="es-ES" sz="1200" dirty="0">
                <a:latin typeface="Calibri" panose="020F0502020204030204" pitchFamily="34" charset="0"/>
              </a:rPr>
              <a:t> (feb-2020) </a:t>
            </a:r>
          </a:p>
          <a:p>
            <a:pPr marL="171450" indent="-171450">
              <a:buFont typeface="Arial" panose="020B0604020202020204" pitchFamily="34" charset="0"/>
              <a:buChar char="•"/>
            </a:pPr>
            <a:r>
              <a:rPr lang="es-ES" sz="1200" dirty="0">
                <a:latin typeface="Calibri" panose="020F0502020204030204" pitchFamily="34" charset="0"/>
              </a:rPr>
              <a:t>Participación en más de 30 foros con distintas empresa y organizaciones empresariales (2019-20)</a:t>
            </a:r>
          </a:p>
        </p:txBody>
      </p:sp>
      <p:sp>
        <p:nvSpPr>
          <p:cNvPr id="32" name="Rectángulo: esquinas redondeadas 31">
            <a:extLst>
              <a:ext uri="{FF2B5EF4-FFF2-40B4-BE49-F238E27FC236}">
                <a16:creationId xmlns:a16="http://schemas.microsoft.com/office/drawing/2014/main" id="{B1FDE4D2-1B25-4D84-9254-D4DF967D93CA}"/>
              </a:ext>
            </a:extLst>
          </p:cNvPr>
          <p:cNvSpPr/>
          <p:nvPr/>
        </p:nvSpPr>
        <p:spPr>
          <a:xfrm>
            <a:off x="4491846" y="3304360"/>
            <a:ext cx="6746831" cy="306670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a:extLst>
              <a:ext uri="{FF2B5EF4-FFF2-40B4-BE49-F238E27FC236}">
                <a16:creationId xmlns:a16="http://schemas.microsoft.com/office/drawing/2014/main" id="{179F0000-7F1A-4AC4-8D36-D3299A5A8E8A}"/>
              </a:ext>
            </a:extLst>
          </p:cNvPr>
          <p:cNvPicPr>
            <a:picLocks noChangeAspect="1"/>
          </p:cNvPicPr>
          <p:nvPr/>
        </p:nvPicPr>
        <p:blipFill>
          <a:blip r:embed="rId6"/>
          <a:stretch>
            <a:fillRect/>
          </a:stretch>
        </p:blipFill>
        <p:spPr>
          <a:xfrm>
            <a:off x="8822327" y="3429000"/>
            <a:ext cx="3535959" cy="1064453"/>
          </a:xfrm>
          <a:prstGeom prst="rect">
            <a:avLst/>
          </a:prstGeom>
        </p:spPr>
      </p:pic>
      <p:cxnSp>
        <p:nvCxnSpPr>
          <p:cNvPr id="35" name="Conector recto 34">
            <a:extLst>
              <a:ext uri="{FF2B5EF4-FFF2-40B4-BE49-F238E27FC236}">
                <a16:creationId xmlns:a16="http://schemas.microsoft.com/office/drawing/2014/main" id="{801EE5DA-9C0A-42C6-95C7-C64C1294B3BE}"/>
              </a:ext>
            </a:extLst>
          </p:cNvPr>
          <p:cNvCxnSpPr>
            <a:cxnSpLocks/>
          </p:cNvCxnSpPr>
          <p:nvPr/>
        </p:nvCxnSpPr>
        <p:spPr>
          <a:xfrm>
            <a:off x="3614370" y="1677401"/>
            <a:ext cx="354242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F217A82-957E-45B5-8B89-046A0221E302}"/>
              </a:ext>
            </a:extLst>
          </p:cNvPr>
          <p:cNvCxnSpPr>
            <a:cxnSpLocks/>
          </p:cNvCxnSpPr>
          <p:nvPr/>
        </p:nvCxnSpPr>
        <p:spPr>
          <a:xfrm>
            <a:off x="3389152" y="2782526"/>
            <a:ext cx="3767647"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37DA9508-6601-414E-A554-6187EFBC6EF3}"/>
              </a:ext>
            </a:extLst>
          </p:cNvPr>
          <p:cNvCxnSpPr>
            <a:cxnSpLocks/>
          </p:cNvCxnSpPr>
          <p:nvPr/>
        </p:nvCxnSpPr>
        <p:spPr>
          <a:xfrm>
            <a:off x="4221314" y="4256848"/>
            <a:ext cx="270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Subtítulo 2">
            <a:extLst>
              <a:ext uri="{FF2B5EF4-FFF2-40B4-BE49-F238E27FC236}">
                <a16:creationId xmlns:a16="http://schemas.microsoft.com/office/drawing/2014/main" id="{4DB1EFD1-1849-4301-B2CB-2DF6298F834A}"/>
              </a:ext>
            </a:extLst>
          </p:cNvPr>
          <p:cNvSpPr txBox="1">
            <a:spLocks/>
          </p:cNvSpPr>
          <p:nvPr/>
        </p:nvSpPr>
        <p:spPr>
          <a:xfrm>
            <a:off x="4927418" y="3286461"/>
            <a:ext cx="3627640"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chemeClr val="bg1">
                    <a:lumMod val="50000"/>
                  </a:schemeClr>
                </a:solidFill>
                <a:latin typeface="Berlin Sans FB Demi" panose="020E0802020502020306" pitchFamily="34" charset="0"/>
              </a:rPr>
              <a:t>2018-2019-2020</a:t>
            </a:r>
          </a:p>
        </p:txBody>
      </p:sp>
      <p:sp>
        <p:nvSpPr>
          <p:cNvPr id="42" name="CuadroTexto 41">
            <a:extLst>
              <a:ext uri="{FF2B5EF4-FFF2-40B4-BE49-F238E27FC236}">
                <a16:creationId xmlns:a16="http://schemas.microsoft.com/office/drawing/2014/main" id="{9720B8CF-D2EC-4FB1-B895-B577E8FBB11D}"/>
              </a:ext>
            </a:extLst>
          </p:cNvPr>
          <p:cNvSpPr txBox="1"/>
          <p:nvPr/>
        </p:nvSpPr>
        <p:spPr>
          <a:xfrm>
            <a:off x="4666369" y="3661069"/>
            <a:ext cx="3627640" cy="492443"/>
          </a:xfrm>
          <a:prstGeom prst="rect">
            <a:avLst/>
          </a:prstGeom>
          <a:noFill/>
          <a:ln w="28575">
            <a:noFill/>
            <a:prstDash val="dash"/>
          </a:ln>
        </p:spPr>
        <p:txBody>
          <a:bodyPr wrap="square" rtlCol="0">
            <a:spAutoFit/>
          </a:bodyPr>
          <a:lstStyle/>
          <a:p>
            <a:r>
              <a:rPr lang="es-ES" sz="1400" b="1" dirty="0"/>
              <a:t>ACTIVIDADES DE MAXIMIZACIÓN DE IMPACTO </a:t>
            </a:r>
            <a:r>
              <a:rPr lang="es-ES" sz="1200" b="1" dirty="0"/>
              <a:t>(Diseminación &amp; Explotación &amp; Comunicación)</a:t>
            </a:r>
            <a:endParaRPr lang="es-ES" sz="1400" b="1" dirty="0"/>
          </a:p>
        </p:txBody>
      </p:sp>
      <p:cxnSp>
        <p:nvCxnSpPr>
          <p:cNvPr id="46" name="Conector recto 45">
            <a:extLst>
              <a:ext uri="{FF2B5EF4-FFF2-40B4-BE49-F238E27FC236}">
                <a16:creationId xmlns:a16="http://schemas.microsoft.com/office/drawing/2014/main" id="{6F853E23-E9EA-4BCE-BB17-D7C69E7208F6}"/>
              </a:ext>
            </a:extLst>
          </p:cNvPr>
          <p:cNvCxnSpPr>
            <a:cxnSpLocks/>
          </p:cNvCxnSpPr>
          <p:nvPr/>
        </p:nvCxnSpPr>
        <p:spPr>
          <a:xfrm flipV="1">
            <a:off x="3389152" y="2782526"/>
            <a:ext cx="0" cy="74567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FC18D8E2-61A3-41FA-B105-D9CC217D2520}"/>
              </a:ext>
            </a:extLst>
          </p:cNvPr>
          <p:cNvCxnSpPr/>
          <p:nvPr/>
        </p:nvCxnSpPr>
        <p:spPr>
          <a:xfrm>
            <a:off x="11404766" y="5557820"/>
            <a:ext cx="530668" cy="0"/>
          </a:xfrm>
          <a:prstGeom prst="straightConnector1">
            <a:avLst/>
          </a:prstGeom>
          <a:ln w="88900">
            <a:solidFill>
              <a:srgbClr val="C00000">
                <a:alpha val="99000"/>
              </a:srgbClr>
            </a:solidFill>
            <a:tailEnd type="triangle"/>
          </a:ln>
        </p:spPr>
        <p:style>
          <a:lnRef idx="1">
            <a:schemeClr val="accent1"/>
          </a:lnRef>
          <a:fillRef idx="0">
            <a:schemeClr val="accent1"/>
          </a:fillRef>
          <a:effectRef idx="0">
            <a:schemeClr val="accent1"/>
          </a:effectRef>
          <a:fontRef idx="minor">
            <a:schemeClr val="tx1"/>
          </a:fontRef>
        </p:style>
      </p:cxnSp>
      <p:sp>
        <p:nvSpPr>
          <p:cNvPr id="51" name="Rectángulo: esquinas redondeadas 50">
            <a:extLst>
              <a:ext uri="{FF2B5EF4-FFF2-40B4-BE49-F238E27FC236}">
                <a16:creationId xmlns:a16="http://schemas.microsoft.com/office/drawing/2014/main" id="{C43A34D7-B507-46AB-89B9-C53673E08431}"/>
              </a:ext>
            </a:extLst>
          </p:cNvPr>
          <p:cNvSpPr/>
          <p:nvPr/>
        </p:nvSpPr>
        <p:spPr>
          <a:xfrm>
            <a:off x="3904773" y="1851784"/>
            <a:ext cx="3203437" cy="1387783"/>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Subtítulo 2">
            <a:extLst>
              <a:ext uri="{FF2B5EF4-FFF2-40B4-BE49-F238E27FC236}">
                <a16:creationId xmlns:a16="http://schemas.microsoft.com/office/drawing/2014/main" id="{1D7ABC4F-512C-473B-8878-85EF84BE192E}"/>
              </a:ext>
            </a:extLst>
          </p:cNvPr>
          <p:cNvSpPr txBox="1">
            <a:spLocks/>
          </p:cNvSpPr>
          <p:nvPr/>
        </p:nvSpPr>
        <p:spPr>
          <a:xfrm>
            <a:off x="4039925" y="1821320"/>
            <a:ext cx="2508467" cy="45445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4400" kern="1200" baseline="0">
                <a:solidFill>
                  <a:schemeClr val="tx1"/>
                </a:solidFill>
                <a:latin typeface="+mj-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4000" kern="1200" baseline="0">
                <a:solidFill>
                  <a:schemeClr val="tx1"/>
                </a:solidFill>
                <a:latin typeface="+mj-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3600" kern="1200">
                <a:solidFill>
                  <a:schemeClr val="tx1"/>
                </a:solidFill>
                <a:latin typeface="+mj-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3200" kern="1200">
                <a:solidFill>
                  <a:schemeClr val="tx1"/>
                </a:solidFill>
                <a:latin typeface="+mj-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2800" kern="1200">
                <a:solidFill>
                  <a:schemeClr val="tx1"/>
                </a:solidFill>
                <a:latin typeface="+mj-lt"/>
                <a:ea typeface="+mn-ea"/>
                <a:cs typeface="+mn-cs"/>
              </a:defRPr>
            </a:lvl9pPr>
          </a:lstStyle>
          <a:p>
            <a:pPr marL="114300" indent="0">
              <a:buNone/>
            </a:pPr>
            <a:r>
              <a:rPr lang="es-ES" sz="2000" dirty="0">
                <a:solidFill>
                  <a:schemeClr val="bg1">
                    <a:lumMod val="50000"/>
                  </a:schemeClr>
                </a:solidFill>
                <a:latin typeface="Berlin Sans FB Demi" panose="020E0802020502020306" pitchFamily="34" charset="0"/>
              </a:rPr>
              <a:t>2018-2019-2020</a:t>
            </a:r>
          </a:p>
        </p:txBody>
      </p:sp>
      <p:sp>
        <p:nvSpPr>
          <p:cNvPr id="53" name="CuadroTexto 52">
            <a:extLst>
              <a:ext uri="{FF2B5EF4-FFF2-40B4-BE49-F238E27FC236}">
                <a16:creationId xmlns:a16="http://schemas.microsoft.com/office/drawing/2014/main" id="{AAF93AE5-97D8-4AD9-99B3-8636B29AA24E}"/>
              </a:ext>
            </a:extLst>
          </p:cNvPr>
          <p:cNvSpPr txBox="1"/>
          <p:nvPr/>
        </p:nvSpPr>
        <p:spPr>
          <a:xfrm>
            <a:off x="4102755" y="2156667"/>
            <a:ext cx="2270198" cy="523220"/>
          </a:xfrm>
          <a:prstGeom prst="rect">
            <a:avLst/>
          </a:prstGeom>
          <a:noFill/>
          <a:ln w="28575">
            <a:noFill/>
            <a:prstDash val="dash"/>
          </a:ln>
        </p:spPr>
        <p:txBody>
          <a:bodyPr wrap="square" rtlCol="0">
            <a:spAutoFit/>
          </a:bodyPr>
          <a:lstStyle/>
          <a:p>
            <a:r>
              <a:rPr lang="es-ES" sz="1400" b="1" dirty="0">
                <a:solidFill>
                  <a:srgbClr val="000000"/>
                </a:solidFill>
                <a:latin typeface="Calibri" panose="020F0502020204030204" pitchFamily="34" charset="0"/>
              </a:rPr>
              <a:t>CREACIÓN </a:t>
            </a:r>
            <a:r>
              <a:rPr lang="es-ES" sz="1400" b="1" dirty="0" err="1">
                <a:solidFill>
                  <a:srgbClr val="000000"/>
                </a:solidFill>
                <a:latin typeface="Calibri" panose="020F0502020204030204" pitchFamily="34" charset="0"/>
              </a:rPr>
              <a:t>PTIs</a:t>
            </a:r>
            <a:r>
              <a:rPr lang="es-ES" sz="1400" b="1" dirty="0">
                <a:solidFill>
                  <a:srgbClr val="000000"/>
                </a:solidFill>
                <a:latin typeface="Calibri" panose="020F0502020204030204" pitchFamily="34" charset="0"/>
              </a:rPr>
              <a:t>: Formularios</a:t>
            </a:r>
            <a:endParaRPr lang="es-ES" sz="1400" dirty="0">
              <a:solidFill>
                <a:srgbClr val="000000"/>
              </a:solidFill>
              <a:latin typeface="Calibri" panose="020F0502020204030204" pitchFamily="34" charset="0"/>
            </a:endParaRPr>
          </a:p>
          <a:p>
            <a:pPr algn="r"/>
            <a:r>
              <a:rPr lang="es-ES" sz="1400" b="1" dirty="0">
                <a:solidFill>
                  <a:srgbClr val="000000"/>
                </a:solidFill>
                <a:latin typeface="Calibri" panose="020F0502020204030204" pitchFamily="34" charset="0"/>
              </a:rPr>
              <a:t> </a:t>
            </a:r>
            <a:endParaRPr lang="es-ES" sz="1400" dirty="0">
              <a:solidFill>
                <a:srgbClr val="000000"/>
              </a:solidFill>
              <a:latin typeface="Calibri" panose="020F0502020204030204" pitchFamily="34" charset="0"/>
            </a:endParaRPr>
          </a:p>
        </p:txBody>
      </p:sp>
      <p:sp>
        <p:nvSpPr>
          <p:cNvPr id="54" name="CuadroTexto 53">
            <a:extLst>
              <a:ext uri="{FF2B5EF4-FFF2-40B4-BE49-F238E27FC236}">
                <a16:creationId xmlns:a16="http://schemas.microsoft.com/office/drawing/2014/main" id="{D699B5E1-7FE3-443E-A329-358232435604}"/>
              </a:ext>
            </a:extLst>
          </p:cNvPr>
          <p:cNvSpPr txBox="1"/>
          <p:nvPr/>
        </p:nvSpPr>
        <p:spPr>
          <a:xfrm>
            <a:off x="3854111" y="2419371"/>
            <a:ext cx="3421871" cy="692497"/>
          </a:xfrm>
          <a:prstGeom prst="rect">
            <a:avLst/>
          </a:prstGeom>
          <a:noFill/>
          <a:ln w="28575">
            <a:noFill/>
            <a:prstDash val="dash"/>
          </a:ln>
        </p:spPr>
        <p:txBody>
          <a:bodyPr wrap="square" rtlCol="0">
            <a:spAutoFit/>
          </a:bodyPr>
          <a:lstStyle/>
          <a:p>
            <a:pPr marL="171450" indent="-171450">
              <a:buFont typeface="Arial" panose="020B0604020202020204" pitchFamily="34" charset="0"/>
              <a:buChar char="•"/>
            </a:pPr>
            <a:r>
              <a:rPr lang="es-ES" sz="1300" dirty="0"/>
              <a:t>21 Iniciativas aprobadas por el Comité Científico Asesor y el Consejo Rector</a:t>
            </a:r>
          </a:p>
          <a:p>
            <a:pPr marL="171450" indent="-171450">
              <a:buFont typeface="Arial" panose="020B0604020202020204" pitchFamily="34" charset="0"/>
              <a:buChar char="•"/>
            </a:pPr>
            <a:r>
              <a:rPr lang="es-ES" sz="1300" dirty="0"/>
              <a:t>15 propuestas con distinto grado de avance</a:t>
            </a:r>
          </a:p>
        </p:txBody>
      </p:sp>
    </p:spTree>
    <p:extLst>
      <p:ext uri="{BB962C8B-B14F-4D97-AF65-F5344CB8AC3E}">
        <p14:creationId xmlns:p14="http://schemas.microsoft.com/office/powerpoint/2010/main" val="20716191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3738</TotalTime>
  <Words>5628</Words>
  <Application>Microsoft Office PowerPoint</Application>
  <PresentationFormat>Panorámica</PresentationFormat>
  <Paragraphs>568</Paragraphs>
  <Slides>30</Slides>
  <Notes>30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Berlin Sans FB Demi</vt:lpstr>
      <vt:lpstr>Calibri</vt:lpstr>
      <vt:lpstr>Calibri Light</vt:lpstr>
      <vt:lpstr>Cambria</vt:lpstr>
      <vt:lpstr>Gill Sans MT</vt:lpstr>
      <vt:lpstr>Times New Roman</vt:lpstr>
      <vt:lpstr>Wingdings</vt:lpstr>
      <vt:lpstr>Tema de Office</vt:lpstr>
      <vt:lpstr> Seminario Gestión Estratégica Módulo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Seminario Gestión Estratégica Módulo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Elena Gabino Cuellar</dc:creator>
  <cp:lastModifiedBy>Mª Victoria Moreno Arribas</cp:lastModifiedBy>
  <cp:revision>183</cp:revision>
  <cp:lastPrinted>2022-06-13T15:55:03Z</cp:lastPrinted>
  <dcterms:created xsi:type="dcterms:W3CDTF">2022-03-10T10:05:40Z</dcterms:created>
  <dcterms:modified xsi:type="dcterms:W3CDTF">2022-06-14T07:06:30Z</dcterms:modified>
</cp:coreProperties>
</file>