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99" r:id="rId3"/>
    <p:sldId id="300" r:id="rId4"/>
    <p:sldId id="301" r:id="rId5"/>
    <p:sldId id="309" r:id="rId6"/>
    <p:sldId id="310" r:id="rId7"/>
    <p:sldId id="311" r:id="rId8"/>
    <p:sldId id="312" r:id="rId9"/>
    <p:sldId id="313" r:id="rId10"/>
    <p:sldId id="302" r:id="rId11"/>
    <p:sldId id="303" r:id="rId12"/>
    <p:sldId id="304" r:id="rId13"/>
    <p:sldId id="305" r:id="rId14"/>
    <p:sldId id="306" r:id="rId15"/>
    <p:sldId id="307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30" r:id="rId24"/>
    <p:sldId id="328" r:id="rId25"/>
    <p:sldId id="327" r:id="rId26"/>
    <p:sldId id="329" r:id="rId27"/>
    <p:sldId id="331" r:id="rId28"/>
    <p:sldId id="332" r:id="rId29"/>
    <p:sldId id="321" r:id="rId30"/>
    <p:sldId id="322" r:id="rId31"/>
    <p:sldId id="324" r:id="rId32"/>
    <p:sldId id="325" r:id="rId33"/>
    <p:sldId id="323" r:id="rId3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58" d="100"/>
          <a:sy n="58" d="100"/>
        </p:scale>
        <p:origin x="4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cifs\DPE\ESTADISTICAS\1.%20Contratos%20Predoctorales%20-%20An&#225;lisis%20y%20Estad&#237;sticas\3.%20Evoluci&#243;n%20de%20los%20contratos%20predoctorales%20en%20el%20CSIC\Contratos%20Predoctorales%202012-2019%20(financiaci&#243;n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s-ES" b="1">
                <a:latin typeface="Gill Sans MT" panose="020B0502020104020203" pitchFamily="34" charset="0"/>
              </a:rPr>
              <a:t>Contratos</a:t>
            </a:r>
            <a:r>
              <a:rPr lang="es-ES" b="1" baseline="0">
                <a:latin typeface="Gill Sans MT" panose="020B0502020104020203" pitchFamily="34" charset="0"/>
              </a:rPr>
              <a:t> predoctorales por año/convocatoria</a:t>
            </a:r>
            <a:endParaRPr lang="es-ES" b="1">
              <a:latin typeface="Gill Sans MT" panose="020B0502020104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FPU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Hoja1!$A$2:$A$10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Hoja1!$B$2:$B$10</c:f>
              <c:numCache>
                <c:formatCode>General</c:formatCode>
                <c:ptCount val="9"/>
                <c:pt idx="0">
                  <c:v>61</c:v>
                </c:pt>
                <c:pt idx="1">
                  <c:v>64</c:v>
                </c:pt>
                <c:pt idx="2">
                  <c:v>59</c:v>
                </c:pt>
                <c:pt idx="3">
                  <c:v>51</c:v>
                </c:pt>
                <c:pt idx="4">
                  <c:v>67</c:v>
                </c:pt>
                <c:pt idx="5">
                  <c:v>56</c:v>
                </c:pt>
                <c:pt idx="6">
                  <c:v>58</c:v>
                </c:pt>
                <c:pt idx="7">
                  <c:v>60</c:v>
                </c:pt>
                <c:pt idx="8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60-4244-B767-F117F83FF52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FPI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Hoja1!$A$2:$A$10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Hoja1!$C$2:$C$10</c:f>
              <c:numCache>
                <c:formatCode>General</c:formatCode>
                <c:ptCount val="9"/>
                <c:pt idx="0">
                  <c:v>248</c:v>
                </c:pt>
                <c:pt idx="1">
                  <c:v>250</c:v>
                </c:pt>
                <c:pt idx="2">
                  <c:v>190</c:v>
                </c:pt>
                <c:pt idx="3">
                  <c:v>170</c:v>
                </c:pt>
                <c:pt idx="4">
                  <c:v>238</c:v>
                </c:pt>
                <c:pt idx="5">
                  <c:v>223</c:v>
                </c:pt>
                <c:pt idx="6">
                  <c:v>183</c:v>
                </c:pt>
                <c:pt idx="7">
                  <c:v>201</c:v>
                </c:pt>
                <c:pt idx="8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60-4244-B767-F117F83FF52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Severo Ochoa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Hoja1!$A$2:$A$10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Hoja1!$D$2:$D$10</c:f>
              <c:numCache>
                <c:formatCode>General</c:formatCode>
                <c:ptCount val="9"/>
                <c:pt idx="2">
                  <c:v>29</c:v>
                </c:pt>
                <c:pt idx="3">
                  <c:v>33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60-4244-B767-F117F83FF52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Bolsa de Trabajo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Hoja1!$A$2:$A$10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Hoja1!$E$2:$E$10</c:f>
              <c:numCache>
                <c:formatCode>General</c:formatCode>
                <c:ptCount val="9"/>
                <c:pt idx="3">
                  <c:v>26</c:v>
                </c:pt>
                <c:pt idx="4">
                  <c:v>46</c:v>
                </c:pt>
                <c:pt idx="5">
                  <c:v>52</c:v>
                </c:pt>
                <c:pt idx="6">
                  <c:v>66</c:v>
                </c:pt>
                <c:pt idx="7">
                  <c:v>56</c:v>
                </c:pt>
                <c:pt idx="8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60-4244-B767-F117F83FF529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JAEP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Hoja1!$F$2:$F$10</c:f>
              <c:numCache>
                <c:formatCode>General</c:formatCode>
                <c:ptCount val="9"/>
                <c:pt idx="0">
                  <c:v>238</c:v>
                </c:pt>
                <c:pt idx="1">
                  <c:v>161</c:v>
                </c:pt>
                <c:pt idx="2">
                  <c:v>21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60-4244-B767-F117F83FF529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CC.AA.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Hoja1!$A$2:$A$10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Hoja1!$G$2:$G$10</c:f>
              <c:numCache>
                <c:formatCode>General</c:formatCode>
                <c:ptCount val="9"/>
                <c:pt idx="0">
                  <c:v>10</c:v>
                </c:pt>
                <c:pt idx="1">
                  <c:v>29</c:v>
                </c:pt>
                <c:pt idx="2">
                  <c:v>33</c:v>
                </c:pt>
                <c:pt idx="3">
                  <c:v>30</c:v>
                </c:pt>
                <c:pt idx="4">
                  <c:v>35</c:v>
                </c:pt>
                <c:pt idx="5">
                  <c:v>29</c:v>
                </c:pt>
                <c:pt idx="6">
                  <c:v>52</c:v>
                </c:pt>
                <c:pt idx="7">
                  <c:v>50</c:v>
                </c:pt>
                <c:pt idx="8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60-4244-B767-F117F83FF529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Fundaciones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Hoja1!$H$2:$H$10</c:f>
              <c:numCache>
                <c:formatCode>General</c:formatCode>
                <c:ptCount val="9"/>
                <c:pt idx="0">
                  <c:v>14</c:v>
                </c:pt>
                <c:pt idx="1">
                  <c:v>16</c:v>
                </c:pt>
                <c:pt idx="2">
                  <c:v>31</c:v>
                </c:pt>
                <c:pt idx="3">
                  <c:v>12</c:v>
                </c:pt>
                <c:pt idx="4">
                  <c:v>9</c:v>
                </c:pt>
                <c:pt idx="5">
                  <c:v>13</c:v>
                </c:pt>
                <c:pt idx="6">
                  <c:v>9</c:v>
                </c:pt>
                <c:pt idx="7">
                  <c:v>14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60-4244-B767-F117F83FF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5699480"/>
        <c:axId val="865699808"/>
      </c:barChart>
      <c:catAx>
        <c:axId val="865699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65699808"/>
        <c:crosses val="autoZero"/>
        <c:auto val="1"/>
        <c:lblAlgn val="ctr"/>
        <c:lblOffset val="100"/>
        <c:noMultiLvlLbl val="0"/>
      </c:catAx>
      <c:valAx>
        <c:axId val="86569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65699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75D71-2600-4EAE-B594-AE51BD43593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C6A6D17-D0A5-481B-AB13-1196EF125BE9}">
      <dgm:prSet phldrT="[Texto]" custT="1"/>
      <dgm:spPr>
        <a:xfrm>
          <a:off x="3462248" y="0"/>
          <a:ext cx="1366242" cy="1366242"/>
        </a:xfrm>
        <a:prstGeom prst="ellipse">
          <a:avLst/>
        </a:prstGeom>
        <a:solidFill>
          <a:srgbClr val="C00000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sz="1800" dirty="0">
              <a:solidFill>
                <a:srgbClr val="FFFFFF"/>
              </a:solidFill>
              <a:latin typeface="Gill Sans MT" panose="020B0502020104020203" pitchFamily="34" charset="0"/>
              <a:ea typeface="+mn-ea"/>
              <a:cs typeface="+mn-cs"/>
            </a:rPr>
            <a:t>HRS4R</a:t>
          </a:r>
        </a:p>
      </dgm:t>
    </dgm:pt>
    <dgm:pt modelId="{D238E219-F5A5-4A2E-836A-DB722C842DE3}" type="parTrans" cxnId="{F8798522-3CD1-45DD-909A-657F93DCDD52}">
      <dgm:prSet/>
      <dgm:spPr/>
      <dgm:t>
        <a:bodyPr/>
        <a:lstStyle/>
        <a:p>
          <a:endParaRPr lang="es-ES"/>
        </a:p>
      </dgm:t>
    </dgm:pt>
    <dgm:pt modelId="{DAE94A94-B012-4D3F-9843-BE3574B35FCF}" type="sibTrans" cxnId="{F8798522-3CD1-45DD-909A-657F93DCDD52}">
      <dgm:prSet/>
      <dgm:spPr>
        <a:xfrm rot="1238559">
          <a:off x="5018497" y="905117"/>
          <a:ext cx="656291" cy="461106"/>
        </a:xfrm>
        <a:prstGeom prst="rightArrow">
          <a:avLst>
            <a:gd name="adj1" fmla="val 60000"/>
            <a:gd name="adj2" fmla="val 50000"/>
          </a:avLst>
        </a:prstGeom>
        <a:solidFill>
          <a:srgbClr val="7A7A7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s-ES">
            <a:solidFill>
              <a:srgbClr val="FFFFFF"/>
            </a:solidFill>
            <a:latin typeface="Cambria"/>
            <a:ea typeface="+mn-ea"/>
            <a:cs typeface="+mn-cs"/>
          </a:endParaRPr>
        </a:p>
      </dgm:t>
    </dgm:pt>
    <dgm:pt modelId="{82132297-A235-403B-9007-4BB6F46E2646}">
      <dgm:prSet phldrT="[Texto]" custT="1"/>
      <dgm:spPr>
        <a:xfrm>
          <a:off x="5850752" y="743920"/>
          <a:ext cx="2304085" cy="2031328"/>
        </a:xfrm>
        <a:prstGeom prst="ellipse">
          <a:avLst/>
        </a:prstGeom>
        <a:solidFill>
          <a:srgbClr val="7A7A7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sz="1200" dirty="0">
              <a:solidFill>
                <a:srgbClr val="FFFFFF"/>
              </a:solidFill>
              <a:latin typeface="Gill Sans MT" panose="020B0502020104020203" pitchFamily="34" charset="0"/>
              <a:ea typeface="+mn-ea"/>
              <a:cs typeface="+mn-cs"/>
            </a:rPr>
            <a:t>CARTA EUROPEA DEL INVESTIGADOR</a:t>
          </a:r>
        </a:p>
        <a:p>
          <a:pPr>
            <a:buNone/>
          </a:pPr>
          <a:r>
            <a:rPr lang="es-ES" sz="1200" dirty="0">
              <a:solidFill>
                <a:srgbClr val="FFFFFF"/>
              </a:solidFill>
              <a:latin typeface="Gill Sans MT" panose="020B0502020104020203" pitchFamily="34" charset="0"/>
              <a:ea typeface="+mn-ea"/>
              <a:cs typeface="+mn-cs"/>
            </a:rPr>
            <a:t>Y </a:t>
          </a:r>
        </a:p>
        <a:p>
          <a:pPr>
            <a:buNone/>
          </a:pPr>
          <a:r>
            <a:rPr lang="es-ES" sz="1200" dirty="0">
              <a:solidFill>
                <a:srgbClr val="FFFFFF"/>
              </a:solidFill>
              <a:latin typeface="Gill Sans MT" panose="020B0502020104020203" pitchFamily="34" charset="0"/>
              <a:ea typeface="+mn-ea"/>
              <a:cs typeface="+mn-cs"/>
            </a:rPr>
            <a:t>CÓDIGO DE CONDUCTA PARA LA CONTRATACIÓN DE INVESTIGADORES</a:t>
          </a:r>
        </a:p>
      </dgm:t>
    </dgm:pt>
    <dgm:pt modelId="{3342B4B5-BAD9-4B68-B12C-C7298B894EC0}" type="parTrans" cxnId="{952DAEFA-F8F3-4604-BBB3-79D42C3E937A}">
      <dgm:prSet/>
      <dgm:spPr/>
      <dgm:t>
        <a:bodyPr/>
        <a:lstStyle/>
        <a:p>
          <a:endParaRPr lang="es-ES"/>
        </a:p>
      </dgm:t>
    </dgm:pt>
    <dgm:pt modelId="{D8ED7620-2C86-4AFD-A631-B038D438D6E1}" type="sibTrans" cxnId="{952DAEFA-F8F3-4604-BBB3-79D42C3E937A}">
      <dgm:prSet/>
      <dgm:spPr>
        <a:xfrm rot="7878748">
          <a:off x="5699490" y="2703953"/>
          <a:ext cx="541315" cy="461106"/>
        </a:xfrm>
        <a:prstGeom prst="rightArrow">
          <a:avLst>
            <a:gd name="adj1" fmla="val 60000"/>
            <a:gd name="adj2" fmla="val 50000"/>
          </a:avLst>
        </a:prstGeom>
        <a:solidFill>
          <a:srgbClr val="7A7A7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s-ES">
            <a:solidFill>
              <a:srgbClr val="FFFFFF"/>
            </a:solidFill>
            <a:latin typeface="Cambria"/>
            <a:ea typeface="+mn-ea"/>
            <a:cs typeface="+mn-cs"/>
          </a:endParaRPr>
        </a:p>
      </dgm:t>
    </dgm:pt>
    <dgm:pt modelId="{B57963FA-0D9B-4A81-8963-51FFDD97D0E4}">
      <dgm:prSet phldrT="[Texto]"/>
      <dgm:spPr>
        <a:xfrm>
          <a:off x="4488811" y="3159577"/>
          <a:ext cx="1366242" cy="1366242"/>
        </a:xfrm>
        <a:prstGeom prst="ellipse">
          <a:avLst/>
        </a:prstGeom>
        <a:solidFill>
          <a:srgbClr val="7A7A7A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dirty="0">
              <a:solidFill>
                <a:srgbClr val="FFFFFF"/>
              </a:solidFill>
              <a:latin typeface="Cambria"/>
              <a:ea typeface="+mn-ea"/>
              <a:cs typeface="+mn-cs"/>
            </a:rPr>
            <a:t>OBTENCIÓN DEL DISTINTIVO</a:t>
          </a:r>
        </a:p>
      </dgm:t>
    </dgm:pt>
    <dgm:pt modelId="{0180FBCE-4F8F-4E58-B483-C3C48FA914DF}" type="parTrans" cxnId="{67A17240-8D7B-4C93-984F-E8DB76E11FE4}">
      <dgm:prSet/>
      <dgm:spPr/>
      <dgm:t>
        <a:bodyPr/>
        <a:lstStyle/>
        <a:p>
          <a:endParaRPr lang="es-ES"/>
        </a:p>
      </dgm:t>
    </dgm:pt>
    <dgm:pt modelId="{CC40FE1F-0B22-4216-805D-BC57EA82D1EF}" type="sibTrans" cxnId="{67A17240-8D7B-4C93-984F-E8DB76E11FE4}">
      <dgm:prSet/>
      <dgm:spPr>
        <a:xfrm rot="10799760">
          <a:off x="4034638" y="3612213"/>
          <a:ext cx="320948" cy="461106"/>
        </a:xfrm>
        <a:prstGeom prst="rightArrow">
          <a:avLst>
            <a:gd name="adj1" fmla="val 60000"/>
            <a:gd name="adj2" fmla="val 50000"/>
          </a:avLst>
        </a:prstGeom>
        <a:solidFill>
          <a:srgbClr val="7A7A7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s-ES">
            <a:solidFill>
              <a:srgbClr val="FFFFFF"/>
            </a:solidFill>
            <a:latin typeface="Cambria"/>
            <a:ea typeface="+mn-ea"/>
            <a:cs typeface="+mn-cs"/>
          </a:endParaRPr>
        </a:p>
      </dgm:t>
    </dgm:pt>
    <dgm:pt modelId="{5BDF39EC-8595-427E-8084-B347DE77B8A4}">
      <dgm:prSet phldrT="[Texto]" custT="1"/>
      <dgm:spPr>
        <a:xfrm>
          <a:off x="2354367" y="3159720"/>
          <a:ext cx="1528879" cy="1366242"/>
        </a:xfrm>
        <a:prstGeom prst="ellipse">
          <a:avLst/>
        </a:prstGeom>
        <a:solidFill>
          <a:srgbClr val="7A7A7A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s-ES" sz="1400" dirty="0">
            <a:solidFill>
              <a:srgbClr val="FFFFFF"/>
            </a:solidFill>
            <a:latin typeface="Cambria"/>
            <a:ea typeface="+mn-ea"/>
            <a:cs typeface="+mn-cs"/>
          </a:endParaRPr>
        </a:p>
        <a:p>
          <a:pPr>
            <a:buNone/>
          </a:pPr>
          <a:r>
            <a:rPr lang="es-ES" sz="1400" dirty="0">
              <a:solidFill>
                <a:srgbClr val="FFFFFF"/>
              </a:solidFill>
              <a:latin typeface="Cambria"/>
              <a:ea typeface="+mn-ea"/>
              <a:cs typeface="+mn-cs"/>
            </a:rPr>
            <a:t>- Reputación</a:t>
          </a:r>
        </a:p>
        <a:p>
          <a:pPr>
            <a:buNone/>
          </a:pPr>
          <a:r>
            <a:rPr lang="es-ES" sz="1400" dirty="0">
              <a:solidFill>
                <a:srgbClr val="FFFFFF"/>
              </a:solidFill>
              <a:latin typeface="Cambria"/>
              <a:ea typeface="+mn-ea"/>
              <a:cs typeface="+mn-cs"/>
            </a:rPr>
            <a:t>- Credibilidad</a:t>
          </a:r>
        </a:p>
        <a:p>
          <a:pPr>
            <a:buNone/>
          </a:pPr>
          <a:r>
            <a:rPr lang="es-ES" sz="1400" dirty="0">
              <a:solidFill>
                <a:srgbClr val="FFFFFF"/>
              </a:solidFill>
              <a:latin typeface="Cambria"/>
              <a:ea typeface="+mn-ea"/>
              <a:cs typeface="+mn-cs"/>
            </a:rPr>
            <a:t>- Atractivo</a:t>
          </a:r>
        </a:p>
        <a:p>
          <a:pPr>
            <a:buNone/>
          </a:pPr>
          <a:endParaRPr lang="es-ES" sz="1200" dirty="0">
            <a:solidFill>
              <a:srgbClr val="FFFFFF"/>
            </a:solidFill>
            <a:latin typeface="Cambria"/>
            <a:ea typeface="+mn-ea"/>
            <a:cs typeface="+mn-cs"/>
          </a:endParaRPr>
        </a:p>
      </dgm:t>
    </dgm:pt>
    <dgm:pt modelId="{5D6455B4-E2C5-4F96-9F54-77CD9B1ABD69}" type="parTrans" cxnId="{BD7FCC56-8AF7-41D1-80D9-8FB0D017EDBB}">
      <dgm:prSet/>
      <dgm:spPr/>
      <dgm:t>
        <a:bodyPr/>
        <a:lstStyle/>
        <a:p>
          <a:endParaRPr lang="es-ES"/>
        </a:p>
      </dgm:t>
    </dgm:pt>
    <dgm:pt modelId="{3CBC9950-7806-4A8E-89EB-CF473B070E2F}" type="sibTrans" cxnId="{BD7FCC56-8AF7-41D1-80D9-8FB0D017EDBB}">
      <dgm:prSet/>
      <dgm:spPr>
        <a:xfrm rot="14073181">
          <a:off x="2266443" y="2716195"/>
          <a:ext cx="428874" cy="461106"/>
        </a:xfrm>
        <a:prstGeom prst="rightArrow">
          <a:avLst>
            <a:gd name="adj1" fmla="val 60000"/>
            <a:gd name="adj2" fmla="val 50000"/>
          </a:avLst>
        </a:prstGeom>
        <a:solidFill>
          <a:srgbClr val="7A7A7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s-ES">
            <a:solidFill>
              <a:srgbClr val="FFFFFF"/>
            </a:solidFill>
            <a:latin typeface="Cambria"/>
            <a:ea typeface="+mn-ea"/>
            <a:cs typeface="+mn-cs"/>
          </a:endParaRPr>
        </a:p>
      </dgm:t>
    </dgm:pt>
    <dgm:pt modelId="{03A16AE0-CF3A-49AB-BC4F-73B3470AE171}">
      <dgm:prSet phldrT="[Texto]" custT="1"/>
      <dgm:spPr>
        <a:xfrm>
          <a:off x="481455" y="986297"/>
          <a:ext cx="2426364" cy="1712038"/>
        </a:xfrm>
        <a:prstGeom prst="ellipse">
          <a:avLst/>
        </a:prstGeom>
        <a:solidFill>
          <a:srgbClr val="7A7A7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sz="4800" dirty="0">
              <a:solidFill>
                <a:srgbClr val="FFFFFF"/>
              </a:solidFill>
              <a:latin typeface="Gill Sans MT" panose="020B0502020104020203" pitchFamily="34" charset="0"/>
              <a:ea typeface="+mn-ea"/>
              <a:cs typeface="+mn-cs"/>
            </a:rPr>
            <a:t>CSIC</a:t>
          </a:r>
        </a:p>
      </dgm:t>
    </dgm:pt>
    <dgm:pt modelId="{A267982B-7F3F-4940-937D-B8C9E4FF35AD}" type="parTrans" cxnId="{BF825FFB-9FB4-4877-A80E-1679CB68D0FD}">
      <dgm:prSet/>
      <dgm:spPr/>
      <dgm:t>
        <a:bodyPr/>
        <a:lstStyle/>
        <a:p>
          <a:endParaRPr lang="es-ES"/>
        </a:p>
      </dgm:t>
    </dgm:pt>
    <dgm:pt modelId="{CA856ED8-C5FC-49D2-B1EF-9358C1BD75D1}" type="sibTrans" cxnId="{BF825FFB-9FB4-4877-A80E-1679CB68D0FD}">
      <dgm:prSet/>
      <dgm:spPr>
        <a:xfrm rot="20081152">
          <a:off x="2860720" y="945743"/>
          <a:ext cx="483986" cy="461106"/>
        </a:xfrm>
        <a:prstGeom prst="rightArrow">
          <a:avLst>
            <a:gd name="adj1" fmla="val 60000"/>
            <a:gd name="adj2" fmla="val 50000"/>
          </a:avLst>
        </a:prstGeom>
        <a:solidFill>
          <a:srgbClr val="7A7A7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s-ES">
            <a:solidFill>
              <a:srgbClr val="FFFFFF"/>
            </a:solidFill>
            <a:latin typeface="Cambria"/>
            <a:ea typeface="+mn-ea"/>
            <a:cs typeface="+mn-cs"/>
          </a:endParaRPr>
        </a:p>
      </dgm:t>
    </dgm:pt>
    <dgm:pt modelId="{B8122B37-1F62-4117-911C-8042B5E88E6A}" type="pres">
      <dgm:prSet presAssocID="{A7D75D71-2600-4EAE-B594-AE51BD435930}" presName="cycle" presStyleCnt="0">
        <dgm:presLayoutVars>
          <dgm:dir/>
          <dgm:resizeHandles val="exact"/>
        </dgm:presLayoutVars>
      </dgm:prSet>
      <dgm:spPr/>
    </dgm:pt>
    <dgm:pt modelId="{CF9943D1-8D16-425B-86FD-D633CC6B6121}" type="pres">
      <dgm:prSet presAssocID="{8C6A6D17-D0A5-481B-AB13-1196EF125BE9}" presName="node" presStyleLbl="node1" presStyleIdx="0" presStyleCnt="5" custRadScaleRad="101471">
        <dgm:presLayoutVars>
          <dgm:bulletEnabled val="1"/>
        </dgm:presLayoutVars>
      </dgm:prSet>
      <dgm:spPr/>
    </dgm:pt>
    <dgm:pt modelId="{588BD99D-BC89-47D9-8211-86B91BD61BAB}" type="pres">
      <dgm:prSet presAssocID="{DAE94A94-B012-4D3F-9843-BE3574B35FCF}" presName="sibTrans" presStyleLbl="sibTrans2D1" presStyleIdx="0" presStyleCnt="5"/>
      <dgm:spPr/>
    </dgm:pt>
    <dgm:pt modelId="{7CE95D8D-70C3-4760-9BA8-99A98A457FF0}" type="pres">
      <dgm:prSet presAssocID="{DAE94A94-B012-4D3F-9843-BE3574B35FCF}" presName="connectorText" presStyleLbl="sibTrans2D1" presStyleIdx="0" presStyleCnt="5"/>
      <dgm:spPr/>
    </dgm:pt>
    <dgm:pt modelId="{1D925A22-E132-4118-B1AC-A357675E2C49}" type="pres">
      <dgm:prSet presAssocID="{82132297-A235-403B-9007-4BB6F46E2646}" presName="node" presStyleLbl="node1" presStyleIdx="1" presStyleCnt="5" custScaleX="168644" custScaleY="148680" custRadScaleRad="168049" custRadScaleInc="13335">
        <dgm:presLayoutVars>
          <dgm:bulletEnabled val="1"/>
        </dgm:presLayoutVars>
      </dgm:prSet>
      <dgm:spPr/>
    </dgm:pt>
    <dgm:pt modelId="{6B0787C2-01F5-44A9-8EE0-CC0A35704BD2}" type="pres">
      <dgm:prSet presAssocID="{D8ED7620-2C86-4AFD-A631-B038D438D6E1}" presName="sibTrans" presStyleLbl="sibTrans2D1" presStyleIdx="1" presStyleCnt="5"/>
      <dgm:spPr/>
    </dgm:pt>
    <dgm:pt modelId="{B8801AF1-C261-4043-8B29-02738D755A98}" type="pres">
      <dgm:prSet presAssocID="{D8ED7620-2C86-4AFD-A631-B038D438D6E1}" presName="connectorText" presStyleLbl="sibTrans2D1" presStyleIdx="1" presStyleCnt="5"/>
      <dgm:spPr/>
    </dgm:pt>
    <dgm:pt modelId="{A40B3DC2-CD45-463D-8C72-CD92519F459C}" type="pres">
      <dgm:prSet presAssocID="{B57963FA-0D9B-4A81-8963-51FFDD97D0E4}" presName="node" presStyleLbl="node1" presStyleIdx="2" presStyleCnt="5">
        <dgm:presLayoutVars>
          <dgm:bulletEnabled val="1"/>
        </dgm:presLayoutVars>
      </dgm:prSet>
      <dgm:spPr/>
    </dgm:pt>
    <dgm:pt modelId="{504E3856-ACBF-42DA-90F6-E4F37928B949}" type="pres">
      <dgm:prSet presAssocID="{CC40FE1F-0B22-4216-805D-BC57EA82D1EF}" presName="sibTrans" presStyleLbl="sibTrans2D1" presStyleIdx="2" presStyleCnt="5"/>
      <dgm:spPr/>
    </dgm:pt>
    <dgm:pt modelId="{A640507D-650A-4F42-91B1-111683B20E2F}" type="pres">
      <dgm:prSet presAssocID="{CC40FE1F-0B22-4216-805D-BC57EA82D1EF}" presName="connectorText" presStyleLbl="sibTrans2D1" presStyleIdx="2" presStyleCnt="5"/>
      <dgm:spPr/>
    </dgm:pt>
    <dgm:pt modelId="{E66C1B0E-735D-4907-BD0A-4AEF204E170D}" type="pres">
      <dgm:prSet presAssocID="{5BDF39EC-8595-427E-8084-B347DE77B8A4}" presName="node" presStyleLbl="node1" presStyleIdx="3" presStyleCnt="5" custScaleX="111904" custRadScaleRad="100282" custRadScaleInc="-325">
        <dgm:presLayoutVars>
          <dgm:bulletEnabled val="1"/>
        </dgm:presLayoutVars>
      </dgm:prSet>
      <dgm:spPr/>
    </dgm:pt>
    <dgm:pt modelId="{F515B3A9-2F17-442B-9079-D9078F3B17C1}" type="pres">
      <dgm:prSet presAssocID="{3CBC9950-7806-4A8E-89EB-CF473B070E2F}" presName="sibTrans" presStyleLbl="sibTrans2D1" presStyleIdx="3" presStyleCnt="5"/>
      <dgm:spPr/>
    </dgm:pt>
    <dgm:pt modelId="{4B482037-7194-47AE-B694-F11F1E8555B6}" type="pres">
      <dgm:prSet presAssocID="{3CBC9950-7806-4A8E-89EB-CF473B070E2F}" presName="connectorText" presStyleLbl="sibTrans2D1" presStyleIdx="3" presStyleCnt="5"/>
      <dgm:spPr/>
    </dgm:pt>
    <dgm:pt modelId="{673E550A-145E-4460-A391-BD0062C2A0DF}" type="pres">
      <dgm:prSet presAssocID="{03A16AE0-CF3A-49AB-BC4F-73B3470AE171}" presName="node" presStyleLbl="node1" presStyleIdx="4" presStyleCnt="5" custScaleX="177594" custScaleY="125310" custRadScaleRad="144298" custRadScaleInc="-12557">
        <dgm:presLayoutVars>
          <dgm:bulletEnabled val="1"/>
        </dgm:presLayoutVars>
      </dgm:prSet>
      <dgm:spPr/>
    </dgm:pt>
    <dgm:pt modelId="{B94F2FA3-E7F8-40D4-B557-A4CB4887964C}" type="pres">
      <dgm:prSet presAssocID="{CA856ED8-C5FC-49D2-B1EF-9358C1BD75D1}" presName="sibTrans" presStyleLbl="sibTrans2D1" presStyleIdx="4" presStyleCnt="5"/>
      <dgm:spPr/>
    </dgm:pt>
    <dgm:pt modelId="{4B797547-F99C-44D4-B93B-B7ED2F896773}" type="pres">
      <dgm:prSet presAssocID="{CA856ED8-C5FC-49D2-B1EF-9358C1BD75D1}" presName="connectorText" presStyleLbl="sibTrans2D1" presStyleIdx="4" presStyleCnt="5"/>
      <dgm:spPr/>
    </dgm:pt>
  </dgm:ptLst>
  <dgm:cxnLst>
    <dgm:cxn modelId="{2C36BF07-2717-4AAB-A3E3-AAAD52888977}" type="presOf" srcId="{D8ED7620-2C86-4AFD-A631-B038D438D6E1}" destId="{B8801AF1-C261-4043-8B29-02738D755A98}" srcOrd="1" destOrd="0" presId="urn:microsoft.com/office/officeart/2005/8/layout/cycle2"/>
    <dgm:cxn modelId="{37849209-3008-41C1-A657-2A716820DEB8}" type="presOf" srcId="{3CBC9950-7806-4A8E-89EB-CF473B070E2F}" destId="{F515B3A9-2F17-442B-9079-D9078F3B17C1}" srcOrd="0" destOrd="0" presId="urn:microsoft.com/office/officeart/2005/8/layout/cycle2"/>
    <dgm:cxn modelId="{92401C0E-8F4D-4AD7-AFEA-D0122A7E4264}" type="presOf" srcId="{DAE94A94-B012-4D3F-9843-BE3574B35FCF}" destId="{588BD99D-BC89-47D9-8211-86B91BD61BAB}" srcOrd="0" destOrd="0" presId="urn:microsoft.com/office/officeart/2005/8/layout/cycle2"/>
    <dgm:cxn modelId="{F8798522-3CD1-45DD-909A-657F93DCDD52}" srcId="{A7D75D71-2600-4EAE-B594-AE51BD435930}" destId="{8C6A6D17-D0A5-481B-AB13-1196EF125BE9}" srcOrd="0" destOrd="0" parTransId="{D238E219-F5A5-4A2E-836A-DB722C842DE3}" sibTransId="{DAE94A94-B012-4D3F-9843-BE3574B35FCF}"/>
    <dgm:cxn modelId="{ED784723-D1C2-419F-8A74-8F0B5AC09C09}" type="presOf" srcId="{CC40FE1F-0B22-4216-805D-BC57EA82D1EF}" destId="{504E3856-ACBF-42DA-90F6-E4F37928B949}" srcOrd="0" destOrd="0" presId="urn:microsoft.com/office/officeart/2005/8/layout/cycle2"/>
    <dgm:cxn modelId="{249E0933-8C27-46EC-832D-58DC58E2C696}" type="presOf" srcId="{8C6A6D17-D0A5-481B-AB13-1196EF125BE9}" destId="{CF9943D1-8D16-425B-86FD-D633CC6B6121}" srcOrd="0" destOrd="0" presId="urn:microsoft.com/office/officeart/2005/8/layout/cycle2"/>
    <dgm:cxn modelId="{20345B3A-CBE2-46BB-A8DC-2D1C6E081EF8}" type="presOf" srcId="{82132297-A235-403B-9007-4BB6F46E2646}" destId="{1D925A22-E132-4118-B1AC-A357675E2C49}" srcOrd="0" destOrd="0" presId="urn:microsoft.com/office/officeart/2005/8/layout/cycle2"/>
    <dgm:cxn modelId="{67A17240-8D7B-4C93-984F-E8DB76E11FE4}" srcId="{A7D75D71-2600-4EAE-B594-AE51BD435930}" destId="{B57963FA-0D9B-4A81-8963-51FFDD97D0E4}" srcOrd="2" destOrd="0" parTransId="{0180FBCE-4F8F-4E58-B483-C3C48FA914DF}" sibTransId="{CC40FE1F-0B22-4216-805D-BC57EA82D1EF}"/>
    <dgm:cxn modelId="{37093650-6AD7-4B07-90EA-0EB4474FC313}" type="presOf" srcId="{B57963FA-0D9B-4A81-8963-51FFDD97D0E4}" destId="{A40B3DC2-CD45-463D-8C72-CD92519F459C}" srcOrd="0" destOrd="0" presId="urn:microsoft.com/office/officeart/2005/8/layout/cycle2"/>
    <dgm:cxn modelId="{95613770-5362-4613-9298-B071D07534C1}" type="presOf" srcId="{3CBC9950-7806-4A8E-89EB-CF473B070E2F}" destId="{4B482037-7194-47AE-B694-F11F1E8555B6}" srcOrd="1" destOrd="0" presId="urn:microsoft.com/office/officeart/2005/8/layout/cycle2"/>
    <dgm:cxn modelId="{5B961B52-5528-4E8F-A839-94A36468C104}" type="presOf" srcId="{A7D75D71-2600-4EAE-B594-AE51BD435930}" destId="{B8122B37-1F62-4117-911C-8042B5E88E6A}" srcOrd="0" destOrd="0" presId="urn:microsoft.com/office/officeart/2005/8/layout/cycle2"/>
    <dgm:cxn modelId="{BD7FCC56-8AF7-41D1-80D9-8FB0D017EDBB}" srcId="{A7D75D71-2600-4EAE-B594-AE51BD435930}" destId="{5BDF39EC-8595-427E-8084-B347DE77B8A4}" srcOrd="3" destOrd="0" parTransId="{5D6455B4-E2C5-4F96-9F54-77CD9B1ABD69}" sibTransId="{3CBC9950-7806-4A8E-89EB-CF473B070E2F}"/>
    <dgm:cxn modelId="{1841EC81-AC2E-4F23-B81F-88BE8E516171}" type="presOf" srcId="{CC40FE1F-0B22-4216-805D-BC57EA82D1EF}" destId="{A640507D-650A-4F42-91B1-111683B20E2F}" srcOrd="1" destOrd="0" presId="urn:microsoft.com/office/officeart/2005/8/layout/cycle2"/>
    <dgm:cxn modelId="{D2457A9F-C8DC-419E-BB77-BB1A11749297}" type="presOf" srcId="{D8ED7620-2C86-4AFD-A631-B038D438D6E1}" destId="{6B0787C2-01F5-44A9-8EE0-CC0A35704BD2}" srcOrd="0" destOrd="0" presId="urn:microsoft.com/office/officeart/2005/8/layout/cycle2"/>
    <dgm:cxn modelId="{12367AA0-BB63-4849-A267-5DD423445F92}" type="presOf" srcId="{CA856ED8-C5FC-49D2-B1EF-9358C1BD75D1}" destId="{B94F2FA3-E7F8-40D4-B557-A4CB4887964C}" srcOrd="0" destOrd="0" presId="urn:microsoft.com/office/officeart/2005/8/layout/cycle2"/>
    <dgm:cxn modelId="{322CAAA7-A722-46BF-AA44-0E6FA5C69890}" type="presOf" srcId="{CA856ED8-C5FC-49D2-B1EF-9358C1BD75D1}" destId="{4B797547-F99C-44D4-B93B-B7ED2F896773}" srcOrd="1" destOrd="0" presId="urn:microsoft.com/office/officeart/2005/8/layout/cycle2"/>
    <dgm:cxn modelId="{7DF7A1AD-A925-4B0B-8B08-A61BBB6804F1}" type="presOf" srcId="{DAE94A94-B012-4D3F-9843-BE3574B35FCF}" destId="{7CE95D8D-70C3-4760-9BA8-99A98A457FF0}" srcOrd="1" destOrd="0" presId="urn:microsoft.com/office/officeart/2005/8/layout/cycle2"/>
    <dgm:cxn modelId="{5CF218E5-8A3B-4FDD-92A1-F6E673114622}" type="presOf" srcId="{5BDF39EC-8595-427E-8084-B347DE77B8A4}" destId="{E66C1B0E-735D-4907-BD0A-4AEF204E170D}" srcOrd="0" destOrd="0" presId="urn:microsoft.com/office/officeart/2005/8/layout/cycle2"/>
    <dgm:cxn modelId="{E302D9ED-636A-4525-BE10-1F05CD3E37DF}" type="presOf" srcId="{03A16AE0-CF3A-49AB-BC4F-73B3470AE171}" destId="{673E550A-145E-4460-A391-BD0062C2A0DF}" srcOrd="0" destOrd="0" presId="urn:microsoft.com/office/officeart/2005/8/layout/cycle2"/>
    <dgm:cxn modelId="{952DAEFA-F8F3-4604-BBB3-79D42C3E937A}" srcId="{A7D75D71-2600-4EAE-B594-AE51BD435930}" destId="{82132297-A235-403B-9007-4BB6F46E2646}" srcOrd="1" destOrd="0" parTransId="{3342B4B5-BAD9-4B68-B12C-C7298B894EC0}" sibTransId="{D8ED7620-2C86-4AFD-A631-B038D438D6E1}"/>
    <dgm:cxn modelId="{BF825FFB-9FB4-4877-A80E-1679CB68D0FD}" srcId="{A7D75D71-2600-4EAE-B594-AE51BD435930}" destId="{03A16AE0-CF3A-49AB-BC4F-73B3470AE171}" srcOrd="4" destOrd="0" parTransId="{A267982B-7F3F-4940-937D-B8C9E4FF35AD}" sibTransId="{CA856ED8-C5FC-49D2-B1EF-9358C1BD75D1}"/>
    <dgm:cxn modelId="{9A66B347-1DF4-4F22-893A-5046C37692AB}" type="presParOf" srcId="{B8122B37-1F62-4117-911C-8042B5E88E6A}" destId="{CF9943D1-8D16-425B-86FD-D633CC6B6121}" srcOrd="0" destOrd="0" presId="urn:microsoft.com/office/officeart/2005/8/layout/cycle2"/>
    <dgm:cxn modelId="{8A6EAADD-FB45-4C32-AE25-5C7748FAE5D9}" type="presParOf" srcId="{B8122B37-1F62-4117-911C-8042B5E88E6A}" destId="{588BD99D-BC89-47D9-8211-86B91BD61BAB}" srcOrd="1" destOrd="0" presId="urn:microsoft.com/office/officeart/2005/8/layout/cycle2"/>
    <dgm:cxn modelId="{92558F94-894D-48D9-AF34-A28C178FA332}" type="presParOf" srcId="{588BD99D-BC89-47D9-8211-86B91BD61BAB}" destId="{7CE95D8D-70C3-4760-9BA8-99A98A457FF0}" srcOrd="0" destOrd="0" presId="urn:microsoft.com/office/officeart/2005/8/layout/cycle2"/>
    <dgm:cxn modelId="{F0CAF0F3-3D1F-43B2-B3BF-6362DA497A25}" type="presParOf" srcId="{B8122B37-1F62-4117-911C-8042B5E88E6A}" destId="{1D925A22-E132-4118-B1AC-A357675E2C49}" srcOrd="2" destOrd="0" presId="urn:microsoft.com/office/officeart/2005/8/layout/cycle2"/>
    <dgm:cxn modelId="{F9E981B6-69F2-4E39-9138-7EB3B5624F1E}" type="presParOf" srcId="{B8122B37-1F62-4117-911C-8042B5E88E6A}" destId="{6B0787C2-01F5-44A9-8EE0-CC0A35704BD2}" srcOrd="3" destOrd="0" presId="urn:microsoft.com/office/officeart/2005/8/layout/cycle2"/>
    <dgm:cxn modelId="{7EC58951-2A1E-4B91-964A-C3F6E22C25FF}" type="presParOf" srcId="{6B0787C2-01F5-44A9-8EE0-CC0A35704BD2}" destId="{B8801AF1-C261-4043-8B29-02738D755A98}" srcOrd="0" destOrd="0" presId="urn:microsoft.com/office/officeart/2005/8/layout/cycle2"/>
    <dgm:cxn modelId="{F7BD4D53-FBA1-4504-8725-6376AA05F545}" type="presParOf" srcId="{B8122B37-1F62-4117-911C-8042B5E88E6A}" destId="{A40B3DC2-CD45-463D-8C72-CD92519F459C}" srcOrd="4" destOrd="0" presId="urn:microsoft.com/office/officeart/2005/8/layout/cycle2"/>
    <dgm:cxn modelId="{017CE47C-1BF3-4D99-B690-555B0DC5A2BA}" type="presParOf" srcId="{B8122B37-1F62-4117-911C-8042B5E88E6A}" destId="{504E3856-ACBF-42DA-90F6-E4F37928B949}" srcOrd="5" destOrd="0" presId="urn:microsoft.com/office/officeart/2005/8/layout/cycle2"/>
    <dgm:cxn modelId="{5DCA12A4-66FE-47CB-96B8-9FD5F9C9BE90}" type="presParOf" srcId="{504E3856-ACBF-42DA-90F6-E4F37928B949}" destId="{A640507D-650A-4F42-91B1-111683B20E2F}" srcOrd="0" destOrd="0" presId="urn:microsoft.com/office/officeart/2005/8/layout/cycle2"/>
    <dgm:cxn modelId="{366A50CC-790F-473A-A257-EC7CE279167C}" type="presParOf" srcId="{B8122B37-1F62-4117-911C-8042B5E88E6A}" destId="{E66C1B0E-735D-4907-BD0A-4AEF204E170D}" srcOrd="6" destOrd="0" presId="urn:microsoft.com/office/officeart/2005/8/layout/cycle2"/>
    <dgm:cxn modelId="{71219116-18CD-4792-BAD1-31C9DBAD6E2F}" type="presParOf" srcId="{B8122B37-1F62-4117-911C-8042B5E88E6A}" destId="{F515B3A9-2F17-442B-9079-D9078F3B17C1}" srcOrd="7" destOrd="0" presId="urn:microsoft.com/office/officeart/2005/8/layout/cycle2"/>
    <dgm:cxn modelId="{77253C4C-38E5-4846-A632-C18F4EFEC248}" type="presParOf" srcId="{F515B3A9-2F17-442B-9079-D9078F3B17C1}" destId="{4B482037-7194-47AE-B694-F11F1E8555B6}" srcOrd="0" destOrd="0" presId="urn:microsoft.com/office/officeart/2005/8/layout/cycle2"/>
    <dgm:cxn modelId="{86BEEF4C-E772-4116-9268-CE24E0AA28D0}" type="presParOf" srcId="{B8122B37-1F62-4117-911C-8042B5E88E6A}" destId="{673E550A-145E-4460-A391-BD0062C2A0DF}" srcOrd="8" destOrd="0" presId="urn:microsoft.com/office/officeart/2005/8/layout/cycle2"/>
    <dgm:cxn modelId="{C5D81420-A092-4FB1-B5CF-2C95CC40B7C3}" type="presParOf" srcId="{B8122B37-1F62-4117-911C-8042B5E88E6A}" destId="{B94F2FA3-E7F8-40D4-B557-A4CB4887964C}" srcOrd="9" destOrd="0" presId="urn:microsoft.com/office/officeart/2005/8/layout/cycle2"/>
    <dgm:cxn modelId="{7387391B-FC48-4B4B-8D6A-BDC5BCCD5D0B}" type="presParOf" srcId="{B94F2FA3-E7F8-40D4-B557-A4CB4887964C}" destId="{4B797547-F99C-44D4-B93B-B7ED2F89677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943D1-8D16-425B-86FD-D633CC6B6121}">
      <dsp:nvSpPr>
        <dsp:cNvPr id="0" name=""/>
        <dsp:cNvSpPr/>
      </dsp:nvSpPr>
      <dsp:spPr>
        <a:xfrm>
          <a:off x="3462248" y="0"/>
          <a:ext cx="1366242" cy="1366242"/>
        </a:xfrm>
        <a:prstGeom prst="ellipse">
          <a:avLst/>
        </a:prstGeom>
        <a:solidFill>
          <a:srgbClr val="C00000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FFFFFF"/>
              </a:solidFill>
              <a:latin typeface="Gill Sans MT" panose="020B0502020104020203" pitchFamily="34" charset="0"/>
              <a:ea typeface="+mn-ea"/>
              <a:cs typeface="+mn-cs"/>
            </a:rPr>
            <a:t>HRS4R</a:t>
          </a:r>
        </a:p>
      </dsp:txBody>
      <dsp:txXfrm>
        <a:off x="3662330" y="200082"/>
        <a:ext cx="966078" cy="966078"/>
      </dsp:txXfrm>
    </dsp:sp>
    <dsp:sp modelId="{588BD99D-BC89-47D9-8211-86B91BD61BAB}">
      <dsp:nvSpPr>
        <dsp:cNvPr id="0" name=""/>
        <dsp:cNvSpPr/>
      </dsp:nvSpPr>
      <dsp:spPr>
        <a:xfrm rot="1238559">
          <a:off x="5018497" y="905117"/>
          <a:ext cx="656291" cy="461106"/>
        </a:xfrm>
        <a:prstGeom prst="rightArrow">
          <a:avLst>
            <a:gd name="adj1" fmla="val 60000"/>
            <a:gd name="adj2" fmla="val 50000"/>
          </a:avLst>
        </a:prstGeom>
        <a:solidFill>
          <a:srgbClr val="7A7A7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>
            <a:solidFill>
              <a:srgbClr val="FFFFFF"/>
            </a:solidFill>
            <a:latin typeface="Cambria"/>
            <a:ea typeface="+mn-ea"/>
            <a:cs typeface="+mn-cs"/>
          </a:endParaRPr>
        </a:p>
      </dsp:txBody>
      <dsp:txXfrm>
        <a:off x="5022938" y="972954"/>
        <a:ext cx="517959" cy="276664"/>
      </dsp:txXfrm>
    </dsp:sp>
    <dsp:sp modelId="{1D925A22-E132-4118-B1AC-A357675E2C49}">
      <dsp:nvSpPr>
        <dsp:cNvPr id="0" name=""/>
        <dsp:cNvSpPr/>
      </dsp:nvSpPr>
      <dsp:spPr>
        <a:xfrm>
          <a:off x="5850752" y="743920"/>
          <a:ext cx="2304085" cy="2031328"/>
        </a:xfrm>
        <a:prstGeom prst="ellipse">
          <a:avLst/>
        </a:prstGeom>
        <a:solidFill>
          <a:srgbClr val="7A7A7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rgbClr val="FFFFFF"/>
              </a:solidFill>
              <a:latin typeface="Gill Sans MT" panose="020B0502020104020203" pitchFamily="34" charset="0"/>
              <a:ea typeface="+mn-ea"/>
              <a:cs typeface="+mn-cs"/>
            </a:rPr>
            <a:t>CARTA EUROPEA DEL INVESTIGADOR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rgbClr val="FFFFFF"/>
              </a:solidFill>
              <a:latin typeface="Gill Sans MT" panose="020B0502020104020203" pitchFamily="34" charset="0"/>
              <a:ea typeface="+mn-ea"/>
              <a:cs typeface="+mn-cs"/>
            </a:rPr>
            <a:t>Y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rgbClr val="FFFFFF"/>
              </a:solidFill>
              <a:latin typeface="Gill Sans MT" panose="020B0502020104020203" pitchFamily="34" charset="0"/>
              <a:ea typeface="+mn-ea"/>
              <a:cs typeface="+mn-cs"/>
            </a:rPr>
            <a:t>CÓDIGO DE CONDUCTA PARA LA CONTRATACIÓN DE INVESTIGADORES</a:t>
          </a:r>
        </a:p>
      </dsp:txBody>
      <dsp:txXfrm>
        <a:off x="6188177" y="1041401"/>
        <a:ext cx="1629235" cy="1436366"/>
      </dsp:txXfrm>
    </dsp:sp>
    <dsp:sp modelId="{6B0787C2-01F5-44A9-8EE0-CC0A35704BD2}">
      <dsp:nvSpPr>
        <dsp:cNvPr id="0" name=""/>
        <dsp:cNvSpPr/>
      </dsp:nvSpPr>
      <dsp:spPr>
        <a:xfrm rot="7878748">
          <a:off x="5699490" y="2703953"/>
          <a:ext cx="541315" cy="461106"/>
        </a:xfrm>
        <a:prstGeom prst="rightArrow">
          <a:avLst>
            <a:gd name="adj1" fmla="val 60000"/>
            <a:gd name="adj2" fmla="val 50000"/>
          </a:avLst>
        </a:prstGeom>
        <a:solidFill>
          <a:srgbClr val="7A7A7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>
            <a:solidFill>
              <a:srgbClr val="FFFFFF"/>
            </a:solidFill>
            <a:latin typeface="Cambria"/>
            <a:ea typeface="+mn-ea"/>
            <a:cs typeface="+mn-cs"/>
          </a:endParaRPr>
        </a:p>
      </dsp:txBody>
      <dsp:txXfrm rot="10800000">
        <a:off x="5814317" y="2744222"/>
        <a:ext cx="402983" cy="276664"/>
      </dsp:txXfrm>
    </dsp:sp>
    <dsp:sp modelId="{A40B3DC2-CD45-463D-8C72-CD92519F459C}">
      <dsp:nvSpPr>
        <dsp:cNvPr id="0" name=""/>
        <dsp:cNvSpPr/>
      </dsp:nvSpPr>
      <dsp:spPr>
        <a:xfrm>
          <a:off x="4488811" y="3159577"/>
          <a:ext cx="1366242" cy="1366242"/>
        </a:xfrm>
        <a:prstGeom prst="ellipse">
          <a:avLst/>
        </a:prstGeom>
        <a:solidFill>
          <a:srgbClr val="7A7A7A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rgbClr val="FFFFFF"/>
              </a:solidFill>
              <a:latin typeface="Cambria"/>
              <a:ea typeface="+mn-ea"/>
              <a:cs typeface="+mn-cs"/>
            </a:rPr>
            <a:t>OBTENCIÓN DEL DISTINTIVO</a:t>
          </a:r>
        </a:p>
      </dsp:txBody>
      <dsp:txXfrm>
        <a:off x="4688893" y="3359659"/>
        <a:ext cx="966078" cy="966078"/>
      </dsp:txXfrm>
    </dsp:sp>
    <dsp:sp modelId="{504E3856-ACBF-42DA-90F6-E4F37928B949}">
      <dsp:nvSpPr>
        <dsp:cNvPr id="0" name=""/>
        <dsp:cNvSpPr/>
      </dsp:nvSpPr>
      <dsp:spPr>
        <a:xfrm rot="10799760">
          <a:off x="4034638" y="3612213"/>
          <a:ext cx="320948" cy="461106"/>
        </a:xfrm>
        <a:prstGeom prst="rightArrow">
          <a:avLst>
            <a:gd name="adj1" fmla="val 60000"/>
            <a:gd name="adj2" fmla="val 50000"/>
          </a:avLst>
        </a:prstGeom>
        <a:solidFill>
          <a:srgbClr val="7A7A7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>
            <a:solidFill>
              <a:srgbClr val="FFFFFF"/>
            </a:solidFill>
            <a:latin typeface="Cambria"/>
            <a:ea typeface="+mn-ea"/>
            <a:cs typeface="+mn-cs"/>
          </a:endParaRPr>
        </a:p>
      </dsp:txBody>
      <dsp:txXfrm rot="10800000">
        <a:off x="4130922" y="3704431"/>
        <a:ext cx="224664" cy="276664"/>
      </dsp:txXfrm>
    </dsp:sp>
    <dsp:sp modelId="{E66C1B0E-735D-4907-BD0A-4AEF204E170D}">
      <dsp:nvSpPr>
        <dsp:cNvPr id="0" name=""/>
        <dsp:cNvSpPr/>
      </dsp:nvSpPr>
      <dsp:spPr>
        <a:xfrm>
          <a:off x="2354367" y="3159720"/>
          <a:ext cx="1528879" cy="1366242"/>
        </a:xfrm>
        <a:prstGeom prst="ellipse">
          <a:avLst/>
        </a:prstGeom>
        <a:solidFill>
          <a:srgbClr val="7A7A7A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>
            <a:solidFill>
              <a:srgbClr val="FFFFFF"/>
            </a:solidFill>
            <a:latin typeface="Cambria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FFFFFF"/>
              </a:solidFill>
              <a:latin typeface="Cambria"/>
              <a:ea typeface="+mn-ea"/>
              <a:cs typeface="+mn-cs"/>
            </a:rPr>
            <a:t>- Reputación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FFFFFF"/>
              </a:solidFill>
              <a:latin typeface="Cambria"/>
              <a:ea typeface="+mn-ea"/>
              <a:cs typeface="+mn-cs"/>
            </a:rPr>
            <a:t>- Credibilidad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FFFFFF"/>
              </a:solidFill>
              <a:latin typeface="Cambria"/>
              <a:ea typeface="+mn-ea"/>
              <a:cs typeface="+mn-cs"/>
            </a:rPr>
            <a:t>- Atractivo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>
            <a:solidFill>
              <a:srgbClr val="FFFFFF"/>
            </a:solidFill>
            <a:latin typeface="Cambria"/>
            <a:ea typeface="+mn-ea"/>
            <a:cs typeface="+mn-cs"/>
          </a:endParaRPr>
        </a:p>
      </dsp:txBody>
      <dsp:txXfrm>
        <a:off x="2578266" y="3359802"/>
        <a:ext cx="1081081" cy="966078"/>
      </dsp:txXfrm>
    </dsp:sp>
    <dsp:sp modelId="{F515B3A9-2F17-442B-9079-D9078F3B17C1}">
      <dsp:nvSpPr>
        <dsp:cNvPr id="0" name=""/>
        <dsp:cNvSpPr/>
      </dsp:nvSpPr>
      <dsp:spPr>
        <a:xfrm rot="14073181">
          <a:off x="2266443" y="2716195"/>
          <a:ext cx="428874" cy="461106"/>
        </a:xfrm>
        <a:prstGeom prst="rightArrow">
          <a:avLst>
            <a:gd name="adj1" fmla="val 60000"/>
            <a:gd name="adj2" fmla="val 50000"/>
          </a:avLst>
        </a:prstGeom>
        <a:solidFill>
          <a:srgbClr val="7A7A7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>
            <a:solidFill>
              <a:srgbClr val="FFFFFF"/>
            </a:solidFill>
            <a:latin typeface="Cambria"/>
            <a:ea typeface="+mn-ea"/>
            <a:cs typeface="+mn-cs"/>
          </a:endParaRPr>
        </a:p>
      </dsp:txBody>
      <dsp:txXfrm rot="10800000">
        <a:off x="2368083" y="2860823"/>
        <a:ext cx="300212" cy="276664"/>
      </dsp:txXfrm>
    </dsp:sp>
    <dsp:sp modelId="{673E550A-145E-4460-A391-BD0062C2A0DF}">
      <dsp:nvSpPr>
        <dsp:cNvPr id="0" name=""/>
        <dsp:cNvSpPr/>
      </dsp:nvSpPr>
      <dsp:spPr>
        <a:xfrm>
          <a:off x="481455" y="986297"/>
          <a:ext cx="2426364" cy="1712038"/>
        </a:xfrm>
        <a:prstGeom prst="ellipse">
          <a:avLst/>
        </a:prstGeom>
        <a:solidFill>
          <a:srgbClr val="7A7A7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>
              <a:solidFill>
                <a:srgbClr val="FFFFFF"/>
              </a:solidFill>
              <a:latin typeface="Gill Sans MT" panose="020B0502020104020203" pitchFamily="34" charset="0"/>
              <a:ea typeface="+mn-ea"/>
              <a:cs typeface="+mn-cs"/>
            </a:rPr>
            <a:t>CSIC</a:t>
          </a:r>
        </a:p>
      </dsp:txBody>
      <dsp:txXfrm>
        <a:off x="836788" y="1237019"/>
        <a:ext cx="1715698" cy="1210594"/>
      </dsp:txXfrm>
    </dsp:sp>
    <dsp:sp modelId="{B94F2FA3-E7F8-40D4-B557-A4CB4887964C}">
      <dsp:nvSpPr>
        <dsp:cNvPr id="0" name=""/>
        <dsp:cNvSpPr/>
      </dsp:nvSpPr>
      <dsp:spPr>
        <a:xfrm rot="20081152">
          <a:off x="2860720" y="945743"/>
          <a:ext cx="483986" cy="461106"/>
        </a:xfrm>
        <a:prstGeom prst="rightArrow">
          <a:avLst>
            <a:gd name="adj1" fmla="val 60000"/>
            <a:gd name="adj2" fmla="val 50000"/>
          </a:avLst>
        </a:prstGeom>
        <a:solidFill>
          <a:srgbClr val="7A7A7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>
            <a:solidFill>
              <a:srgbClr val="FFFFFF"/>
            </a:solidFill>
            <a:latin typeface="Cambria"/>
            <a:ea typeface="+mn-ea"/>
            <a:cs typeface="+mn-cs"/>
          </a:endParaRPr>
        </a:p>
      </dsp:txBody>
      <dsp:txXfrm>
        <a:off x="2867362" y="1067538"/>
        <a:ext cx="345654" cy="276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ECCAA-277B-4F61-A07B-BC082E7A9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3A8893-6DDF-444C-BEB9-A0BD2FAE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823F3-54E8-41C2-B556-BBBED926E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61A0-4631-4574-AC1E-BF41E9915A87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1B0526-0BCB-4F68-8816-AD7E366B8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EF33A4-AF4E-41E1-A97F-E2B189584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6654-DC27-4FB2-AA84-C96084C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580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77034-FBC4-44A3-81DB-F27FC2AFB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3044CD-AAC4-4A66-AA76-DAB662509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0B8A80-C0EE-4D99-A110-CA816BDD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61A0-4631-4574-AC1E-BF41E9915A87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F97828-C6C5-41F0-B8A4-1012E78E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91A4B8-77C4-4DCF-8765-125DFDC2F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6654-DC27-4FB2-AA84-C96084C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40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FA1C82-49B6-43FB-8D7D-B65214CFF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E2A02B-0036-4FA5-9F7E-051EFE860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C61F20-0C8D-4836-852F-DD707E8A1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61A0-4631-4574-AC1E-BF41E9915A87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FC63DF-A3BE-4732-844B-09C572FB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406113-100E-45FD-A8BC-98DCD881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6654-DC27-4FB2-AA84-C96084C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4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91BC0-CE80-473E-8D23-EF66CB0B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F92B35-968D-4B09-A73E-A8E0043AD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45FFB-1133-4573-B9DE-F5E1C2BD9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61A0-4631-4574-AC1E-BF41E9915A87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A52034-412F-442E-BF75-DD99D288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9EF0FE-243E-4ABD-9294-03AFFE786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6654-DC27-4FB2-AA84-C96084C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27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B726D-34BD-407B-AF29-A8734B46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A2FF41-52F3-4B5B-8768-9A2756C95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2926EB-B650-47B6-9E63-4F9780D0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61A0-4631-4574-AC1E-BF41E9915A87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8121CB-0058-4198-8422-4565735E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16BAE5-C4CA-415B-9343-A053F7EE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6654-DC27-4FB2-AA84-C96084C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20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00C0E-7D5B-4341-8DC7-3DB864BD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A5B88E-CBAE-44A7-A4BB-3A801F291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977674-33C7-490D-9226-9156FCF29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526D86-9CE4-4364-B0C1-DE8426A6C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61A0-4631-4574-AC1E-BF41E9915A87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4A8B6D-773D-414A-B4F4-65D83E8A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5851EC-3CE3-4A6F-9A7F-B42B4762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6654-DC27-4FB2-AA84-C96084C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8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75784-6D3B-4A90-8CAE-F99CCBB0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A769AC-A17C-4430-A2E9-676AA108F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43B512-E909-4548-BD1F-6BCB6C30C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55E04C-66AD-49B1-8CAC-43CE3AB93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DC65D6-E23A-4F67-B27E-AA714052A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0AC931-AC05-4B2E-86CB-6640DC0C5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61A0-4631-4574-AC1E-BF41E9915A87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17FCB9B-A93F-46EF-BE72-55B99E77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D45F954-007E-44FB-8C5C-1DD2B58D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6654-DC27-4FB2-AA84-C96084C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9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C3C79-CBD6-47F1-814A-6F21CEF0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95FA53-6665-4CF7-9F25-0FDEC8F4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61A0-4631-4574-AC1E-BF41E9915A87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D953BB-4801-4300-8273-B4AFE3F2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297B4E-E1FF-4A98-972B-F0BD6B7E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6654-DC27-4FB2-AA84-C96084C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772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4E68DE7-A379-45F7-968B-28E5549F9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61A0-4631-4574-AC1E-BF41E9915A87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9F48C9E-F0C1-42F9-81A2-828EECE0E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62150C-9627-4BC6-BCCA-143501A1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6654-DC27-4FB2-AA84-C96084C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28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2F5F7-E057-423D-9D62-E93021D4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722AAE-BA19-4508-810F-5A8B3CF4C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0483A4-779A-48C7-A19C-C9EA1944B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F171FF-823E-4865-86EE-645F57B5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61A0-4631-4574-AC1E-BF41E9915A87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517047-4746-44AE-8488-A61A26F6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6D673C-02FF-4544-A4E9-95E7154F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6654-DC27-4FB2-AA84-C96084C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4E036-CEE1-4B6C-94B4-BDB3FE739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A8EE0A1-3234-4D1A-8FEC-F0B3F4030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862060-CA43-4829-9F8B-BA39C7561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C4D8E0-9CFC-4380-9341-AF57BD40B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61A0-4631-4574-AC1E-BF41E9915A87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2010BD-6C63-44BF-80C8-BBF45E05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C73392-CEF6-41A2-86F9-53C733B3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6654-DC27-4FB2-AA84-C96084C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33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68EB455-5AF1-4EEB-AFEE-9F59A535B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CC9E0D-7A7C-4DC1-930F-7830E9E3D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127C8-8C8E-4EDC-A851-1EC09D042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761A0-4631-4574-AC1E-BF41E9915A87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0F0335-7C67-4B26-A3D3-80A06DADE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38226-3A1C-46AF-ADCF-496DE736F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56654-DC27-4FB2-AA84-C96084C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08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intern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s://jaeintro.csic.es/e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F4C452D-C356-414E-A36B-05EC5D79F063}"/>
              </a:ext>
            </a:extLst>
          </p:cNvPr>
          <p:cNvSpPr txBox="1">
            <a:spLocks/>
          </p:cNvSpPr>
          <p:nvPr/>
        </p:nvSpPr>
        <p:spPr>
          <a:xfrm>
            <a:off x="1129554" y="1477156"/>
            <a:ext cx="10058400" cy="2593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>
                <a:solidFill>
                  <a:srgbClr val="C00000"/>
                </a:solidFill>
                <a:latin typeface="+mn-lt"/>
              </a:rPr>
              <a:t>El Departamento de Postgrado y Especialización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E1FB03D8-8CDC-4F88-A642-6872C3990FF5}"/>
              </a:ext>
            </a:extLst>
          </p:cNvPr>
          <p:cNvSpPr txBox="1">
            <a:spLocks/>
          </p:cNvSpPr>
          <p:nvPr/>
        </p:nvSpPr>
        <p:spPr>
          <a:xfrm>
            <a:off x="6533436" y="3537731"/>
            <a:ext cx="29420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solidFill>
                  <a:schemeClr val="bg2">
                    <a:lumMod val="10000"/>
                  </a:schemeClr>
                </a:solidFill>
              </a:rPr>
              <a:t>Carmen Simón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747A19-73B6-4C2C-B044-E6BFBE129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1" y="-1"/>
            <a:ext cx="1679509" cy="16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28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E499A68-BA59-4756-85F6-0AE1ADDB0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11" y="-1"/>
            <a:ext cx="1679509" cy="167950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9A7ACFF-E1CE-40B4-AB1C-060F87DDC846}"/>
              </a:ext>
            </a:extLst>
          </p:cNvPr>
          <p:cNvSpPr>
            <a:spLocks noGrp="1"/>
          </p:cNvSpPr>
          <p:nvPr/>
        </p:nvSpPr>
        <p:spPr>
          <a:xfrm>
            <a:off x="1339707" y="1712482"/>
            <a:ext cx="9670584" cy="724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Base de Datos de Expresiones de Interés (BDEI)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C0A831-3511-4AFE-8307-59FF1A918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707" y="3016933"/>
            <a:ext cx="9391650" cy="210502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E6300ED-6731-438F-B630-91E66D6793BD}"/>
              </a:ext>
            </a:extLst>
          </p:cNvPr>
          <p:cNvSpPr/>
          <p:nvPr/>
        </p:nvSpPr>
        <p:spPr>
          <a:xfrm>
            <a:off x="3121349" y="5411711"/>
            <a:ext cx="7435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https://www.csic.es/es/formacion-y-empleo/oportunidades-para-la-carrera-investigadora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13451DD-FFE8-4410-9864-04CB9760EA20}"/>
              </a:ext>
            </a:extLst>
          </p:cNvPr>
          <p:cNvSpPr txBox="1">
            <a:spLocks/>
          </p:cNvSpPr>
          <p:nvPr/>
        </p:nvSpPr>
        <p:spPr>
          <a:xfrm>
            <a:off x="1297565" y="215446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4100" dirty="0">
                <a:solidFill>
                  <a:srgbClr val="C00000"/>
                </a:solidFill>
                <a:latin typeface="Gill Sans MT" panose="020B0502020104020203" pitchFamily="34" charset="0"/>
              </a:rPr>
              <a:t>Oportunidades para la carrera investigadora</a:t>
            </a:r>
          </a:p>
        </p:txBody>
      </p:sp>
    </p:spTree>
    <p:extLst>
      <p:ext uri="{BB962C8B-B14F-4D97-AF65-F5344CB8AC3E}">
        <p14:creationId xmlns:p14="http://schemas.microsoft.com/office/powerpoint/2010/main" val="195108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5174102A-8428-4424-90F3-EFCD51667FE9}"/>
              </a:ext>
            </a:extLst>
          </p:cNvPr>
          <p:cNvSpPr txBox="1">
            <a:spLocks/>
          </p:cNvSpPr>
          <p:nvPr/>
        </p:nvSpPr>
        <p:spPr>
          <a:xfrm>
            <a:off x="1772220" y="185534"/>
            <a:ext cx="5073249" cy="724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0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Programa Erasmus+</a:t>
            </a:r>
            <a:endParaRPr kumimoji="0" lang="en-GB" sz="4800" b="0" i="0" u="none" strike="noStrike" kern="1200" cap="none" spc="-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A24CAF6-5831-476C-BB7B-7794E8A2E843}"/>
              </a:ext>
            </a:extLst>
          </p:cNvPr>
          <p:cNvSpPr txBox="1"/>
          <p:nvPr/>
        </p:nvSpPr>
        <p:spPr>
          <a:xfrm>
            <a:off x="1772220" y="1460968"/>
            <a:ext cx="8831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Gill Sans MT" panose="020B0502020104020203" pitchFamily="34" charset="0"/>
              </a:rPr>
              <a:t>Para favorecer la incorporación de estudiantes de otros países se ha puesto en marcha un procedimiento de difusión de oportunidades de prácticas en grupos del CSIC a través de la plataforma </a:t>
            </a:r>
            <a:r>
              <a:rPr lang="es-ES" u="sng" dirty="0">
                <a:solidFill>
                  <a:srgbClr val="000000"/>
                </a:solidFill>
                <a:latin typeface="Gill Sans MT" panose="020B0502020104020203" pitchFamily="34" charset="0"/>
                <a:hlinkClick r:id="rId3"/>
              </a:rPr>
              <a:t>https://erasmusintern.org/</a:t>
            </a:r>
            <a:r>
              <a:rPr lang="es-ES" dirty="0">
                <a:solidFill>
                  <a:srgbClr val="000000"/>
                </a:solidFill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6C1CB-81E3-4B95-8C50-1E713ACFBB3A}"/>
              </a:ext>
            </a:extLst>
          </p:cNvPr>
          <p:cNvSpPr/>
          <p:nvPr/>
        </p:nvSpPr>
        <p:spPr>
          <a:xfrm>
            <a:off x="1772220" y="2920964"/>
            <a:ext cx="92175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 el lanzamiento de la iniciativa, en 9 meses hemos ofertado un total de </a:t>
            </a:r>
            <a:r>
              <a:rPr lang="es-ES" sz="20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 expresiones de interés</a:t>
            </a:r>
            <a:r>
              <a:rPr lang="es-ES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acoger estudiantes de Erasmus en diferentes Institutos, Centros y Unidades del CSIC con un promedio de </a:t>
            </a:r>
            <a:r>
              <a:rPr lang="es-ES" sz="20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meses</a:t>
            </a:r>
            <a:r>
              <a:rPr lang="es-ES" sz="2000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duración aproximada. Paralelamente, contabilizamos un total de </a:t>
            </a:r>
            <a:r>
              <a:rPr lang="es-ES" sz="20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1.200 solicitudes</a:t>
            </a:r>
            <a:r>
              <a:rPr lang="es-ES" sz="2000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parte de estudiantes internacionales</a:t>
            </a:r>
            <a:endParaRPr lang="en-GB" dirty="0">
              <a:solidFill>
                <a:srgbClr val="000000"/>
              </a:solidFill>
              <a:latin typeface="Cambria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A676DAF-D6AB-4200-9548-54E158595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06" y="-285435"/>
            <a:ext cx="2917948" cy="174640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F1226DB-31ED-4B3A-B9E7-0F1DC491D3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1" y="-1"/>
            <a:ext cx="1679509" cy="167950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1CA4A83C-D71E-445D-807E-2061F5A4760A}"/>
              </a:ext>
            </a:extLst>
          </p:cNvPr>
          <p:cNvSpPr/>
          <p:nvPr/>
        </p:nvSpPr>
        <p:spPr>
          <a:xfrm>
            <a:off x="1219199" y="5195430"/>
            <a:ext cx="8193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>
                <a:solidFill>
                  <a:srgbClr val="000000"/>
                </a:solidFill>
                <a:latin typeface="Cambria"/>
              </a:rPr>
              <a:t>Direcciones como RL CONVOCATORIAS ERASMUS+ INTERNSHIP</a:t>
            </a:r>
          </a:p>
          <a:p>
            <a:endParaRPr lang="es-ES" b="1" u="sng" dirty="0">
              <a:solidFill>
                <a:srgbClr val="000000"/>
              </a:solidFill>
              <a:latin typeface="Cambria"/>
            </a:endParaRPr>
          </a:p>
          <a:p>
            <a:pPr lvl="1"/>
            <a:r>
              <a:rPr lang="es-ES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Para formalizar la incorporación hay que firmar un </a:t>
            </a:r>
            <a:r>
              <a:rPr lang="es-ES" b="1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s-ES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Agreement</a:t>
            </a:r>
            <a:r>
              <a:rPr lang="es-ES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(LA)</a:t>
            </a:r>
            <a:r>
              <a:rPr lang="es-ES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donde se concretan </a:t>
            </a:r>
            <a:r>
              <a:rPr lang="es-ES" b="1" dirty="0">
                <a:solidFill>
                  <a:srgbClr val="7A7A7A">
                    <a:lumMod val="75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definitivamente</a:t>
            </a:r>
            <a:r>
              <a:rPr lang="es-ES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las fechas y las condiciones. El LA se firma por las direcciones de los ICU. </a:t>
            </a:r>
          </a:p>
        </p:txBody>
      </p:sp>
    </p:spTree>
    <p:extLst>
      <p:ext uri="{BB962C8B-B14F-4D97-AF65-F5344CB8AC3E}">
        <p14:creationId xmlns:p14="http://schemas.microsoft.com/office/powerpoint/2010/main" val="412939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C092A6A-4B48-4308-8B0B-29AFEA2589D9}"/>
              </a:ext>
            </a:extLst>
          </p:cNvPr>
          <p:cNvSpPr txBox="1">
            <a:spLocks/>
          </p:cNvSpPr>
          <p:nvPr/>
        </p:nvSpPr>
        <p:spPr>
          <a:xfrm>
            <a:off x="1468193" y="159379"/>
            <a:ext cx="9112721" cy="724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600" b="1" i="0" u="none" strike="noStrike" kern="1200" cap="none" spc="-10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Participación en Foros de Empleo de universidades</a:t>
            </a:r>
            <a:endParaRPr kumimoji="0" lang="es-ES" sz="4600" b="1" i="0" u="none" strike="noStrike" kern="1200" cap="none" spc="-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09AC3C-C1DC-492D-8BE7-E07AA3551184}"/>
              </a:ext>
            </a:extLst>
          </p:cNvPr>
          <p:cNvSpPr txBox="1"/>
          <p:nvPr/>
        </p:nvSpPr>
        <p:spPr>
          <a:xfrm>
            <a:off x="3364959" y="4119180"/>
            <a:ext cx="6532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rgbClr val="000000"/>
                </a:solidFill>
                <a:latin typeface="Gill Sans MT" panose="020B0502020104020203" pitchFamily="34" charset="0"/>
              </a:rPr>
              <a:t>Objetivo</a:t>
            </a:r>
            <a:r>
              <a:rPr lang="es-ES" sz="2000" dirty="0">
                <a:solidFill>
                  <a:srgbClr val="000000"/>
                </a:solidFill>
                <a:latin typeface="Gill Sans MT" panose="020B0502020104020203" pitchFamily="34" charset="0"/>
              </a:rPr>
              <a:t>: Junto con VORI y los Delegados Institucionales se ha establecido un plan para participar en Foros de Empleo de universidades para difundir la oferta formativa del CSIC.</a:t>
            </a:r>
          </a:p>
        </p:txBody>
      </p:sp>
      <p:sp>
        <p:nvSpPr>
          <p:cNvPr id="11" name="Flecha derecha 11">
            <a:extLst>
              <a:ext uri="{FF2B5EF4-FFF2-40B4-BE49-F238E27FC236}">
                <a16:creationId xmlns:a16="http://schemas.microsoft.com/office/drawing/2014/main" id="{D64E3D29-B689-41BA-BBFF-44BB6242038E}"/>
              </a:ext>
            </a:extLst>
          </p:cNvPr>
          <p:cNvSpPr/>
          <p:nvPr/>
        </p:nvSpPr>
        <p:spPr>
          <a:xfrm>
            <a:off x="2812899" y="4224435"/>
            <a:ext cx="426240" cy="620486"/>
          </a:xfrm>
          <a:prstGeom prst="rightArrow">
            <a:avLst/>
          </a:prstGeom>
          <a:solidFill>
            <a:srgbClr val="7A7A7A"/>
          </a:solidFill>
          <a:ln w="25400" cap="flat" cmpd="sng" algn="ctr">
            <a:solidFill>
              <a:srgbClr val="7A7A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98D0DC9-B0FA-4182-B68E-5505F1B78D09}"/>
              </a:ext>
            </a:extLst>
          </p:cNvPr>
          <p:cNvSpPr txBox="1"/>
          <p:nvPr/>
        </p:nvSpPr>
        <p:spPr>
          <a:xfrm>
            <a:off x="1951830" y="2105561"/>
            <a:ext cx="85606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000" dirty="0">
                <a:solidFill>
                  <a:srgbClr val="989AAC">
                    <a:lumMod val="50000"/>
                  </a:srgbClr>
                </a:solidFill>
                <a:latin typeface="Cambria"/>
              </a:rPr>
              <a:t>Dar a conocer el CSIC entre los estudiantes universitarios</a:t>
            </a:r>
          </a:p>
          <a:p>
            <a:pPr marL="342900" indent="-342900">
              <a:buFontTx/>
              <a:buChar char="-"/>
            </a:pPr>
            <a:endParaRPr lang="es-ES" sz="2000" dirty="0">
              <a:solidFill>
                <a:srgbClr val="989AAC">
                  <a:lumMod val="50000"/>
                </a:srgbClr>
              </a:solidFill>
              <a:latin typeface="Cambria"/>
            </a:endParaRPr>
          </a:p>
          <a:p>
            <a:pPr marL="342900" indent="-342900">
              <a:buFontTx/>
              <a:buChar char="-"/>
            </a:pPr>
            <a:r>
              <a:rPr lang="es-ES" sz="2000" dirty="0">
                <a:solidFill>
                  <a:srgbClr val="989AAC">
                    <a:lumMod val="50000"/>
                  </a:srgbClr>
                </a:solidFill>
                <a:latin typeface="Cambria"/>
              </a:rPr>
              <a:t>Visibilizar la carrera investigadora, las oportunidades profesionales y las posibilidades de formación (TFG, TFM, doctorado, Másteres CSIC-UIMP).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440689F-A9FC-428C-9694-200A442577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1" y="-1"/>
            <a:ext cx="1679509" cy="167950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F0F8670-DB52-4DF7-A04C-442E56BD13A4}"/>
              </a:ext>
            </a:extLst>
          </p:cNvPr>
          <p:cNvSpPr/>
          <p:nvPr/>
        </p:nvSpPr>
        <p:spPr>
          <a:xfrm>
            <a:off x="215155" y="5699445"/>
            <a:ext cx="7401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C00000">
                    <a:lumMod val="75000"/>
                  </a:srgbClr>
                </a:solidFill>
                <a:latin typeface="Cambria"/>
              </a:rPr>
              <a:t>¡Necesitamos vuestra colaboración y participación!</a:t>
            </a:r>
            <a:endParaRPr lang="es-ES" sz="2400" dirty="0">
              <a:solidFill>
                <a:srgbClr val="C00000">
                  <a:lumMod val="75000"/>
                </a:srgbClr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7939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AB20309-1158-4FB0-B79A-0628C9AFD17B}"/>
              </a:ext>
            </a:extLst>
          </p:cNvPr>
          <p:cNvSpPr txBox="1">
            <a:spLocks/>
          </p:cNvSpPr>
          <p:nvPr/>
        </p:nvSpPr>
        <p:spPr>
          <a:xfrm>
            <a:off x="2142203" y="189765"/>
            <a:ext cx="9217252" cy="724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0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Red de </a:t>
            </a:r>
            <a:r>
              <a:rPr kumimoji="0" lang="es-ES" sz="4800" b="0" i="0" u="none" strike="noStrike" kern="1200" cap="none" spc="-10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Doctorandos</a:t>
            </a:r>
            <a:r>
              <a:rPr kumimoji="0" lang="en-GB" sz="4800" b="0" i="0" u="none" strike="noStrike" kern="1200" cap="none" spc="-10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del CSIC</a:t>
            </a:r>
            <a:endParaRPr kumimoji="0" lang="en-GB" sz="4800" b="0" i="0" u="none" strike="noStrike" kern="1200" cap="none" spc="-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0B87A88-351C-44D1-9C3D-46A36CDCC7EA}"/>
              </a:ext>
            </a:extLst>
          </p:cNvPr>
          <p:cNvSpPr txBox="1">
            <a:spLocks/>
          </p:cNvSpPr>
          <p:nvPr/>
        </p:nvSpPr>
        <p:spPr>
          <a:xfrm>
            <a:off x="1640179" y="1380534"/>
            <a:ext cx="8374851" cy="477536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4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4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A7A7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Apoyo y soporte a la constitución de la Red de Doctorandos del CSIC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84CB5-ECD2-429B-8E0F-E1B48506F5D5}"/>
              </a:ext>
            </a:extLst>
          </p:cNvPr>
          <p:cNvSpPr/>
          <p:nvPr/>
        </p:nvSpPr>
        <p:spPr>
          <a:xfrm>
            <a:off x="2142203" y="232608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Cambria"/>
              </a:rPr>
              <a:t>La Red de Doctorand@s como indica el nombre es una ‘RED’ creada con el fin de formar una comunidad unida que conecte, ayude y apoye al conjunto de doctorandos/as adscritos a cualquier centro del Consejo Superior de Investigaciones Científicas.</a:t>
            </a:r>
          </a:p>
          <a:p>
            <a:pPr algn="just"/>
            <a:endParaRPr lang="es-ES" dirty="0">
              <a:solidFill>
                <a:srgbClr val="000000"/>
              </a:solidFill>
              <a:latin typeface="Cambria"/>
            </a:endParaRPr>
          </a:p>
          <a:p>
            <a:pPr algn="just"/>
            <a:r>
              <a:rPr lang="es-ES" dirty="0">
                <a:solidFill>
                  <a:srgbClr val="000000"/>
                </a:solidFill>
                <a:latin typeface="Cambria"/>
              </a:rPr>
              <a:t>La RED nace en 2019 de la mano de un pequeño grupo de doctorandos que se conocieron en las I Jornadas de Doctorandos del CSIC. Aunque pertenecen a distintos centros de investigación y diferentes ramas del conocimiento, todos comparten inquietudes similares.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7398779-986E-42D8-9B7D-5BBDB8330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203" y="2326085"/>
            <a:ext cx="2432538" cy="24325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3D05842-C5A6-456A-BB74-B22F268B50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1" y="-1"/>
            <a:ext cx="1679509" cy="167950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E38249F-D7BD-40EE-A03D-C4AE3825E3FF}"/>
              </a:ext>
            </a:extLst>
          </p:cNvPr>
          <p:cNvSpPr/>
          <p:nvPr/>
        </p:nvSpPr>
        <p:spPr>
          <a:xfrm>
            <a:off x="215155" y="6072146"/>
            <a:ext cx="7401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C00000">
                    <a:lumMod val="75000"/>
                  </a:srgbClr>
                </a:solidFill>
                <a:latin typeface="Cambria"/>
              </a:rPr>
              <a:t>¡Necesitamos vuestra colaboración y participación!</a:t>
            </a:r>
            <a:endParaRPr lang="es-ES" sz="2400" dirty="0">
              <a:solidFill>
                <a:srgbClr val="C00000">
                  <a:lumMod val="75000"/>
                </a:srgbClr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3759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0C46D4B-0566-4F1A-A071-DE0313B83AB5}"/>
              </a:ext>
            </a:extLst>
          </p:cNvPr>
          <p:cNvSpPr txBox="1">
            <a:spLocks/>
          </p:cNvSpPr>
          <p:nvPr/>
        </p:nvSpPr>
        <p:spPr>
          <a:xfrm>
            <a:off x="1143000" y="1582747"/>
            <a:ext cx="10902043" cy="25939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0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Formación y desarrollo del talento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F33C4E-F5B4-4F83-9C81-1CBB35660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1" y="-1"/>
            <a:ext cx="1679509" cy="16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99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5B706E1-2CB5-4523-943E-2A8915AA491D}"/>
              </a:ext>
            </a:extLst>
          </p:cNvPr>
          <p:cNvSpPr txBox="1">
            <a:spLocks/>
          </p:cNvSpPr>
          <p:nvPr/>
        </p:nvSpPr>
        <p:spPr>
          <a:xfrm>
            <a:off x="1944979" y="114811"/>
            <a:ext cx="9171256" cy="724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Cursos de formación para doctorandos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9A59489-E725-4FD2-B92D-60D488C070A2}"/>
              </a:ext>
            </a:extLst>
          </p:cNvPr>
          <p:cNvSpPr/>
          <p:nvPr/>
        </p:nvSpPr>
        <p:spPr>
          <a:xfrm>
            <a:off x="1299520" y="2061017"/>
            <a:ext cx="5101280" cy="3198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ES" sz="2400" b="1" dirty="0">
                <a:solidFill>
                  <a:srgbClr val="000000"/>
                </a:solidFill>
                <a:ea typeface="Calibri" panose="020F0502020204030204" pitchFamily="34" charset="0"/>
              </a:rPr>
              <a:t>2021</a:t>
            </a:r>
            <a:endParaRPr lang="es-E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ES" sz="2400" u="sng" dirty="0">
                <a:solidFill>
                  <a:srgbClr val="000000"/>
                </a:solidFill>
                <a:ea typeface="Calibri" panose="020F0502020204030204" pitchFamily="34" charset="0"/>
              </a:rPr>
              <a:t>17 noviembre.</a:t>
            </a:r>
            <a:r>
              <a:rPr lang="es-ES" sz="2400" dirty="0">
                <a:solidFill>
                  <a:srgbClr val="000000"/>
                </a:solidFill>
                <a:ea typeface="Calibri" panose="020F0502020204030204" pitchFamily="34" charset="0"/>
              </a:rPr>
              <a:t> “</a:t>
            </a:r>
            <a:r>
              <a:rPr lang="es-E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How</a:t>
            </a:r>
            <a:r>
              <a:rPr lang="es-E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to</a:t>
            </a:r>
            <a:r>
              <a:rPr lang="es-E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write</a:t>
            </a:r>
            <a:r>
              <a:rPr lang="es-ES" sz="2400" dirty="0">
                <a:solidFill>
                  <a:srgbClr val="000000"/>
                </a:solidFill>
                <a:ea typeface="Calibri" panose="020F0502020204030204" pitchFamily="34" charset="0"/>
              </a:rPr>
              <a:t> a </a:t>
            </a:r>
            <a:r>
              <a:rPr lang="es-E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Scientific</a:t>
            </a:r>
            <a:r>
              <a:rPr lang="es-E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Article</a:t>
            </a:r>
            <a:r>
              <a:rPr lang="es-ES" sz="2400" dirty="0">
                <a:solidFill>
                  <a:srgbClr val="000000"/>
                </a:solidFill>
                <a:ea typeface="Calibri" panose="020F0502020204030204" pitchFamily="34" charset="0"/>
              </a:rPr>
              <a:t>”. Miguel Vicente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0000"/>
                </a:solidFill>
                <a:ea typeface="Calibri" panose="020F0502020204030204" pitchFamily="34" charset="0"/>
              </a:rPr>
              <a:t>-269 inscripciones /Asistieron 161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ES" sz="2400" u="sng" dirty="0">
                <a:solidFill>
                  <a:srgbClr val="000000"/>
                </a:solidFill>
                <a:ea typeface="Calibri" panose="020F0502020204030204" pitchFamily="34" charset="0"/>
              </a:rPr>
              <a:t>05 mayo.</a:t>
            </a:r>
            <a:r>
              <a:rPr lang="es-ES" sz="2400" dirty="0">
                <a:solidFill>
                  <a:srgbClr val="000000"/>
                </a:solidFill>
                <a:ea typeface="Calibri" panose="020F0502020204030204" pitchFamily="34" charset="0"/>
              </a:rPr>
              <a:t> “Workshop </a:t>
            </a:r>
            <a:r>
              <a:rPr lang="es-E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Ethics</a:t>
            </a:r>
            <a:r>
              <a:rPr lang="es-ES" sz="2400" dirty="0">
                <a:solidFill>
                  <a:srgbClr val="000000"/>
                </a:solidFill>
                <a:ea typeface="Calibri" panose="020F0502020204030204" pitchFamily="34" charset="0"/>
              </a:rPr>
              <a:t> and </a:t>
            </a:r>
            <a:r>
              <a:rPr lang="es-E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Integrity</a:t>
            </a:r>
            <a:r>
              <a:rPr lang="es-ES" sz="2400" dirty="0">
                <a:solidFill>
                  <a:srgbClr val="000000"/>
                </a:solidFill>
                <a:ea typeface="Calibri" panose="020F0502020204030204" pitchFamily="34" charset="0"/>
              </a:rPr>
              <a:t> in </a:t>
            </a:r>
            <a:r>
              <a:rPr lang="es-E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Research</a:t>
            </a:r>
            <a:r>
              <a:rPr lang="es-ES" sz="2400" dirty="0">
                <a:solidFill>
                  <a:srgbClr val="000000"/>
                </a:solidFill>
                <a:ea typeface="Calibri" panose="020F0502020204030204" pitchFamily="34" charset="0"/>
              </a:rPr>
              <a:t>“. Lluís Montoliu</a:t>
            </a:r>
          </a:p>
          <a:p>
            <a:r>
              <a:rPr lang="es-ES" sz="2400" dirty="0">
                <a:solidFill>
                  <a:srgbClr val="000000"/>
                </a:solidFill>
                <a:ea typeface="Calibri" panose="020F0502020204030204" pitchFamily="34" charset="0"/>
              </a:rPr>
              <a:t>-165 inscripciones /Asistieron 94</a:t>
            </a:r>
            <a:endParaRPr lang="es-ES" sz="2400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FFA0922-24BC-491B-BDE6-D0C9802547C5}"/>
              </a:ext>
            </a:extLst>
          </p:cNvPr>
          <p:cNvSpPr/>
          <p:nvPr/>
        </p:nvSpPr>
        <p:spPr>
          <a:xfrm>
            <a:off x="6996769" y="2061017"/>
            <a:ext cx="4912659" cy="1830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ES" sz="2400" b="1" dirty="0">
                <a:solidFill>
                  <a:srgbClr val="000000"/>
                </a:solidFill>
                <a:ea typeface="Calibri" panose="020F0502020204030204" pitchFamily="34" charset="0"/>
              </a:rPr>
              <a:t>2022</a:t>
            </a:r>
            <a:endParaRPr lang="es-E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ES" sz="2400" u="sng" dirty="0">
                <a:solidFill>
                  <a:srgbClr val="000000"/>
                </a:solidFill>
                <a:ea typeface="Calibri" panose="020F0502020204030204" pitchFamily="34" charset="0"/>
              </a:rPr>
              <a:t>15 marzo</a:t>
            </a:r>
            <a:r>
              <a:rPr lang="es-ES" sz="2400" dirty="0">
                <a:solidFill>
                  <a:srgbClr val="000000"/>
                </a:solidFill>
                <a:ea typeface="Calibri" panose="020F0502020204030204" pitchFamily="34" charset="0"/>
              </a:rPr>
              <a:t>. “Workshop </a:t>
            </a:r>
            <a:r>
              <a:rPr lang="es-E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Ethics</a:t>
            </a:r>
            <a:r>
              <a:rPr lang="es-ES" sz="2400" dirty="0">
                <a:solidFill>
                  <a:srgbClr val="000000"/>
                </a:solidFill>
                <a:ea typeface="Calibri" panose="020F0502020204030204" pitchFamily="34" charset="0"/>
              </a:rPr>
              <a:t> and </a:t>
            </a:r>
            <a:r>
              <a:rPr lang="es-E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Integrity</a:t>
            </a:r>
            <a:r>
              <a:rPr lang="es-ES" sz="2400" dirty="0">
                <a:solidFill>
                  <a:srgbClr val="000000"/>
                </a:solidFill>
                <a:ea typeface="Calibri" panose="020F0502020204030204" pitchFamily="34" charset="0"/>
              </a:rPr>
              <a:t> in </a:t>
            </a:r>
            <a:r>
              <a:rPr lang="es-E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Research</a:t>
            </a:r>
            <a:r>
              <a:rPr lang="es-ES" sz="2400" dirty="0">
                <a:solidFill>
                  <a:srgbClr val="000000"/>
                </a:solidFill>
                <a:ea typeface="Calibri" panose="020F0502020204030204" pitchFamily="34" charset="0"/>
              </a:rPr>
              <a:t>. Lluís Montoliu,</a:t>
            </a:r>
          </a:p>
          <a:p>
            <a:r>
              <a:rPr lang="es-ES" sz="2400" dirty="0">
                <a:solidFill>
                  <a:srgbClr val="000000"/>
                </a:solidFill>
                <a:ea typeface="Calibri" panose="020F0502020204030204" pitchFamily="34" charset="0"/>
              </a:rPr>
              <a:t>- 96 inscripciones.</a:t>
            </a:r>
            <a:endParaRPr lang="es-ES" sz="2400" dirty="0">
              <a:solidFill>
                <a:srgbClr val="000000"/>
              </a:solidFill>
              <a:latin typeface="Cambri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A74C47D-48C7-4F10-826E-072937DBA0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1" y="-1"/>
            <a:ext cx="1679509" cy="167950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ABAE1AE-F492-47C1-8DD0-5C721D99E9B8}"/>
              </a:ext>
            </a:extLst>
          </p:cNvPr>
          <p:cNvSpPr/>
          <p:nvPr/>
        </p:nvSpPr>
        <p:spPr>
          <a:xfrm>
            <a:off x="149435" y="5898776"/>
            <a:ext cx="7401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C00000">
                    <a:lumMod val="75000"/>
                  </a:srgbClr>
                </a:solidFill>
                <a:latin typeface="Cambria"/>
              </a:rPr>
              <a:t>¡Necesitamos vuestra colaboración y participación!</a:t>
            </a:r>
            <a:endParaRPr lang="es-ES" sz="2400" dirty="0">
              <a:solidFill>
                <a:srgbClr val="C00000">
                  <a:lumMod val="75000"/>
                </a:srgbClr>
              </a:solidFill>
              <a:latin typeface="Cambria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7BBDCF2-72E3-4338-87FA-963CDE876159}"/>
              </a:ext>
            </a:extLst>
          </p:cNvPr>
          <p:cNvSpPr/>
          <p:nvPr/>
        </p:nvSpPr>
        <p:spPr>
          <a:xfrm>
            <a:off x="7035593" y="4515214"/>
            <a:ext cx="4873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C00000">
                    <a:lumMod val="75000"/>
                  </a:srgbClr>
                </a:solidFill>
                <a:ea typeface="Calibri" panose="020F0502020204030204" pitchFamily="34" charset="0"/>
              </a:rPr>
              <a:t>Desde DPE se difunden y se emiten certificados de participación</a:t>
            </a:r>
            <a:endParaRPr lang="es-ES" sz="2000" b="1" dirty="0">
              <a:solidFill>
                <a:srgbClr val="C00000">
                  <a:lumMod val="75000"/>
                </a:srgbClr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83319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777D4B8-A2EB-40C9-93C2-E50AC1EE1218}"/>
              </a:ext>
            </a:extLst>
          </p:cNvPr>
          <p:cNvSpPr txBox="1">
            <a:spLocks/>
          </p:cNvSpPr>
          <p:nvPr/>
        </p:nvSpPr>
        <p:spPr>
          <a:xfrm>
            <a:off x="991761" y="150817"/>
            <a:ext cx="9217252" cy="724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 ediciones: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Jornada para doctorandos del CSIC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0694FCE-E1AC-4951-AF95-E09323680531}"/>
              </a:ext>
            </a:extLst>
          </p:cNvPr>
          <p:cNvSpPr txBox="1"/>
          <p:nvPr/>
        </p:nvSpPr>
        <p:spPr>
          <a:xfrm>
            <a:off x="8448075" y="2813602"/>
            <a:ext cx="2478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Alta</a:t>
            </a:r>
            <a:r>
              <a:rPr lang="es-E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participación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A5C4F0D-8895-4BFA-B88C-3666022014D7}"/>
              </a:ext>
            </a:extLst>
          </p:cNvPr>
          <p:cNvSpPr txBox="1"/>
          <p:nvPr/>
        </p:nvSpPr>
        <p:spPr>
          <a:xfrm>
            <a:off x="7659183" y="4489678"/>
            <a:ext cx="428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Valoración media </a:t>
            </a:r>
            <a:r>
              <a:rPr lang="es-ES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&gt; 8,3 </a:t>
            </a:r>
            <a:r>
              <a:rPr lang="es-E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sobre 10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7C7BB17-F168-45E0-B1B4-AA37A1DC69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0" t="29899" r="11471" b="13726"/>
          <a:stretch/>
        </p:blipFill>
        <p:spPr>
          <a:xfrm>
            <a:off x="991761" y="2213728"/>
            <a:ext cx="6133139" cy="347120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85CDFE8-4C65-4D04-AD58-D11D38F59818}"/>
              </a:ext>
            </a:extLst>
          </p:cNvPr>
          <p:cNvSpPr txBox="1"/>
          <p:nvPr/>
        </p:nvSpPr>
        <p:spPr>
          <a:xfrm>
            <a:off x="8322570" y="3672095"/>
            <a:ext cx="3191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Miles</a:t>
            </a:r>
            <a:r>
              <a:rPr lang="es-E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de visualizaciones</a:t>
            </a:r>
          </a:p>
        </p:txBody>
      </p:sp>
    </p:spTree>
    <p:extLst>
      <p:ext uri="{BB962C8B-B14F-4D97-AF65-F5344CB8AC3E}">
        <p14:creationId xmlns:p14="http://schemas.microsoft.com/office/powerpoint/2010/main" val="1106748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DDBBA9D-0527-477E-8B26-659F51876D3E}"/>
              </a:ext>
            </a:extLst>
          </p:cNvPr>
          <p:cNvSpPr txBox="1">
            <a:spLocks/>
          </p:cNvSpPr>
          <p:nvPr/>
        </p:nvSpPr>
        <p:spPr>
          <a:xfrm>
            <a:off x="133004" y="47479"/>
            <a:ext cx="8867561" cy="989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 ediciones Concurso de divulgación “Yo Investigo. Yo Soy CSIC”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9DB963-9AB3-43B1-84E0-E9194945AEF7}"/>
              </a:ext>
            </a:extLst>
          </p:cNvPr>
          <p:cNvSpPr txBox="1"/>
          <p:nvPr/>
        </p:nvSpPr>
        <p:spPr>
          <a:xfrm>
            <a:off x="1408733" y="1709570"/>
            <a:ext cx="93745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rgbClr val="000000"/>
                </a:solidFill>
                <a:latin typeface="Cambria"/>
              </a:rPr>
              <a:t>Los objetivos </a:t>
            </a:r>
            <a:r>
              <a:rPr lang="es-ES" sz="2000" dirty="0">
                <a:solidFill>
                  <a:srgbClr val="000000"/>
                </a:solidFill>
                <a:latin typeface="Cambria"/>
              </a:rPr>
              <a:t>del concurso </a:t>
            </a:r>
          </a:p>
          <a:p>
            <a:pPr algn="just"/>
            <a:endParaRPr lang="es-ES" sz="2000" dirty="0">
              <a:solidFill>
                <a:srgbClr val="000000"/>
              </a:solidFill>
              <a:latin typeface="Cambri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latin typeface="Cambria"/>
              </a:rPr>
              <a:t>Difundir la investigación que se realiza en los grupos de investigación del CSIC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latin typeface="Cambria"/>
              </a:rPr>
              <a:t>Promover la participación de los doctorandos en actividades de divulgación científica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09B48C-216F-450A-B2ED-614846AA6D45}"/>
              </a:ext>
            </a:extLst>
          </p:cNvPr>
          <p:cNvSpPr txBox="1"/>
          <p:nvPr/>
        </p:nvSpPr>
        <p:spPr>
          <a:xfrm>
            <a:off x="8112601" y="3508066"/>
            <a:ext cx="3927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Cambria"/>
              </a:rPr>
              <a:t>Premios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latin typeface="Cambria"/>
              </a:rPr>
              <a:t>Estancias en grupos de investigación internacionales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latin typeface="Cambria"/>
              </a:rPr>
              <a:t>Asistencia a Cursos y Congresos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E0314D4-EB87-4D82-8046-5DDCB78E1E7F}"/>
              </a:ext>
            </a:extLst>
          </p:cNvPr>
          <p:cNvSpPr/>
          <p:nvPr/>
        </p:nvSpPr>
        <p:spPr>
          <a:xfrm>
            <a:off x="8112601" y="5285287"/>
            <a:ext cx="395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526DB0">
                    <a:lumMod val="50000"/>
                  </a:srgbClr>
                </a:solidFill>
                <a:latin typeface="Cambria"/>
              </a:rPr>
              <a:t>https://yoinvestigoyosoycsic.csic.es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F72DB26-6894-424C-8DDA-74293DE98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1" y="-1"/>
            <a:ext cx="1679509" cy="167950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95906FD-76D1-4FF3-8D9C-223F425BA1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76" t="12941" r="6617" b="9634"/>
          <a:stretch/>
        </p:blipFill>
        <p:spPr>
          <a:xfrm>
            <a:off x="1120406" y="3429000"/>
            <a:ext cx="6552315" cy="327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5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9E3B5B0-AD41-4377-AD9A-8C894B2EF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200000">
            <a:off x="7287075" y="1118320"/>
            <a:ext cx="5659869" cy="3796595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ED901EE-D2B7-40E4-8034-4BA466622B8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6464" y="939718"/>
            <a:ext cx="3101090" cy="264438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EE05E74-84E1-46C0-8AD8-E4B265B7008C}"/>
              </a:ext>
            </a:extLst>
          </p:cNvPr>
          <p:cNvSpPr/>
          <p:nvPr/>
        </p:nvSpPr>
        <p:spPr>
          <a:xfrm>
            <a:off x="1135961" y="6205935"/>
            <a:ext cx="3457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https://programacamino.csic.es/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31104FF-5E22-40D2-A033-8508799BA2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125" t="22745" r="18513" b="11372"/>
          <a:stretch/>
        </p:blipFill>
        <p:spPr>
          <a:xfrm>
            <a:off x="1021865" y="1638007"/>
            <a:ext cx="7142269" cy="360794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7C5F2CB-D0F1-4CBF-A734-72D239C1A958}"/>
              </a:ext>
            </a:extLst>
          </p:cNvPr>
          <p:cNvSpPr txBox="1">
            <a:spLocks/>
          </p:cNvSpPr>
          <p:nvPr/>
        </p:nvSpPr>
        <p:spPr>
          <a:xfrm>
            <a:off x="315884" y="47479"/>
            <a:ext cx="11699423" cy="989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C00000"/>
                </a:solidFill>
                <a:latin typeface="Calibri"/>
              </a:rPr>
              <a:t>2 ediciones del programa de “</a:t>
            </a:r>
            <a:r>
              <a:rPr lang="es-ES" b="1" dirty="0" err="1">
                <a:solidFill>
                  <a:srgbClr val="C00000"/>
                </a:solidFill>
                <a:latin typeface="Calibri"/>
              </a:rPr>
              <a:t>mentoring</a:t>
            </a:r>
            <a:r>
              <a:rPr lang="es-ES" b="1" dirty="0">
                <a:solidFill>
                  <a:srgbClr val="C00000"/>
                </a:solidFill>
                <a:latin typeface="Calibri"/>
              </a:rPr>
              <a:t>” del CSIC</a:t>
            </a:r>
          </a:p>
        </p:txBody>
      </p:sp>
    </p:spTree>
    <p:extLst>
      <p:ext uri="{BB962C8B-B14F-4D97-AF65-F5344CB8AC3E}">
        <p14:creationId xmlns:p14="http://schemas.microsoft.com/office/powerpoint/2010/main" val="679583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0A4DA2B-56E4-4C53-8223-A41973C0109D}"/>
              </a:ext>
            </a:extLst>
          </p:cNvPr>
          <p:cNvSpPr txBox="1">
            <a:spLocks/>
          </p:cNvSpPr>
          <p:nvPr/>
        </p:nvSpPr>
        <p:spPr>
          <a:xfrm>
            <a:off x="1143000" y="1582747"/>
            <a:ext cx="10902043" cy="25939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0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Cursos de Gabinete de Formación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366C5B-10F9-46E0-BC06-29787CF089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1" y="-1"/>
            <a:ext cx="1679509" cy="16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7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83980" y="6042052"/>
            <a:ext cx="4351030" cy="808407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B653D2B1-9044-4853-86FD-1303862EEA4E}"/>
              </a:ext>
            </a:extLst>
          </p:cNvPr>
          <p:cNvGrpSpPr/>
          <p:nvPr/>
        </p:nvGrpSpPr>
        <p:grpSpPr>
          <a:xfrm>
            <a:off x="2302612" y="1244182"/>
            <a:ext cx="2741272" cy="2383668"/>
            <a:chOff x="2514600" y="1518558"/>
            <a:chExt cx="2741272" cy="2383668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C9C13D52-2A18-4F62-A5EE-E9BD690358EA}"/>
                </a:ext>
              </a:extLst>
            </p:cNvPr>
            <p:cNvSpPr/>
            <p:nvPr/>
          </p:nvSpPr>
          <p:spPr>
            <a:xfrm>
              <a:off x="3070461" y="2233338"/>
              <a:ext cx="1629549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Programa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JAE Intro</a:t>
              </a: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3BF04F2C-8148-4F2A-B215-300F6F6E96FC}"/>
                </a:ext>
              </a:extLst>
            </p:cNvPr>
            <p:cNvSpPr/>
            <p:nvPr/>
          </p:nvSpPr>
          <p:spPr>
            <a:xfrm>
              <a:off x="2514600" y="1518558"/>
              <a:ext cx="2741272" cy="2383668"/>
            </a:xfrm>
            <a:prstGeom prst="ellipse">
              <a:avLst/>
            </a:prstGeom>
            <a:noFill/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9E084C7C-7A45-4251-98F1-4058D44D76FE}"/>
              </a:ext>
            </a:extLst>
          </p:cNvPr>
          <p:cNvGrpSpPr/>
          <p:nvPr/>
        </p:nvGrpSpPr>
        <p:grpSpPr>
          <a:xfrm>
            <a:off x="4796359" y="2685684"/>
            <a:ext cx="2741272" cy="2383668"/>
            <a:chOff x="7711270" y="1712416"/>
            <a:chExt cx="2741272" cy="2383668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E58C1850-8CF6-4A6B-8A24-63DBBF26CBE7}"/>
                </a:ext>
              </a:extLst>
            </p:cNvPr>
            <p:cNvSpPr/>
            <p:nvPr/>
          </p:nvSpPr>
          <p:spPr>
            <a:xfrm>
              <a:off x="7809843" y="2427196"/>
              <a:ext cx="254412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Convocatorias Predoctorales</a:t>
              </a: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29B415AE-ABC4-49DC-9883-6014BC387E04}"/>
                </a:ext>
              </a:extLst>
            </p:cNvPr>
            <p:cNvSpPr/>
            <p:nvPr/>
          </p:nvSpPr>
          <p:spPr>
            <a:xfrm>
              <a:off x="7711270" y="1712416"/>
              <a:ext cx="2741272" cy="2383668"/>
            </a:xfrm>
            <a:prstGeom prst="ellipse">
              <a:avLst/>
            </a:prstGeom>
            <a:noFill/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3362333B-4E03-4563-8193-9BACCB7FCFAE}"/>
              </a:ext>
            </a:extLst>
          </p:cNvPr>
          <p:cNvGrpSpPr/>
          <p:nvPr/>
        </p:nvGrpSpPr>
        <p:grpSpPr>
          <a:xfrm>
            <a:off x="2292287" y="3968916"/>
            <a:ext cx="2741272" cy="2383668"/>
            <a:chOff x="4842883" y="3596597"/>
            <a:chExt cx="2741272" cy="2383668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600415E1-5562-4577-BC28-26ACCC57AA63}"/>
                </a:ext>
              </a:extLst>
            </p:cNvPr>
            <p:cNvSpPr/>
            <p:nvPr/>
          </p:nvSpPr>
          <p:spPr>
            <a:xfrm>
              <a:off x="4977772" y="4095934"/>
              <a:ext cx="247149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Atracción y retención del talento</a:t>
              </a: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E1FF596A-7D34-478B-97E1-447B05FD72D2}"/>
                </a:ext>
              </a:extLst>
            </p:cNvPr>
            <p:cNvSpPr/>
            <p:nvPr/>
          </p:nvSpPr>
          <p:spPr>
            <a:xfrm>
              <a:off x="4842883" y="3596597"/>
              <a:ext cx="2741272" cy="2383668"/>
            </a:xfrm>
            <a:prstGeom prst="ellipse">
              <a:avLst/>
            </a:prstGeom>
            <a:noFill/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F0A49F1C-9C18-4F59-BEFB-081714C56EAB}"/>
              </a:ext>
            </a:extLst>
          </p:cNvPr>
          <p:cNvGrpSpPr/>
          <p:nvPr/>
        </p:nvGrpSpPr>
        <p:grpSpPr>
          <a:xfrm>
            <a:off x="7402742" y="3902385"/>
            <a:ext cx="2741272" cy="2383668"/>
            <a:chOff x="7236486" y="3902385"/>
            <a:chExt cx="2741272" cy="2383668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DEEC38C2-D194-4721-9DB7-60AFB0538EEE}"/>
                </a:ext>
              </a:extLst>
            </p:cNvPr>
            <p:cNvSpPr/>
            <p:nvPr/>
          </p:nvSpPr>
          <p:spPr>
            <a:xfrm>
              <a:off x="7371375" y="4401721"/>
              <a:ext cx="247149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Formación de investigadores jóvenes</a:t>
              </a: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A6A8405F-344C-4237-B338-5227F98E833A}"/>
                </a:ext>
              </a:extLst>
            </p:cNvPr>
            <p:cNvSpPr/>
            <p:nvPr/>
          </p:nvSpPr>
          <p:spPr>
            <a:xfrm>
              <a:off x="7236486" y="3902385"/>
              <a:ext cx="2741272" cy="2383668"/>
            </a:xfrm>
            <a:prstGeom prst="ellipse">
              <a:avLst/>
            </a:prstGeom>
            <a:noFill/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sp>
        <p:nvSpPr>
          <p:cNvPr id="33" name="Título 1">
            <a:extLst>
              <a:ext uri="{FF2B5EF4-FFF2-40B4-BE49-F238E27FC236}">
                <a16:creationId xmlns:a16="http://schemas.microsoft.com/office/drawing/2014/main" id="{0A38AE80-12CB-4048-8977-B40F2AAB6229}"/>
              </a:ext>
            </a:extLst>
          </p:cNvPr>
          <p:cNvSpPr txBox="1">
            <a:spLocks/>
          </p:cNvSpPr>
          <p:nvPr/>
        </p:nvSpPr>
        <p:spPr>
          <a:xfrm>
            <a:off x="1497717" y="313259"/>
            <a:ext cx="9217252" cy="724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0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Departamento de Postgrado y Especialización</a:t>
            </a:r>
            <a:endParaRPr kumimoji="0" lang="en-GB" sz="4000" b="0" i="0" u="none" strike="noStrike" kern="1200" cap="none" spc="-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5268B74A-5876-4C8F-B8CA-95BC19C45789}"/>
              </a:ext>
            </a:extLst>
          </p:cNvPr>
          <p:cNvGrpSpPr/>
          <p:nvPr/>
        </p:nvGrpSpPr>
        <p:grpSpPr>
          <a:xfrm>
            <a:off x="7501315" y="1244182"/>
            <a:ext cx="2741272" cy="2383668"/>
            <a:chOff x="7335059" y="1244182"/>
            <a:chExt cx="2741272" cy="2383668"/>
          </a:xfrm>
        </p:grpSpPr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DE9BBBAD-C629-4882-BCF9-B4C2FD673A25}"/>
                </a:ext>
              </a:extLst>
            </p:cNvPr>
            <p:cNvSpPr/>
            <p:nvPr/>
          </p:nvSpPr>
          <p:spPr>
            <a:xfrm>
              <a:off x="7335059" y="1244182"/>
              <a:ext cx="2741272" cy="2383668"/>
            </a:xfrm>
            <a:prstGeom prst="ellipse">
              <a:avLst/>
            </a:prstGeom>
            <a:noFill/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AC0FCD0A-7594-4BF2-9790-67A911C0C843}"/>
                </a:ext>
              </a:extLst>
            </p:cNvPr>
            <p:cNvSpPr/>
            <p:nvPr/>
          </p:nvSpPr>
          <p:spPr>
            <a:xfrm>
              <a:off x="7757335" y="1958963"/>
              <a:ext cx="189672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Docencia y Formación</a:t>
              </a:r>
            </a:p>
          </p:txBody>
        </p:sp>
      </p:grpSp>
      <p:pic>
        <p:nvPicPr>
          <p:cNvPr id="37" name="Imagen 36">
            <a:extLst>
              <a:ext uri="{FF2B5EF4-FFF2-40B4-BE49-F238E27FC236}">
                <a16:creationId xmlns:a16="http://schemas.microsoft.com/office/drawing/2014/main" id="{2F91BB2E-2A9F-44E3-8036-712AF9BF00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1" y="-1"/>
            <a:ext cx="1679509" cy="16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89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5F6F326-DC05-4DDF-9F6F-C05A55D7B631}"/>
              </a:ext>
            </a:extLst>
          </p:cNvPr>
          <p:cNvSpPr txBox="1">
            <a:spLocks/>
          </p:cNvSpPr>
          <p:nvPr/>
        </p:nvSpPr>
        <p:spPr>
          <a:xfrm>
            <a:off x="133004" y="47479"/>
            <a:ext cx="9742516" cy="989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Cursos Gabinete de Formación organizados por DPE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3889078-4662-4930-85C4-FD86A359D1F1}"/>
              </a:ext>
            </a:extLst>
          </p:cNvPr>
          <p:cNvSpPr txBox="1">
            <a:spLocks/>
          </p:cNvSpPr>
          <p:nvPr/>
        </p:nvSpPr>
        <p:spPr>
          <a:xfrm>
            <a:off x="1100051" y="2145058"/>
            <a:ext cx="9742516" cy="989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3500" b="1" i="0" u="none" strike="noStrike" kern="1200" cap="none" spc="-10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Carrera científica en el CSIC (2 ediciones)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ES" sz="3500" b="1" i="0" u="none" strike="noStrike" kern="1200" cap="none" spc="-10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3500" b="1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Desarrollo de liderazgo en la carrera profesional (1 edición)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ES" sz="3500" b="1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3500" b="1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Curso para supervisores de tesis doctorales (próxima edición)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ES" sz="3500" b="1" i="0" u="none" strike="noStrike" kern="1200" cap="none" spc="-10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ES" sz="3500" b="1" i="0" u="none" strike="noStrike" kern="1200" cap="none" spc="-10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1551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4ECF75-885D-4712-9EAB-B9EB76585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569" y="150817"/>
            <a:ext cx="10754276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89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E661ED0-92E3-4381-85F1-3BEF35CBFA9C}"/>
              </a:ext>
            </a:extLst>
          </p:cNvPr>
          <p:cNvSpPr txBox="1">
            <a:spLocks/>
          </p:cNvSpPr>
          <p:nvPr/>
        </p:nvSpPr>
        <p:spPr>
          <a:xfrm>
            <a:off x="1359105" y="1004441"/>
            <a:ext cx="7267008" cy="724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0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 Cursos de Alta Especialización del CSIC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418691-92D3-4E7B-928D-971F89268136}"/>
              </a:ext>
            </a:extLst>
          </p:cNvPr>
          <p:cNvSpPr txBox="1"/>
          <p:nvPr/>
        </p:nvSpPr>
        <p:spPr>
          <a:xfrm>
            <a:off x="2106882" y="2223332"/>
            <a:ext cx="9541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C00000">
                    <a:lumMod val="75000"/>
                  </a:srgbClr>
                </a:solidFill>
                <a:latin typeface="Gill Sans MT" panose="020B0502020104020203" pitchFamily="34" charset="0"/>
              </a:rPr>
              <a:t>Mejora 2020: </a:t>
            </a:r>
            <a:r>
              <a:rPr lang="es-ES" dirty="0">
                <a:solidFill>
                  <a:srgbClr val="000000"/>
                </a:solidFill>
                <a:latin typeface="Gill Sans MT" panose="020B0502020104020203" pitchFamily="34" charset="0"/>
              </a:rPr>
              <a:t>creación de una lista de suscripción voluntaria para mantenerse informado de los cursos del CSIC, </a:t>
            </a:r>
            <a:r>
              <a:rPr lang="es-ES" sz="2000" b="1" dirty="0">
                <a:solidFill>
                  <a:srgbClr val="C00000">
                    <a:lumMod val="75000"/>
                  </a:srgbClr>
                </a:solidFill>
                <a:latin typeface="Gill Sans MT" panose="020B0502020104020203" pitchFamily="34" charset="0"/>
              </a:rPr>
              <a:t>+300 suscritos en 4 meses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6FA35DF-C18C-497F-9AF8-A5B021F3C8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1" y="-1"/>
            <a:ext cx="1679509" cy="167950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FA9CF554-BE83-4F38-8453-02F6769C1805}"/>
              </a:ext>
            </a:extLst>
          </p:cNvPr>
          <p:cNvSpPr txBox="1">
            <a:spLocks/>
          </p:cNvSpPr>
          <p:nvPr/>
        </p:nvSpPr>
        <p:spPr>
          <a:xfrm>
            <a:off x="1359105" y="3534150"/>
            <a:ext cx="10661098" cy="724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0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 </a:t>
            </a:r>
            <a:r>
              <a:rPr kumimoji="0" lang="es-ES" sz="3800" b="0" i="0" u="none" strike="noStrike" kern="1200" cap="none" spc="-10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VºBº</a:t>
            </a:r>
            <a:r>
              <a:rPr kumimoji="0" lang="es-ES" sz="3800" b="0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desde DPE a la docencia del personal del CSIC (</a:t>
            </a:r>
            <a:r>
              <a:rPr kumimoji="0" lang="es-ES" sz="3800" b="0" i="0" u="none" strike="noStrike" kern="1200" cap="none" spc="-10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ConCiencia</a:t>
            </a:r>
            <a:r>
              <a:rPr kumimoji="0" lang="es-ES" sz="3800" b="0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7542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C1579699-23A2-4727-A03B-5694EB20D311}"/>
              </a:ext>
            </a:extLst>
          </p:cNvPr>
          <p:cNvSpPr txBox="1">
            <a:spLocks/>
          </p:cNvSpPr>
          <p:nvPr/>
        </p:nvSpPr>
        <p:spPr>
          <a:xfrm>
            <a:off x="196968" y="154153"/>
            <a:ext cx="5056676" cy="724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Alianza</a:t>
            </a:r>
            <a:r>
              <a:rPr kumimoji="0" lang="es-ES" b="0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s-ES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CSIC-UIMP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0B74903-A68F-4611-85A4-CE94CFF7A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788541"/>
              </p:ext>
            </p:extLst>
          </p:nvPr>
        </p:nvGraphicFramePr>
        <p:xfrm>
          <a:off x="1309541" y="1129486"/>
          <a:ext cx="5449086" cy="4480560"/>
        </p:xfrm>
        <a:graphic>
          <a:graphicData uri="http://schemas.openxmlformats.org/drawingml/2006/table">
            <a:tbl>
              <a:tblPr firstRow="1" bandRow="1"/>
              <a:tblGrid>
                <a:gridCol w="5449086">
                  <a:extLst>
                    <a:ext uri="{9D8B030D-6E8A-4147-A177-3AD203B41FA5}">
                      <a16:colId xmlns:a16="http://schemas.microsoft.com/office/drawing/2014/main" val="180956094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9pPr>
                    </a:lstStyle>
                    <a:p>
                      <a:pPr algn="ctr"/>
                      <a:r>
                        <a:rPr lang="es-ES" sz="1800" noProof="0" dirty="0"/>
                        <a:t>PROGRAMAS OFICIALES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354405"/>
                  </a:ext>
                </a:extLst>
              </a:tr>
              <a:tr h="46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l"/>
                      <a:r>
                        <a:rPr lang="es-ES" sz="1800" b="1" noProof="0" dirty="0"/>
                        <a:t>XIV Edición. </a:t>
                      </a:r>
                      <a:r>
                        <a:rPr lang="es-ES" sz="1800" noProof="0" dirty="0"/>
                        <a:t>Máster Universitario en 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Alta Especialización en Plásticos y Caucho</a:t>
                      </a:r>
                      <a:endParaRPr lang="es-ES" sz="1800" noProof="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984748"/>
                  </a:ext>
                </a:extLst>
              </a:tr>
              <a:tr h="46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l"/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Edición. 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Máster Universitario en Biodiversidad en Áreas Tropicales y su Conservación</a:t>
                      </a:r>
                      <a:endParaRPr lang="es-ES" sz="1800" noProof="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898371"/>
                  </a:ext>
                </a:extLst>
              </a:tr>
              <a:tr h="46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l"/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Edición. 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Máster Universitario en Biología Molecular y Celular Integrativa</a:t>
                      </a:r>
                      <a:endParaRPr lang="es-ES" sz="1800" noProof="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000525"/>
                  </a:ext>
                </a:extLst>
              </a:tr>
              <a:tr h="46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l"/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 Edición.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Máster Interuniversitario en Ciencia de Datos / Master in Data </a:t>
                      </a:r>
                      <a:r>
                        <a:rPr lang="es-E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UC-UIMP</a:t>
                      </a:r>
                      <a:endParaRPr lang="es-ES" sz="1800" noProof="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89062"/>
                  </a:ext>
                </a:extLst>
              </a:tr>
              <a:tr h="5310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l"/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 Edición. 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Máster Interuniversitario en Física de Partículas y del Cosmos </a:t>
                      </a:r>
                    </a:p>
                    <a:p>
                      <a:pPr algn="l"/>
                      <a:r>
                        <a:rPr lang="es-ES" sz="18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UC-UIMP</a:t>
                      </a:r>
                      <a:endParaRPr lang="es-ES" sz="1800" noProof="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890962"/>
                  </a:ext>
                </a:extLst>
              </a:tr>
              <a:tr h="4112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noProof="0" dirty="0"/>
                        <a:t>I Edición. 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Máster Universitario en Biología Sintética Integrativa</a:t>
                      </a:r>
                      <a:endParaRPr lang="es-ES" sz="1800" noProof="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945501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029392EE-FC93-4985-B6D3-CEDAAEF91362}"/>
              </a:ext>
            </a:extLst>
          </p:cNvPr>
          <p:cNvSpPr txBox="1">
            <a:spLocks/>
          </p:cNvSpPr>
          <p:nvPr/>
        </p:nvSpPr>
        <p:spPr>
          <a:xfrm>
            <a:off x="7137595" y="937115"/>
            <a:ext cx="2222249" cy="724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C00000">
                    <a:lumMod val="75000"/>
                  </a:srgbClr>
                </a:solidFill>
                <a:latin typeface="Calibri"/>
              </a:rPr>
              <a:t>I. Másteres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D1AB236-AA52-40CA-B46E-2272315E4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1" y="-1"/>
            <a:ext cx="1679509" cy="1679509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5A1A4F2-E7A8-47A7-A0FA-1E993EF0B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544516"/>
              </p:ext>
            </p:extLst>
          </p:nvPr>
        </p:nvGraphicFramePr>
        <p:xfrm>
          <a:off x="7137595" y="2146158"/>
          <a:ext cx="5000618" cy="2447217"/>
        </p:xfrm>
        <a:graphic>
          <a:graphicData uri="http://schemas.openxmlformats.org/drawingml/2006/table">
            <a:tbl>
              <a:tblPr firstRow="1" bandRow="1"/>
              <a:tblGrid>
                <a:gridCol w="5000618">
                  <a:extLst>
                    <a:ext uri="{9D8B030D-6E8A-4147-A177-3AD203B41FA5}">
                      <a16:colId xmlns:a16="http://schemas.microsoft.com/office/drawing/2014/main" val="3089535020"/>
                    </a:ext>
                  </a:extLst>
                </a:gridCol>
              </a:tblGrid>
              <a:tr h="856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noProof="0" dirty="0"/>
                        <a:t>TÍTULO PROPIO: </a:t>
                      </a:r>
                      <a:r>
                        <a:rPr lang="es-ES" b="1" noProof="0" dirty="0"/>
                        <a:t>I edición. </a:t>
                      </a:r>
                      <a:r>
                        <a:rPr lang="es-ES" noProof="0" dirty="0"/>
                        <a:t>Máster en Pandemias, Salud Global y COVID-19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835112"/>
                  </a:ext>
                </a:extLst>
              </a:tr>
              <a:tr h="15906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ES" noProof="0" dirty="0"/>
                        <a:t>Experto en Biología de virus pandémicos: SARS-COV-2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ES" noProof="0" dirty="0"/>
                        <a:t>Experto en Transmisión y Prevención de Enfermedades Pandémicas: COVID-19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ES" noProof="0" dirty="0"/>
                        <a:t>Experto en  Población, Salud y Pandemias 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736894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BA157AC9-E18A-46BD-A818-7AD64243AA5C}"/>
              </a:ext>
            </a:extLst>
          </p:cNvPr>
          <p:cNvSpPr txBox="1">
            <a:spLocks/>
          </p:cNvSpPr>
          <p:nvPr/>
        </p:nvSpPr>
        <p:spPr>
          <a:xfrm>
            <a:off x="510384" y="5723583"/>
            <a:ext cx="5235389" cy="724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3400" b="1" dirty="0">
                <a:solidFill>
                  <a:srgbClr val="C00000">
                    <a:lumMod val="75000"/>
                  </a:srgbClr>
                </a:solidFill>
                <a:latin typeface="Calibri"/>
              </a:rPr>
              <a:t>II. Programa de Doctorado de Ciencia y Tecnología CSIC </a:t>
            </a:r>
          </a:p>
        </p:txBody>
      </p:sp>
    </p:spTree>
    <p:extLst>
      <p:ext uri="{BB962C8B-B14F-4D97-AF65-F5344CB8AC3E}">
        <p14:creationId xmlns:p14="http://schemas.microsoft.com/office/powerpoint/2010/main" val="4152462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B64BB9F-2D39-4616-A8FB-ABEDAF7FDAA1}"/>
              </a:ext>
            </a:extLst>
          </p:cNvPr>
          <p:cNvSpPr txBox="1">
            <a:spLocks/>
          </p:cNvSpPr>
          <p:nvPr/>
        </p:nvSpPr>
        <p:spPr>
          <a:xfrm>
            <a:off x="2142203" y="189765"/>
            <a:ext cx="9217252" cy="724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0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Novedades</a:t>
            </a:r>
            <a:r>
              <a:rPr kumimoji="0" lang="en-GB" sz="4800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DPE para 2022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7DEE174-ACAD-4F06-8711-C81ABEE6C603}"/>
              </a:ext>
            </a:extLst>
          </p:cNvPr>
          <p:cNvGrpSpPr/>
          <p:nvPr/>
        </p:nvGrpSpPr>
        <p:grpSpPr>
          <a:xfrm>
            <a:off x="4224000" y="3957012"/>
            <a:ext cx="1872000" cy="1335766"/>
            <a:chOff x="1131805" y="2270344"/>
            <a:chExt cx="1872000" cy="1335766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20B839C-38F1-4C2A-B480-3FACE791E21D}"/>
                </a:ext>
              </a:extLst>
            </p:cNvPr>
            <p:cNvSpPr/>
            <p:nvPr/>
          </p:nvSpPr>
          <p:spPr>
            <a:xfrm>
              <a:off x="1298588" y="2498582"/>
              <a:ext cx="1558440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Programa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Buddy</a:t>
              </a: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EA6B57CC-5F6E-40E3-A36E-8DFEF4BE4C83}"/>
                </a:ext>
              </a:extLst>
            </p:cNvPr>
            <p:cNvSpPr/>
            <p:nvPr/>
          </p:nvSpPr>
          <p:spPr>
            <a:xfrm>
              <a:off x="1131805" y="2270344"/>
              <a:ext cx="1872000" cy="1335766"/>
            </a:xfrm>
            <a:prstGeom prst="ellipse">
              <a:avLst/>
            </a:prstGeom>
            <a:noFill/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0369BBA-7332-4E4C-84FB-C21C8D0C9A8D}"/>
              </a:ext>
            </a:extLst>
          </p:cNvPr>
          <p:cNvGrpSpPr/>
          <p:nvPr/>
        </p:nvGrpSpPr>
        <p:grpSpPr>
          <a:xfrm>
            <a:off x="1918657" y="1813162"/>
            <a:ext cx="2264649" cy="1500828"/>
            <a:chOff x="4674801" y="3734215"/>
            <a:chExt cx="2264649" cy="1500828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8C54353-3AE0-47F6-B20F-EB9627BA7F39}"/>
                </a:ext>
              </a:extLst>
            </p:cNvPr>
            <p:cNvSpPr/>
            <p:nvPr/>
          </p:nvSpPr>
          <p:spPr>
            <a:xfrm>
              <a:off x="4778513" y="3866292"/>
              <a:ext cx="2056973" cy="12464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Premio</a:t>
              </a:r>
              <a:br>
                <a:rPr kumimoji="0" lang="es-ES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</a:br>
              <a:r>
                <a:rPr kumimoji="0" lang="es-ES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Tesis Doctoral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500" b="1" kern="0" dirty="0">
                  <a:solidFill>
                    <a:srgbClr val="C00000"/>
                  </a:solidFill>
                </a:rPr>
                <a:t>CSIC</a:t>
              </a:r>
              <a:endParaRPr kumimoji="0" lang="es-ES" sz="2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DC055010-294D-4984-84A7-BCA12D3CC8B6}"/>
                </a:ext>
              </a:extLst>
            </p:cNvPr>
            <p:cNvSpPr/>
            <p:nvPr/>
          </p:nvSpPr>
          <p:spPr>
            <a:xfrm>
              <a:off x="4674801" y="3734215"/>
              <a:ext cx="2264649" cy="1500828"/>
            </a:xfrm>
            <a:prstGeom prst="ellipse">
              <a:avLst/>
            </a:prstGeom>
            <a:noFill/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6587887A-D4BD-4619-8A63-4DB69F0810E9}"/>
              </a:ext>
            </a:extLst>
          </p:cNvPr>
          <p:cNvGrpSpPr/>
          <p:nvPr/>
        </p:nvGrpSpPr>
        <p:grpSpPr>
          <a:xfrm>
            <a:off x="6096000" y="1783657"/>
            <a:ext cx="2551650" cy="1500828"/>
            <a:chOff x="9428688" y="2534233"/>
            <a:chExt cx="2551650" cy="150082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69D62210-7662-47C2-9AB3-292FC32A7D49}"/>
                </a:ext>
              </a:extLst>
            </p:cNvPr>
            <p:cNvSpPr/>
            <p:nvPr/>
          </p:nvSpPr>
          <p:spPr>
            <a:xfrm>
              <a:off x="9442463" y="2872441"/>
              <a:ext cx="2537875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Medalla al Mejor </a:t>
              </a:r>
              <a:br>
                <a:rPr kumimoji="0" lang="es-ES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</a:br>
              <a:r>
                <a:rPr kumimoji="0" lang="es-ES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Supervisor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A8785D3A-85AA-4CE7-8C40-775792FAA1C8}"/>
                </a:ext>
              </a:extLst>
            </p:cNvPr>
            <p:cNvSpPr/>
            <p:nvPr/>
          </p:nvSpPr>
          <p:spPr>
            <a:xfrm>
              <a:off x="9428688" y="2534233"/>
              <a:ext cx="2465038" cy="1500828"/>
            </a:xfrm>
            <a:prstGeom prst="ellipse">
              <a:avLst/>
            </a:prstGeom>
            <a:noFill/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642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59E0D1A-1401-4026-B5A5-CC32E295B2CA}"/>
              </a:ext>
            </a:extLst>
          </p:cNvPr>
          <p:cNvSpPr txBox="1">
            <a:spLocks/>
          </p:cNvSpPr>
          <p:nvPr/>
        </p:nvSpPr>
        <p:spPr>
          <a:xfrm>
            <a:off x="1429789" y="403863"/>
            <a:ext cx="7468913" cy="724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DPE en la HRS4R </a:t>
            </a:r>
            <a:r>
              <a:rPr lang="es-ES" b="1" dirty="0">
                <a:solidFill>
                  <a:srgbClr val="C00000"/>
                </a:solidFill>
                <a:latin typeface="Cambria"/>
              </a:rPr>
              <a:t>d</a:t>
            </a:r>
            <a:r>
              <a:rPr kumimoji="0" lang="es-ES" sz="4800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el CSIC</a:t>
            </a:r>
            <a:endParaRPr kumimoji="0" lang="es-ES" sz="4800" b="0" i="0" u="none" strike="noStrike" kern="1200" cap="none" spc="-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16959A-A0B2-4E66-ABF1-6C8D6EC50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702" y="2340929"/>
            <a:ext cx="2841185" cy="192253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E9F5584-981B-4CF2-A858-6F808BB34BA2}"/>
              </a:ext>
            </a:extLst>
          </p:cNvPr>
          <p:cNvSpPr txBox="1"/>
          <p:nvPr/>
        </p:nvSpPr>
        <p:spPr>
          <a:xfrm>
            <a:off x="592404" y="1950697"/>
            <a:ext cx="7803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Plan de acción </a:t>
            </a:r>
            <a:r>
              <a:rPr lang="es-E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para la implementación del sello 2021-2023</a:t>
            </a:r>
          </a:p>
          <a:p>
            <a:endParaRPr lang="es-ES" sz="24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DA40DF-8C62-4B85-9923-9E0744475445}"/>
              </a:ext>
            </a:extLst>
          </p:cNvPr>
          <p:cNvSpPr txBox="1"/>
          <p:nvPr/>
        </p:nvSpPr>
        <p:spPr>
          <a:xfrm>
            <a:off x="1972232" y="3052092"/>
            <a:ext cx="5043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C00000">
                    <a:lumMod val="75000"/>
                  </a:srgbClr>
                </a:solidFill>
                <a:latin typeface="Gill Sans MT" panose="020B0502020104020203" pitchFamily="34" charset="0"/>
              </a:rPr>
              <a:t>58 acciones </a:t>
            </a:r>
            <a:r>
              <a:rPr lang="es-E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a desarrollar por el CSIC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E7BB59-F531-4FCA-8500-2D16C28761C4}"/>
              </a:ext>
            </a:extLst>
          </p:cNvPr>
          <p:cNvSpPr txBox="1"/>
          <p:nvPr/>
        </p:nvSpPr>
        <p:spPr>
          <a:xfrm>
            <a:off x="1972232" y="3736586"/>
            <a:ext cx="4632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Participación del DPE: </a:t>
            </a:r>
            <a:r>
              <a:rPr lang="es-ES" sz="2400" b="1" dirty="0">
                <a:solidFill>
                  <a:srgbClr val="C00000">
                    <a:lumMod val="75000"/>
                  </a:srgbClr>
                </a:solidFill>
                <a:latin typeface="Gill Sans MT" panose="020B0502020104020203" pitchFamily="34" charset="0"/>
              </a:rPr>
              <a:t>16 acciones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916CEF2-9256-4265-9151-506E97FCF667}"/>
              </a:ext>
            </a:extLst>
          </p:cNvPr>
          <p:cNvSpPr txBox="1"/>
          <p:nvPr/>
        </p:nvSpPr>
        <p:spPr>
          <a:xfrm>
            <a:off x="1972232" y="4421081"/>
            <a:ext cx="4676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Analysis</a:t>
            </a:r>
            <a:r>
              <a:rPr lang="es-E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and </a:t>
            </a:r>
            <a:r>
              <a:rPr lang="es-E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Design</a:t>
            </a:r>
            <a:r>
              <a:rPr lang="es-E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Working </a:t>
            </a:r>
            <a:r>
              <a:rPr lang="es-E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Group</a:t>
            </a:r>
            <a:endParaRPr lang="es-ES" sz="24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74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09190" y="5898776"/>
            <a:ext cx="4351030" cy="8084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447971D-D5E6-436D-8816-DABC29FCD09E}"/>
              </a:ext>
            </a:extLst>
          </p:cNvPr>
          <p:cNvSpPr txBox="1">
            <a:spLocks/>
          </p:cNvSpPr>
          <p:nvPr/>
        </p:nvSpPr>
        <p:spPr>
          <a:xfrm>
            <a:off x="1096957" y="310690"/>
            <a:ext cx="834630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OBTENCIÓN DEL DISTINTIVO HRS4R</a:t>
            </a:r>
          </a:p>
        </p:txBody>
      </p:sp>
      <p:graphicFrame>
        <p:nvGraphicFramePr>
          <p:cNvPr id="4" name="Marcador de contenido 5">
            <a:extLst>
              <a:ext uri="{FF2B5EF4-FFF2-40B4-BE49-F238E27FC236}">
                <a16:creationId xmlns:a16="http://schemas.microsoft.com/office/drawing/2014/main" id="{511B9F5C-8352-468B-8E3A-F87A1F1162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627663"/>
              </p:ext>
            </p:extLst>
          </p:nvPr>
        </p:nvGraphicFramePr>
        <p:xfrm>
          <a:off x="1416187" y="13727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A22F888-2ABB-4653-A640-78BA62D894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3734" y="2032393"/>
            <a:ext cx="739102" cy="8197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9580CBC-5478-47E4-959F-E420B3CCE7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7897" y="1668846"/>
            <a:ext cx="883382" cy="7270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038BB05-C86E-408B-B64F-21DD039F8C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7251" y="4257884"/>
            <a:ext cx="769231" cy="519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4EBC7B1-C872-4316-97AD-3D70E27B68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93415" y="1601745"/>
            <a:ext cx="561886" cy="79419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CA6791D-D30E-4B85-8F6F-CA7FE9A7F47E}"/>
              </a:ext>
            </a:extLst>
          </p:cNvPr>
          <p:cNvSpPr txBox="1"/>
          <p:nvPr/>
        </p:nvSpPr>
        <p:spPr>
          <a:xfrm>
            <a:off x="339475" y="4257884"/>
            <a:ext cx="2063810" cy="203132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Gill Sans MT" panose="020B0502020104020203" pitchFamily="34" charset="0"/>
              </a:rPr>
              <a:t>70 centros en España.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Gill Sans MT" panose="020B0502020104020203" pitchFamily="34" charset="0"/>
              </a:rPr>
              <a:t>480 a nivel internacional (CNRS, LEIBNIZ, CERN…).</a:t>
            </a:r>
          </a:p>
          <a:p>
            <a:endParaRPr lang="es-ES" dirty="0">
              <a:solidFill>
                <a:srgbClr val="00000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15726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83E707F-6C9C-4678-8AD0-CF696AA5A86A}"/>
              </a:ext>
            </a:extLst>
          </p:cNvPr>
          <p:cNvSpPr txBox="1">
            <a:spLocks/>
          </p:cNvSpPr>
          <p:nvPr/>
        </p:nvSpPr>
        <p:spPr>
          <a:xfrm>
            <a:off x="646248" y="430081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latin typeface="Gill Sans MT" panose="020B0502020104020203" pitchFamily="34" charset="0"/>
              </a:rPr>
              <a:t>HRS4R strategy in a nutshell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E378E3D-5DCC-45D3-80FC-6B54D0B23160}"/>
              </a:ext>
            </a:extLst>
          </p:cNvPr>
          <p:cNvSpPr txBox="1">
            <a:spLocks/>
          </p:cNvSpPr>
          <p:nvPr/>
        </p:nvSpPr>
        <p:spPr>
          <a:xfrm>
            <a:off x="776408" y="1662414"/>
            <a:ext cx="10905699" cy="3881904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ts val="9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ts val="9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ts val="9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ts val="9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Clr>
                <a:srgbClr val="FFD624"/>
              </a:buClr>
              <a:buFont typeface="Arial" pitchFamily="34" charset="0"/>
              <a:buNone/>
              <a:defRPr/>
            </a:pPr>
            <a:r>
              <a:rPr lang="en-GB" altLang="en-US" dirty="0">
                <a:latin typeface="Gill Sans MT" panose="020B0502020104020203" pitchFamily="34" charset="0"/>
                <a:ea typeface="MS PGothic" pitchFamily="34" charset="-128"/>
                <a:cs typeface="Arial" charset="0"/>
              </a:rPr>
              <a:t>HRS4R is the mechanism to implement the principles of C&amp;C</a:t>
            </a:r>
          </a:p>
          <a:p>
            <a:pPr marL="0" indent="0">
              <a:lnSpc>
                <a:spcPct val="110000"/>
              </a:lnSpc>
              <a:buClr>
                <a:srgbClr val="FFD624"/>
              </a:buClr>
              <a:buFont typeface="Arial" pitchFamily="34" charset="0"/>
              <a:buNone/>
              <a:defRPr/>
            </a:pPr>
            <a:endParaRPr lang="en-GB" altLang="en-US" sz="1100" dirty="0">
              <a:latin typeface="Gill Sans MT" panose="020B0502020104020203" pitchFamily="34" charset="0"/>
              <a:ea typeface="MS PGothic" pitchFamily="34" charset="-128"/>
              <a:cs typeface="Arial" charset="0"/>
            </a:endParaRPr>
          </a:p>
          <a:p>
            <a:pPr marL="657225" indent="-342900">
              <a:lnSpc>
                <a:spcPct val="110000"/>
              </a:lnSpc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b="1" dirty="0">
                <a:solidFill>
                  <a:srgbClr val="CC0066"/>
                </a:solidFill>
                <a:latin typeface="Gill Sans MT" panose="020B0502020104020203" pitchFamily="34" charset="0"/>
                <a:ea typeface="MS PGothic" pitchFamily="34" charset="-128"/>
                <a:cs typeface="Arial" charset="0"/>
              </a:rPr>
              <a:t>Voluntary, structured and monitored </a:t>
            </a:r>
            <a:r>
              <a:rPr lang="en-GB" altLang="en-US" dirty="0">
                <a:latin typeface="Gill Sans MT" panose="020B0502020104020203" pitchFamily="34" charset="0"/>
                <a:ea typeface="MS PGothic" pitchFamily="34" charset="-128"/>
                <a:cs typeface="Arial" charset="0"/>
              </a:rPr>
              <a:t>procedure (continuous assessment)</a:t>
            </a:r>
          </a:p>
          <a:p>
            <a:pPr marL="657225" indent="-342900">
              <a:lnSpc>
                <a:spcPct val="110000"/>
              </a:lnSpc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dirty="0">
                <a:latin typeface="Gill Sans MT" panose="020B0502020104020203" pitchFamily="34" charset="0"/>
                <a:ea typeface="MS PGothic" pitchFamily="34" charset="-128"/>
                <a:cs typeface="Arial" charset="0"/>
              </a:rPr>
              <a:t>Based on </a:t>
            </a:r>
            <a:r>
              <a:rPr lang="en-GB" altLang="en-US" b="1" dirty="0">
                <a:solidFill>
                  <a:srgbClr val="2D5EC1"/>
                </a:solidFill>
                <a:latin typeface="Gill Sans MT" panose="020B0502020104020203" pitchFamily="34" charset="0"/>
                <a:ea typeface="MS PGothic" pitchFamily="34" charset="-128"/>
                <a:cs typeface="Arial" charset="0"/>
              </a:rPr>
              <a:t>gap-analysis and action plan</a:t>
            </a:r>
          </a:p>
          <a:p>
            <a:pPr marL="0" indent="0">
              <a:buFont typeface="Arial" pitchFamily="34" charset="0"/>
              <a:buNone/>
            </a:pPr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C462985-0A66-41F3-BEC2-D01B871FF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17" y="4194370"/>
            <a:ext cx="1586901" cy="114785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539474C-C378-4F42-A68C-FC47D6B5AD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534" y="4120365"/>
            <a:ext cx="1687692" cy="949326"/>
          </a:xfrm>
          <a:prstGeom prst="roundRect">
            <a:avLst/>
          </a:prstGeom>
          <a:ln>
            <a:solidFill>
              <a:srgbClr val="FCC95D"/>
            </a:solidFill>
          </a:ln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A17B3A6-C0A9-49F0-9075-21DA084B6F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021" y="4133691"/>
            <a:ext cx="1411057" cy="936000"/>
          </a:xfrm>
          <a:prstGeom prst="roundRect">
            <a:avLst/>
          </a:prstGeom>
        </p:spPr>
      </p:pic>
      <p:grpSp>
        <p:nvGrpSpPr>
          <p:cNvPr id="8" name="Group 6">
            <a:extLst>
              <a:ext uri="{FF2B5EF4-FFF2-40B4-BE49-F238E27FC236}">
                <a16:creationId xmlns:a16="http://schemas.microsoft.com/office/drawing/2014/main" id="{8896520D-B0B4-4DA6-9B56-47A0AC617A4C}"/>
              </a:ext>
            </a:extLst>
          </p:cNvPr>
          <p:cNvGrpSpPr/>
          <p:nvPr/>
        </p:nvGrpSpPr>
        <p:grpSpPr>
          <a:xfrm>
            <a:off x="2325340" y="5192236"/>
            <a:ext cx="1871958" cy="504056"/>
            <a:chOff x="942636" y="0"/>
            <a:chExt cx="1871958" cy="504056"/>
          </a:xfrm>
        </p:grpSpPr>
        <p:sp>
          <p:nvSpPr>
            <p:cNvPr id="9" name="Chevron 13">
              <a:extLst>
                <a:ext uri="{FF2B5EF4-FFF2-40B4-BE49-F238E27FC236}">
                  <a16:creationId xmlns:a16="http://schemas.microsoft.com/office/drawing/2014/main" id="{C5202AE1-189E-4F5C-8BCC-3AB5A7338CBF}"/>
                </a:ext>
              </a:extLst>
            </p:cNvPr>
            <p:cNvSpPr/>
            <p:nvPr/>
          </p:nvSpPr>
          <p:spPr>
            <a:xfrm>
              <a:off x="942636" y="0"/>
              <a:ext cx="1871958" cy="50405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CC95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4">
              <a:extLst>
                <a:ext uri="{FF2B5EF4-FFF2-40B4-BE49-F238E27FC236}">
                  <a16:creationId xmlns:a16="http://schemas.microsoft.com/office/drawing/2014/main" id="{C466F97B-00D0-469B-8EDA-06935F303CFF}"/>
                </a:ext>
              </a:extLst>
            </p:cNvPr>
            <p:cNvSpPr txBox="1"/>
            <p:nvPr/>
          </p:nvSpPr>
          <p:spPr>
            <a:xfrm>
              <a:off x="1194664" y="0"/>
              <a:ext cx="1367902" cy="504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0F5494"/>
                  </a:solidFill>
                  <a:latin typeface="Gill Sans MT" panose="020B0502020104020203" pitchFamily="34" charset="0"/>
                </a:rPr>
                <a:t>gap analysis</a:t>
              </a:r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4C69701B-13CE-480E-8ED6-9BC3E41337CC}"/>
              </a:ext>
            </a:extLst>
          </p:cNvPr>
          <p:cNvGrpSpPr/>
          <p:nvPr/>
        </p:nvGrpSpPr>
        <p:grpSpPr>
          <a:xfrm>
            <a:off x="5361389" y="5192236"/>
            <a:ext cx="1871958" cy="504056"/>
            <a:chOff x="3728157" y="0"/>
            <a:chExt cx="1871958" cy="504056"/>
          </a:xfrm>
        </p:grpSpPr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58F11A3A-6ECF-41A6-A50B-7B0C3FFCA8A1}"/>
                </a:ext>
              </a:extLst>
            </p:cNvPr>
            <p:cNvSpPr/>
            <p:nvPr/>
          </p:nvSpPr>
          <p:spPr>
            <a:xfrm>
              <a:off x="3728157" y="0"/>
              <a:ext cx="1871958" cy="50405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CC95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6">
              <a:extLst>
                <a:ext uri="{FF2B5EF4-FFF2-40B4-BE49-F238E27FC236}">
                  <a16:creationId xmlns:a16="http://schemas.microsoft.com/office/drawing/2014/main" id="{B09CE9CB-25EC-4FF0-9A3B-AEF24BFC212A}"/>
                </a:ext>
              </a:extLst>
            </p:cNvPr>
            <p:cNvSpPr txBox="1"/>
            <p:nvPr/>
          </p:nvSpPr>
          <p:spPr>
            <a:xfrm>
              <a:off x="3980185" y="0"/>
              <a:ext cx="1367902" cy="504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0F5494"/>
                  </a:solidFill>
                  <a:latin typeface="Gill Sans MT" panose="020B0502020104020203" pitchFamily="34" charset="0"/>
                </a:rPr>
                <a:t>action plan</a:t>
              </a:r>
            </a:p>
          </p:txBody>
        </p:sp>
      </p:grpSp>
      <p:grpSp>
        <p:nvGrpSpPr>
          <p:cNvPr id="14" name="Group 8">
            <a:extLst>
              <a:ext uri="{FF2B5EF4-FFF2-40B4-BE49-F238E27FC236}">
                <a16:creationId xmlns:a16="http://schemas.microsoft.com/office/drawing/2014/main" id="{31BFC438-A019-417A-B156-F201E5BC68D1}"/>
              </a:ext>
            </a:extLst>
          </p:cNvPr>
          <p:cNvGrpSpPr/>
          <p:nvPr/>
        </p:nvGrpSpPr>
        <p:grpSpPr>
          <a:xfrm>
            <a:off x="8080594" y="5192236"/>
            <a:ext cx="1871958" cy="504056"/>
            <a:chOff x="6408240" y="0"/>
            <a:chExt cx="1871958" cy="504056"/>
          </a:xfrm>
        </p:grpSpPr>
        <p:sp>
          <p:nvSpPr>
            <p:cNvPr id="15" name="Chevron 9">
              <a:extLst>
                <a:ext uri="{FF2B5EF4-FFF2-40B4-BE49-F238E27FC236}">
                  <a16:creationId xmlns:a16="http://schemas.microsoft.com/office/drawing/2014/main" id="{A781EAB3-3A42-4FD3-8DE1-C9A32A68CEF1}"/>
                </a:ext>
              </a:extLst>
            </p:cNvPr>
            <p:cNvSpPr/>
            <p:nvPr/>
          </p:nvSpPr>
          <p:spPr>
            <a:xfrm>
              <a:off x="6408240" y="0"/>
              <a:ext cx="1871958" cy="50405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CC95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8">
              <a:extLst>
                <a:ext uri="{FF2B5EF4-FFF2-40B4-BE49-F238E27FC236}">
                  <a16:creationId xmlns:a16="http://schemas.microsoft.com/office/drawing/2014/main" id="{2007D9F7-985D-4241-95CD-331A8CB680B0}"/>
                </a:ext>
              </a:extLst>
            </p:cNvPr>
            <p:cNvSpPr txBox="1"/>
            <p:nvPr/>
          </p:nvSpPr>
          <p:spPr>
            <a:xfrm>
              <a:off x="6660268" y="0"/>
              <a:ext cx="1367902" cy="504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solidFill>
                    <a:srgbClr val="0F5494"/>
                  </a:solidFill>
                  <a:latin typeface="Gill Sans MT" panose="020B0502020104020203" pitchFamily="34" charset="0"/>
                </a:rPr>
                <a:t>online publication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0451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33DEF27-28B1-43D7-A84E-FF1DC4C58A92}"/>
              </a:ext>
            </a:extLst>
          </p:cNvPr>
          <p:cNvSpPr txBox="1">
            <a:spLocks/>
          </p:cNvSpPr>
          <p:nvPr/>
        </p:nvSpPr>
        <p:spPr>
          <a:xfrm>
            <a:off x="2813083" y="150817"/>
            <a:ext cx="6565833" cy="8277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I. Principios éticos y profesionales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0955A1E-9F41-4A81-BE41-FCC091B4B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979409"/>
              </p:ext>
            </p:extLst>
          </p:nvPr>
        </p:nvGraphicFramePr>
        <p:xfrm>
          <a:off x="2294545" y="1272334"/>
          <a:ext cx="7602910" cy="437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1455">
                  <a:extLst>
                    <a:ext uri="{9D8B030D-6E8A-4147-A177-3AD203B41FA5}">
                      <a16:colId xmlns:a16="http://schemas.microsoft.com/office/drawing/2014/main" val="534895859"/>
                    </a:ext>
                  </a:extLst>
                </a:gridCol>
                <a:gridCol w="3801455">
                  <a:extLst>
                    <a:ext uri="{9D8B030D-6E8A-4147-A177-3AD203B41FA5}">
                      <a16:colId xmlns:a16="http://schemas.microsoft.com/office/drawing/2014/main" val="1473940227"/>
                    </a:ext>
                  </a:extLst>
                </a:gridCol>
              </a:tblGrid>
              <a:tr h="62815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latin typeface="Gill Sans MT" panose="020B0502020104020203" pitchFamily="34" charset="0"/>
                        </a:rPr>
                        <a:t>GAPS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latin typeface="Gill Sans MT" panose="020B0502020104020203" pitchFamily="34" charset="0"/>
                        </a:rPr>
                        <a:t>ACCIONES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381034"/>
                  </a:ext>
                </a:extLst>
              </a:tr>
              <a:tr h="628150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Comité</a:t>
                      </a: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 de Ética 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Difusión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Formación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Actualización</a:t>
                      </a: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 de documentos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380119"/>
                  </a:ext>
                </a:extLst>
              </a:tr>
              <a:tr h="628150">
                <a:tc>
                  <a:txBody>
                    <a:bodyPr/>
                    <a:lstStyle/>
                    <a:p>
                      <a:r>
                        <a:rPr lang="es-ES" dirty="0" err="1">
                          <a:latin typeface="Gill Sans MT" panose="020B0502020104020203" pitchFamily="34" charset="0"/>
                        </a:rPr>
                        <a:t>Antiplagio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Licenciar una herramienta </a:t>
                      </a:r>
                      <a:r>
                        <a:rPr lang="es-ES" dirty="0" err="1">
                          <a:latin typeface="Gill Sans MT" panose="020B0502020104020203" pitchFamily="34" charset="0"/>
                        </a:rPr>
                        <a:t>antiplagio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197922"/>
                  </a:ext>
                </a:extLst>
              </a:tr>
              <a:tr h="628150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Transferencia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Guía</a:t>
                      </a: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 general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Interacción investigador - empresas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29953"/>
                  </a:ext>
                </a:extLst>
              </a:tr>
              <a:tr h="628150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Divulgación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Premio a la divulgación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Criterio en la PCO</a:t>
                      </a: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Web propia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312341"/>
                  </a:ext>
                </a:extLst>
              </a:tr>
              <a:tr h="628150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Evaluación/Seguimiento</a:t>
                      </a: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 carrera investigador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Sistema de seguimiento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31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421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81B7B5A-2770-4E9E-B65D-A548E7E8F346}"/>
              </a:ext>
            </a:extLst>
          </p:cNvPr>
          <p:cNvSpPr txBox="1">
            <a:spLocks/>
          </p:cNvSpPr>
          <p:nvPr/>
        </p:nvSpPr>
        <p:spPr>
          <a:xfrm>
            <a:off x="3585350" y="472700"/>
            <a:ext cx="5336849" cy="973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II. Selección y contratación</a:t>
            </a:r>
            <a:endParaRPr lang="es-E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12F8436-069A-4DA8-9F21-10804D269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126402"/>
              </p:ext>
            </p:extLst>
          </p:nvPr>
        </p:nvGraphicFramePr>
        <p:xfrm>
          <a:off x="1903125" y="1081606"/>
          <a:ext cx="8701300" cy="4694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650">
                  <a:extLst>
                    <a:ext uri="{9D8B030D-6E8A-4147-A177-3AD203B41FA5}">
                      <a16:colId xmlns:a16="http://schemas.microsoft.com/office/drawing/2014/main" val="874291125"/>
                    </a:ext>
                  </a:extLst>
                </a:gridCol>
                <a:gridCol w="4350650">
                  <a:extLst>
                    <a:ext uri="{9D8B030D-6E8A-4147-A177-3AD203B41FA5}">
                      <a16:colId xmlns:a16="http://schemas.microsoft.com/office/drawing/2014/main" val="618522135"/>
                    </a:ext>
                  </a:extLst>
                </a:gridCol>
              </a:tblGrid>
              <a:tr h="551313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latin typeface="Gill Sans MT" panose="020B0502020104020203" pitchFamily="34" charset="0"/>
                        </a:rPr>
                        <a:t>GAPS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latin typeface="Gill Sans MT" panose="020B0502020104020203" pitchFamily="34" charset="0"/>
                        </a:rPr>
                        <a:t>ACCIONES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834977"/>
                  </a:ext>
                </a:extLst>
              </a:tr>
              <a:tr h="401309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Transparencia en la contratación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err="1">
                          <a:latin typeface="Gill Sans MT" panose="020B0502020104020203" pitchFamily="34" charset="0"/>
                        </a:rPr>
                        <a:t>Euraxess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685838"/>
                  </a:ext>
                </a:extLst>
              </a:tr>
              <a:tr h="1408798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Selección de funcionarios: tribunales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Bolsa de miembros</a:t>
                      </a: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 de tribunales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Recomendaciones C&amp;C y HRS4R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1/3</a:t>
                      </a: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 tribunales designación aleatoria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Formación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120308"/>
                  </a:ext>
                </a:extLst>
              </a:tr>
              <a:tr h="1144648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Selección de laborales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Nuevo portal de empleo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Buenas prácticas</a:t>
                      </a: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Entrevistas personales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Adenda a los contratos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341611"/>
                  </a:ext>
                </a:extLst>
              </a:tr>
              <a:tr h="1144648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Selección 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Informe a todos los candidatos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Traducción al inglés OEP/Convocatorias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24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18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06481FD-C598-4452-9A92-476529711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344801"/>
              </p:ext>
            </p:extLst>
          </p:nvPr>
        </p:nvGraphicFramePr>
        <p:xfrm>
          <a:off x="1739152" y="1344707"/>
          <a:ext cx="8444752" cy="3697914"/>
        </p:xfrm>
        <a:graphic>
          <a:graphicData uri="http://schemas.openxmlformats.org/drawingml/2006/table">
            <a:tbl>
              <a:tblPr firstRow="1" firstCol="1" bandRow="1"/>
              <a:tblGrid>
                <a:gridCol w="1607256">
                  <a:extLst>
                    <a:ext uri="{9D8B030D-6E8A-4147-A177-3AD203B41FA5}">
                      <a16:colId xmlns:a16="http://schemas.microsoft.com/office/drawing/2014/main" val="575427794"/>
                    </a:ext>
                  </a:extLst>
                </a:gridCol>
                <a:gridCol w="1774704">
                  <a:extLst>
                    <a:ext uri="{9D8B030D-6E8A-4147-A177-3AD203B41FA5}">
                      <a16:colId xmlns:a16="http://schemas.microsoft.com/office/drawing/2014/main" val="2038573108"/>
                    </a:ext>
                  </a:extLst>
                </a:gridCol>
                <a:gridCol w="1727768">
                  <a:extLst>
                    <a:ext uri="{9D8B030D-6E8A-4147-A177-3AD203B41FA5}">
                      <a16:colId xmlns:a16="http://schemas.microsoft.com/office/drawing/2014/main" val="1513657651"/>
                    </a:ext>
                  </a:extLst>
                </a:gridCol>
                <a:gridCol w="1607256">
                  <a:extLst>
                    <a:ext uri="{9D8B030D-6E8A-4147-A177-3AD203B41FA5}">
                      <a16:colId xmlns:a16="http://schemas.microsoft.com/office/drawing/2014/main" val="346456322"/>
                    </a:ext>
                  </a:extLst>
                </a:gridCol>
                <a:gridCol w="1727768">
                  <a:extLst>
                    <a:ext uri="{9D8B030D-6E8A-4147-A177-3AD203B41FA5}">
                      <a16:colId xmlns:a16="http://schemas.microsoft.com/office/drawing/2014/main" val="720657690"/>
                    </a:ext>
                  </a:extLst>
                </a:gridCol>
              </a:tblGrid>
              <a:tr h="510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AÑO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JAE Intro ORGC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JAE </a:t>
                      </a:r>
                      <a:r>
                        <a:rPr lang="es-ES" sz="2000" dirty="0" err="1">
                          <a:effectLst/>
                        </a:rPr>
                        <a:t>SOMdM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JAE ICU*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s-E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928632"/>
                  </a:ext>
                </a:extLst>
              </a:tr>
              <a:tr h="510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2017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200.000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245.500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s-E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s-E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985870"/>
                  </a:ext>
                </a:extLst>
              </a:tr>
              <a:tr h="510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2018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500.000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189.000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s-E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s-E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343564"/>
                  </a:ext>
                </a:extLst>
              </a:tr>
              <a:tr h="510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2019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900.000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288.900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497.300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s-E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112939"/>
                  </a:ext>
                </a:extLst>
              </a:tr>
              <a:tr h="510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2020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1.500.000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191.400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124.550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s-E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87402"/>
                  </a:ext>
                </a:extLst>
              </a:tr>
              <a:tr h="510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2021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1.550.000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258.300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602.435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s-E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229668"/>
                  </a:ext>
                </a:extLst>
              </a:tr>
              <a:tr h="510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TOTAL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4.450.000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1.173.100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1.224.285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6.847.385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32803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1249E977-CD70-4B92-A6D0-CCFE87109BD6}"/>
              </a:ext>
            </a:extLst>
          </p:cNvPr>
          <p:cNvSpPr txBox="1">
            <a:spLocks/>
          </p:cNvSpPr>
          <p:nvPr/>
        </p:nvSpPr>
        <p:spPr>
          <a:xfrm>
            <a:off x="3346680" y="94463"/>
            <a:ext cx="6188997" cy="724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C00000"/>
                </a:solidFill>
                <a:latin typeface="Calibri"/>
              </a:rPr>
              <a:t>Programa JAE Intro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C486819-7AB8-4197-83CF-5AFFC38204F2}"/>
              </a:ext>
            </a:extLst>
          </p:cNvPr>
          <p:cNvSpPr/>
          <p:nvPr/>
        </p:nvSpPr>
        <p:spPr>
          <a:xfrm>
            <a:off x="8357149" y="5161891"/>
            <a:ext cx="2207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Cambria"/>
              </a:rPr>
              <a:t>* Abierta todo el año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8D91FB-377F-44EC-A928-9A4D6E171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1" y="-1"/>
            <a:ext cx="1679509" cy="167950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8B09D6A-22FE-4CD4-B6FD-3C84D4981159}"/>
              </a:ext>
            </a:extLst>
          </p:cNvPr>
          <p:cNvSpPr/>
          <p:nvPr/>
        </p:nvSpPr>
        <p:spPr>
          <a:xfrm>
            <a:off x="968110" y="5825925"/>
            <a:ext cx="49934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dirty="0">
                <a:solidFill>
                  <a:srgbClr val="C00000"/>
                </a:solidFill>
              </a:rPr>
              <a:t>¡¡Más </a:t>
            </a:r>
            <a:r>
              <a:rPr lang="en-GB" sz="2500" b="1" dirty="0" err="1">
                <a:solidFill>
                  <a:srgbClr val="C00000"/>
                </a:solidFill>
              </a:rPr>
              <a:t>becas</a:t>
            </a:r>
            <a:r>
              <a:rPr lang="en-GB" sz="2500" b="1" dirty="0">
                <a:solidFill>
                  <a:srgbClr val="C00000"/>
                </a:solidFill>
              </a:rPr>
              <a:t> de hasta </a:t>
            </a:r>
            <a:r>
              <a:rPr lang="en-GB" sz="2500" b="1" dirty="0" err="1">
                <a:solidFill>
                  <a:srgbClr val="C00000"/>
                </a:solidFill>
              </a:rPr>
              <a:t>nueve</a:t>
            </a:r>
            <a:r>
              <a:rPr lang="en-GB" sz="2500" b="1" dirty="0">
                <a:solidFill>
                  <a:srgbClr val="C00000"/>
                </a:solidFill>
              </a:rPr>
              <a:t> </a:t>
            </a:r>
            <a:r>
              <a:rPr lang="en-GB" sz="2500" b="1" dirty="0" err="1">
                <a:solidFill>
                  <a:srgbClr val="C00000"/>
                </a:solidFill>
              </a:rPr>
              <a:t>meses</a:t>
            </a:r>
            <a:r>
              <a:rPr lang="en-GB" sz="2500" b="1" dirty="0">
                <a:solidFill>
                  <a:srgbClr val="C00000"/>
                </a:solidFill>
              </a:rPr>
              <a:t>!!</a:t>
            </a:r>
            <a:endParaRPr lang="es-ES" sz="2500" b="1" dirty="0"/>
          </a:p>
        </p:txBody>
      </p:sp>
    </p:spTree>
    <p:extLst>
      <p:ext uri="{BB962C8B-B14F-4D97-AF65-F5344CB8AC3E}">
        <p14:creationId xmlns:p14="http://schemas.microsoft.com/office/powerpoint/2010/main" val="3846703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BB975D0-5011-405A-A52A-08531D432809}"/>
              </a:ext>
            </a:extLst>
          </p:cNvPr>
          <p:cNvSpPr txBox="1">
            <a:spLocks/>
          </p:cNvSpPr>
          <p:nvPr/>
        </p:nvSpPr>
        <p:spPr>
          <a:xfrm>
            <a:off x="1857889" y="277628"/>
            <a:ext cx="8502126" cy="10328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III. Condiciones laborales y Seguridad Social</a:t>
            </a:r>
            <a:endParaRPr lang="es-E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895143C-F680-44A8-98AD-5DDD421F3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844255"/>
              </p:ext>
            </p:extLst>
          </p:nvPr>
        </p:nvGraphicFramePr>
        <p:xfrm>
          <a:off x="1715192" y="794063"/>
          <a:ext cx="8761615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090">
                  <a:extLst>
                    <a:ext uri="{9D8B030D-6E8A-4147-A177-3AD203B41FA5}">
                      <a16:colId xmlns:a16="http://schemas.microsoft.com/office/drawing/2014/main" val="3809506709"/>
                    </a:ext>
                  </a:extLst>
                </a:gridCol>
                <a:gridCol w="5689525">
                  <a:extLst>
                    <a:ext uri="{9D8B030D-6E8A-4147-A177-3AD203B41FA5}">
                      <a16:colId xmlns:a16="http://schemas.microsoft.com/office/drawing/2014/main" val="4249944037"/>
                    </a:ext>
                  </a:extLst>
                </a:gridCol>
              </a:tblGrid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latin typeface="Gill Sans MT" panose="020B0502020104020203" pitchFamily="34" charset="0"/>
                        </a:rPr>
                        <a:t>GAPS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latin typeface="Gill Sans MT" panose="020B0502020104020203" pitchFamily="34" charset="0"/>
                        </a:rPr>
                        <a:t>ACCIONES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467326"/>
                  </a:ext>
                </a:extLst>
              </a:tr>
              <a:tr h="321183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Gill Sans MT" panose="020B0502020104020203" pitchFamily="34" charset="0"/>
                        </a:rPr>
                        <a:t>Reconocimiento al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 personal investigador</a:t>
                      </a:r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Inclusión de RI, R2 y R3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844274"/>
                  </a:ext>
                </a:extLst>
              </a:tr>
              <a:tr h="5620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Entorno investigador 	</a:t>
                      </a:r>
                    </a:p>
                    <a:p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Guía o catálogo de infraestructuras científicas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Mantener el encuentro de investigadores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033990"/>
                  </a:ext>
                </a:extLst>
              </a:tr>
              <a:tr h="321183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Gill Sans MT" panose="020B0502020104020203" pitchFamily="34" charset="0"/>
                        </a:rPr>
                        <a:t>Información institucional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Gill Sans MT" panose="020B0502020104020203" pitchFamily="34" charset="0"/>
                        </a:rPr>
                        <a:t>Encuesta bianuales sobre </a:t>
                      </a:r>
                      <a:r>
                        <a:rPr lang="es-ES" sz="1600" dirty="0" err="1">
                          <a:latin typeface="Gill Sans MT" panose="020B0502020104020203" pitchFamily="34" charset="0"/>
                        </a:rPr>
                        <a:t>cond</a:t>
                      </a:r>
                      <a:r>
                        <a:rPr lang="es-ES" sz="1600" dirty="0">
                          <a:latin typeface="Gill Sans MT" panose="020B0502020104020203" pitchFamily="34" charset="0"/>
                        </a:rPr>
                        <a:t>. laborales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733458"/>
                  </a:ext>
                </a:extLst>
              </a:tr>
              <a:tr h="321183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Gill Sans MT" panose="020B0502020104020203" pitchFamily="34" charset="0"/>
                        </a:rPr>
                        <a:t>Flexibilidad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Gill Sans MT" panose="020B0502020104020203" pitchFamily="34" charset="0"/>
                        </a:rPr>
                        <a:t>Teletrabajo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423469"/>
                  </a:ext>
                </a:extLst>
              </a:tr>
              <a:tr h="5620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Estabilidad y permanencia 	</a:t>
                      </a:r>
                    </a:p>
                    <a:p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Gill Sans MT" panose="020B0502020104020203" pitchFamily="34" charset="0"/>
                        </a:rPr>
                        <a:t>CSIC </a:t>
                      </a:r>
                      <a:r>
                        <a:rPr lang="es-ES" sz="1600" dirty="0" err="1">
                          <a:latin typeface="Gill Sans MT" panose="020B0502020104020203" pitchFamily="34" charset="0"/>
                        </a:rPr>
                        <a:t>Alumni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, </a:t>
                      </a:r>
                      <a:r>
                        <a:rPr lang="es-ES" sz="1600" dirty="0">
                          <a:latin typeface="Gill Sans MT" panose="020B0502020104020203" pitchFamily="34" charset="0"/>
                        </a:rPr>
                        <a:t>Interacción R1 y R2 – empresa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 err="1">
                          <a:latin typeface="Gill Sans MT" panose="020B0502020104020203" pitchFamily="34" charset="0"/>
                        </a:rPr>
                        <a:t>Convocatoria</a:t>
                      </a:r>
                      <a:r>
                        <a:rPr lang="pt-BR" sz="1600" dirty="0">
                          <a:latin typeface="Gill Sans MT" panose="020B0502020104020203" pitchFamily="34" charset="0"/>
                        </a:rPr>
                        <a:t> para R2 y R3</a:t>
                      </a:r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646806"/>
                  </a:ext>
                </a:extLst>
              </a:tr>
              <a:tr h="321183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Gill Sans MT" panose="020B0502020104020203" pitchFamily="34" charset="0"/>
                        </a:rPr>
                        <a:t>Transparencia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 salarial</a:t>
                      </a:r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Gill Sans MT" panose="020B0502020104020203" pitchFamily="34" charset="0"/>
                        </a:rPr>
                        <a:t>Actualización/publicación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 de ta</a:t>
                      </a:r>
                      <a:r>
                        <a:rPr lang="es-ES" sz="1600" dirty="0">
                          <a:latin typeface="Gill Sans MT" panose="020B0502020104020203" pitchFamily="34" charset="0"/>
                        </a:rPr>
                        <a:t>blas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 salariales</a:t>
                      </a:r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695950"/>
                  </a:ext>
                </a:extLst>
              </a:tr>
              <a:tr h="562069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Gill Sans MT" panose="020B0502020104020203" pitchFamily="34" charset="0"/>
                        </a:rPr>
                        <a:t>Docencia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Gill Sans MT" panose="020B0502020104020203" pitchFamily="34" charset="0"/>
                        </a:rPr>
                        <a:t>Criterio en la PCO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, </a:t>
                      </a:r>
                      <a:r>
                        <a:rPr lang="es-ES" sz="1600" dirty="0">
                          <a:latin typeface="Gill Sans MT" panose="020B0502020104020203" pitchFamily="34" charset="0"/>
                        </a:rPr>
                        <a:t>Premio a la docencia,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Gill Sans MT" panose="020B0502020104020203" pitchFamily="34" charset="0"/>
                        </a:rPr>
                        <a:t>Marco regulatorio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502187"/>
                  </a:ext>
                </a:extLst>
              </a:tr>
              <a:tr h="321183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Gill Sans MT" panose="020B0502020104020203" pitchFamily="34" charset="0"/>
                        </a:rPr>
                        <a:t>Quejas del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 personal investigador</a:t>
                      </a:r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Gill Sans MT" panose="020B0502020104020203" pitchFamily="34" charset="0"/>
                        </a:rPr>
                        <a:t>Defensor del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 investigador/alternativa</a:t>
                      </a:r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208837"/>
                  </a:ext>
                </a:extLst>
              </a:tr>
              <a:tr h="3211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Asesoramiento sobre carrera profesional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Gill Sans MT" panose="020B0502020104020203" pitchFamily="34" charset="0"/>
                        </a:rPr>
                        <a:t>Guía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 de apoyo</a:t>
                      </a:r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40217"/>
                  </a:ext>
                </a:extLst>
              </a:tr>
              <a:tr h="321183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Gill Sans MT" panose="020B0502020104020203" pitchFamily="34" charset="0"/>
                        </a:rPr>
                        <a:t>Movilidad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Gill Sans MT" panose="020B0502020104020203" pitchFamily="34" charset="0"/>
                        </a:rPr>
                        <a:t>Convocatorias propias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 de movilidad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dirty="0">
                          <a:latin typeface="Gill Sans MT" panose="020B0502020104020203" pitchFamily="34" charset="0"/>
                        </a:rPr>
                        <a:t>Guía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 movilidad exterior</a:t>
                      </a:r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29964"/>
                  </a:ext>
                </a:extLst>
              </a:tr>
              <a:tr h="562069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Gill Sans MT" panose="020B0502020104020203" pitchFamily="34" charset="0"/>
                        </a:rPr>
                        <a:t>Participación en órganos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 decisorios</a:t>
                      </a:r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Gill Sans MT" panose="020B0502020104020203" pitchFamily="34" charset="0"/>
                        </a:rPr>
                        <a:t>Asociación RI –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 R4 en consejo rector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RI – R3 en claustros</a:t>
                      </a:r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394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858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7E80AA-ED47-44CE-8476-B0B6C63B9CB8}"/>
              </a:ext>
            </a:extLst>
          </p:cNvPr>
          <p:cNvSpPr txBox="1">
            <a:spLocks/>
          </p:cNvSpPr>
          <p:nvPr/>
        </p:nvSpPr>
        <p:spPr>
          <a:xfrm>
            <a:off x="2567306" y="788544"/>
            <a:ext cx="7365867" cy="617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IV. Formación y desarrollo profesional</a:t>
            </a:r>
            <a:endParaRPr lang="es-E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A2B45FC-AA2F-49EC-A4FF-9872D697B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109546"/>
              </p:ext>
            </p:extLst>
          </p:nvPr>
        </p:nvGraphicFramePr>
        <p:xfrm>
          <a:off x="2308284" y="1863162"/>
          <a:ext cx="7883912" cy="3588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1956">
                  <a:extLst>
                    <a:ext uri="{9D8B030D-6E8A-4147-A177-3AD203B41FA5}">
                      <a16:colId xmlns:a16="http://schemas.microsoft.com/office/drawing/2014/main" val="1944004923"/>
                    </a:ext>
                  </a:extLst>
                </a:gridCol>
                <a:gridCol w="3941956">
                  <a:extLst>
                    <a:ext uri="{9D8B030D-6E8A-4147-A177-3AD203B41FA5}">
                      <a16:colId xmlns:a16="http://schemas.microsoft.com/office/drawing/2014/main" val="3267291530"/>
                    </a:ext>
                  </a:extLst>
                </a:gridCol>
              </a:tblGrid>
              <a:tr h="800038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latin typeface="Gill Sans MT" panose="020B0502020104020203" pitchFamily="34" charset="0"/>
                        </a:rPr>
                        <a:t>GAPS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latin typeface="Gill Sans MT" panose="020B0502020104020203" pitchFamily="34" charset="0"/>
                        </a:rPr>
                        <a:t>ACCIONES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262030"/>
                  </a:ext>
                </a:extLst>
              </a:tr>
              <a:tr h="800038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Carrera</a:t>
                      </a: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 profesional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Unidad de desarrollo de carrera profesional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671152"/>
                  </a:ext>
                </a:extLst>
              </a:tr>
              <a:tr h="800038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Asesoramiento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dirty="0" err="1">
                          <a:latin typeface="Gill Sans MT" panose="020B0502020104020203" pitchFamily="34" charset="0"/>
                        </a:rPr>
                        <a:t>Mentoring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dirty="0" err="1">
                          <a:latin typeface="Gill Sans MT" panose="020B0502020104020203" pitchFamily="34" charset="0"/>
                        </a:rPr>
                        <a:t>Buddy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CSIC </a:t>
                      </a:r>
                      <a:r>
                        <a:rPr lang="es-ES" dirty="0" err="1">
                          <a:latin typeface="Gill Sans MT" panose="020B0502020104020203" pitchFamily="34" charset="0"/>
                        </a:rPr>
                        <a:t>Alumni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114737"/>
                  </a:ext>
                </a:extLst>
              </a:tr>
              <a:tr h="800038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Supervisión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Premio</a:t>
                      </a: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 a la supervisión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Formación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149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27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8A63C30-4EBC-4F24-A180-0A0089F34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2" y="0"/>
            <a:ext cx="6651812" cy="665181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759EF9D-EA30-44CB-83ED-B8FB00FB1D1A}"/>
              </a:ext>
            </a:extLst>
          </p:cNvPr>
          <p:cNvSpPr/>
          <p:nvPr/>
        </p:nvSpPr>
        <p:spPr>
          <a:xfrm>
            <a:off x="364212" y="1160929"/>
            <a:ext cx="1087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C00000"/>
                </a:solidFill>
                <a:highlight>
                  <a:srgbClr val="C0C0C0"/>
                </a:highlight>
              </a:rPr>
              <a:t>Sandra del Río</a:t>
            </a:r>
            <a:endParaRPr lang="es-ES" dirty="0">
              <a:highlight>
                <a:srgbClr val="C0C0C0"/>
              </a:highlight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49B5549-1940-47AD-9FEC-2BB0E6DB84E5}"/>
              </a:ext>
            </a:extLst>
          </p:cNvPr>
          <p:cNvSpPr/>
          <p:nvPr/>
        </p:nvSpPr>
        <p:spPr>
          <a:xfrm>
            <a:off x="1831678" y="819835"/>
            <a:ext cx="1316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C00000"/>
                </a:solidFill>
                <a:highlight>
                  <a:srgbClr val="C0C0C0"/>
                </a:highlight>
              </a:rPr>
              <a:t>M. Carmen Artuñedo</a:t>
            </a:r>
            <a:endParaRPr lang="es-ES" dirty="0">
              <a:highlight>
                <a:srgbClr val="C0C0C0"/>
              </a:highligh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C022F24-B13C-4174-A905-1FD394904348}"/>
              </a:ext>
            </a:extLst>
          </p:cNvPr>
          <p:cNvSpPr/>
          <p:nvPr/>
        </p:nvSpPr>
        <p:spPr>
          <a:xfrm>
            <a:off x="3147756" y="496669"/>
            <a:ext cx="1316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C00000"/>
                </a:solidFill>
                <a:highlight>
                  <a:srgbClr val="C0C0C0"/>
                </a:highlight>
              </a:rPr>
              <a:t>Carlos G. Aparicio</a:t>
            </a:r>
            <a:endParaRPr lang="es-ES" dirty="0">
              <a:highlight>
                <a:srgbClr val="C0C0C0"/>
              </a:highligh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E29F428-18AE-497A-9B20-01FE08FD74F0}"/>
              </a:ext>
            </a:extLst>
          </p:cNvPr>
          <p:cNvSpPr/>
          <p:nvPr/>
        </p:nvSpPr>
        <p:spPr>
          <a:xfrm>
            <a:off x="4877944" y="496668"/>
            <a:ext cx="1532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C00000"/>
                </a:solidFill>
                <a:highlight>
                  <a:srgbClr val="C0C0C0"/>
                </a:highlight>
              </a:rPr>
              <a:t>Agne Vaitekunaite</a:t>
            </a:r>
            <a:r>
              <a:rPr lang="es-ES" b="1" dirty="0">
                <a:solidFill>
                  <a:srgbClr val="C00000"/>
                </a:solidFill>
                <a:highlight>
                  <a:srgbClr val="C0C0C0"/>
                </a:highlight>
              </a:rPr>
              <a:t> </a:t>
            </a:r>
            <a:endParaRPr lang="en-AU" b="1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464559F-0EFE-4018-AB0A-FC686BFC8AA0}"/>
              </a:ext>
            </a:extLst>
          </p:cNvPr>
          <p:cNvSpPr/>
          <p:nvPr/>
        </p:nvSpPr>
        <p:spPr>
          <a:xfrm>
            <a:off x="6249543" y="1142999"/>
            <a:ext cx="1532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highlight>
                  <a:srgbClr val="C0C0C0"/>
                </a:highlight>
              </a:rPr>
              <a:t>Lucía Linares</a:t>
            </a:r>
            <a:endParaRPr lang="en-AU" b="1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7DF7FC5-309A-4894-A45B-905C3A5F6452}"/>
              </a:ext>
            </a:extLst>
          </p:cNvPr>
          <p:cNvSpPr/>
          <p:nvPr/>
        </p:nvSpPr>
        <p:spPr>
          <a:xfrm>
            <a:off x="1451689" y="4620869"/>
            <a:ext cx="121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highlight>
                  <a:srgbClr val="C0C0C0"/>
                </a:highlight>
              </a:rPr>
              <a:t>Carol Piris</a:t>
            </a:r>
            <a:endParaRPr lang="en-AU" b="1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8BC3BD1-2AD3-4909-A84A-0CF2FEA6D20E}"/>
              </a:ext>
            </a:extLst>
          </p:cNvPr>
          <p:cNvSpPr/>
          <p:nvPr/>
        </p:nvSpPr>
        <p:spPr>
          <a:xfrm>
            <a:off x="3920605" y="3574239"/>
            <a:ext cx="121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highlight>
                  <a:srgbClr val="C0C0C0"/>
                </a:highlight>
              </a:rPr>
              <a:t>Mónica Elías</a:t>
            </a:r>
            <a:endParaRPr lang="en-AU" b="1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B60A1EE-A70B-4561-A694-F080F02F0839}"/>
              </a:ext>
            </a:extLst>
          </p:cNvPr>
          <p:cNvSpPr/>
          <p:nvPr/>
        </p:nvSpPr>
        <p:spPr>
          <a:xfrm>
            <a:off x="7316992" y="2597557"/>
            <a:ext cx="42114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El equipo de DPE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66007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5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704BEE-39AD-453A-8B79-172F4BDFE7AA}"/>
              </a:ext>
            </a:extLst>
          </p:cNvPr>
          <p:cNvSpPr txBox="1"/>
          <p:nvPr/>
        </p:nvSpPr>
        <p:spPr>
          <a:xfrm>
            <a:off x="1849428" y="4818231"/>
            <a:ext cx="7811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“Info Day” (</a:t>
            </a: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2020):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Celebramos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“info day”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telemático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becarios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incorporados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A9B117-3793-45D5-80E3-DBEEDC4FF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71" t="15425" r="8530" b="17304"/>
          <a:stretch/>
        </p:blipFill>
        <p:spPr>
          <a:xfrm>
            <a:off x="7117968" y="1679508"/>
            <a:ext cx="4866179" cy="253980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E684E43-F5DF-4B58-9A0D-F543E2291FA1}"/>
              </a:ext>
            </a:extLst>
          </p:cNvPr>
          <p:cNvSpPr txBox="1">
            <a:spLocks/>
          </p:cNvSpPr>
          <p:nvPr/>
        </p:nvSpPr>
        <p:spPr>
          <a:xfrm>
            <a:off x="1665773" y="63138"/>
            <a:ext cx="5833179" cy="724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rgbClr val="C00000"/>
                </a:solidFill>
                <a:latin typeface="Calibri"/>
              </a:rPr>
              <a:t>Comunicación</a:t>
            </a:r>
            <a:r>
              <a:rPr lang="en-GB" dirty="0">
                <a:solidFill>
                  <a:srgbClr val="C00000"/>
                </a:solidFill>
                <a:latin typeface="Calibri"/>
              </a:rPr>
              <a:t> JAE Intro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BE87002-E3B0-43E2-A92A-E15A65B2D007}"/>
              </a:ext>
            </a:extLst>
          </p:cNvPr>
          <p:cNvSpPr/>
          <p:nvPr/>
        </p:nvSpPr>
        <p:spPr>
          <a:xfrm>
            <a:off x="564357" y="2039769"/>
            <a:ext cx="553164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Página</a:t>
            </a:r>
            <a:r>
              <a:rPr lang="en-GB" sz="2000" b="1" dirty="0">
                <a:solidFill>
                  <a:srgbClr val="000000"/>
                </a:solidFill>
                <a:cs typeface="Arial" panose="020B0604020202020204" pitchFamily="34" charset="0"/>
              </a:rPr>
              <a:t> web</a:t>
            </a:r>
            <a:r>
              <a:rPr lang="en-GB" sz="2000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en-GB" sz="2000" dirty="0">
                <a:solidFill>
                  <a:srgbClr val="000000"/>
                </a:solidFill>
                <a:cs typeface="Arial" panose="020B0604020202020204" pitchFamily="34" charset="0"/>
                <a:hlinkClick r:id="rId4"/>
              </a:rPr>
              <a:t>https://jaeintro.csic.es/en/</a:t>
            </a:r>
            <a:r>
              <a:rPr lang="en-GB" sz="2000" dirty="0">
                <a:solidFill>
                  <a:srgbClr val="000000"/>
                </a:solidFill>
                <a:cs typeface="Arial" panose="020B0604020202020204" pitchFamily="34" charset="0"/>
              </a:rPr>
              <a:t> (ES/EN)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Convocatoria</a:t>
            </a:r>
            <a:r>
              <a:rPr lang="en-GB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cs typeface="Arial" panose="020B0604020202020204" pitchFamily="34" charset="0"/>
              </a:rPr>
              <a:t>en</a:t>
            </a:r>
            <a:r>
              <a:rPr lang="en-GB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cs typeface="Arial" panose="020B0604020202020204" pitchFamily="34" charset="0"/>
              </a:rPr>
              <a:t>español</a:t>
            </a:r>
            <a:r>
              <a:rPr lang="en-GB" sz="2000" dirty="0">
                <a:solidFill>
                  <a:srgbClr val="000000"/>
                </a:solidFill>
                <a:cs typeface="Arial" panose="020B0604020202020204" pitchFamily="34" charset="0"/>
              </a:rPr>
              <a:t> y </a:t>
            </a:r>
            <a:r>
              <a:rPr lang="en-GB" sz="2000" dirty="0" err="1">
                <a:solidFill>
                  <a:srgbClr val="000000"/>
                </a:solidFill>
                <a:cs typeface="Arial" panose="020B0604020202020204" pitchFamily="34" charset="0"/>
              </a:rPr>
              <a:t>en</a:t>
            </a:r>
            <a:r>
              <a:rPr lang="en-GB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cs typeface="Arial" panose="020B0604020202020204" pitchFamily="34" charset="0"/>
              </a:rPr>
              <a:t>inglés</a:t>
            </a:r>
            <a:endParaRPr lang="en-GB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Vídeos</a:t>
            </a:r>
            <a:r>
              <a:rPr lang="en-GB" sz="2000" b="1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en-GB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tutoriales</a:t>
            </a:r>
            <a:r>
              <a:rPr lang="en-GB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cs typeface="Arial" panose="020B0604020202020204" pitchFamily="34" charset="0"/>
              </a:rPr>
              <a:t>informativos</a:t>
            </a:r>
            <a:endParaRPr lang="en-GB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Campañas</a:t>
            </a:r>
            <a:r>
              <a:rPr lang="en-GB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cs typeface="Arial" panose="020B0604020202020204" pitchFamily="34" charset="0"/>
              </a:rPr>
              <a:t>en</a:t>
            </a:r>
            <a:r>
              <a:rPr lang="en-GB" sz="2000" dirty="0">
                <a:solidFill>
                  <a:srgbClr val="000000"/>
                </a:solidFill>
                <a:cs typeface="Arial" panose="020B0604020202020204" pitchFamily="34" charset="0"/>
              </a:rPr>
              <a:t> redes </a:t>
            </a:r>
            <a:r>
              <a:rPr lang="en-GB" sz="2000" dirty="0" err="1">
                <a:solidFill>
                  <a:srgbClr val="000000"/>
                </a:solidFill>
                <a:cs typeface="Arial" panose="020B0604020202020204" pitchFamily="34" charset="0"/>
              </a:rPr>
              <a:t>sociales</a:t>
            </a:r>
            <a:endParaRPr lang="es-ES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167A0C-FA01-4DE4-96C4-F786703309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1" y="-1"/>
            <a:ext cx="1679509" cy="16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1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8B9648B-50FA-462B-A4AB-E5760BF2A9D1}"/>
              </a:ext>
            </a:extLst>
          </p:cNvPr>
          <p:cNvSpPr txBox="1">
            <a:spLocks/>
          </p:cNvSpPr>
          <p:nvPr/>
        </p:nvSpPr>
        <p:spPr>
          <a:xfrm>
            <a:off x="1143000" y="1582747"/>
            <a:ext cx="10902043" cy="25939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0" i="0" u="none" strike="noStrike" kern="1200" cap="none" spc="-10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Convocatorias Predoctorales</a:t>
            </a:r>
            <a:endParaRPr kumimoji="0" lang="es-ES" sz="6600" b="0" i="0" u="none" strike="noStrike" kern="1200" cap="none" spc="-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DFF987E-E302-4CDE-AA84-E1EFA33FF4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1" y="-1"/>
            <a:ext cx="1679509" cy="16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89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0F44120D-7975-4D1F-9446-2C0DD3D7E967}"/>
              </a:ext>
            </a:extLst>
          </p:cNvPr>
          <p:cNvSpPr txBox="1">
            <a:spLocks/>
          </p:cNvSpPr>
          <p:nvPr/>
        </p:nvSpPr>
        <p:spPr>
          <a:xfrm>
            <a:off x="1676402" y="189765"/>
            <a:ext cx="9217252" cy="724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0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Convocatorias Predoctorales</a:t>
            </a:r>
            <a:endParaRPr kumimoji="0" lang="en-GB" sz="4800" b="0" i="0" u="none" strike="noStrike" kern="1200" cap="none" spc="-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207B879-DFD3-44BD-99D7-39FA5EC133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425147"/>
              </p:ext>
            </p:extLst>
          </p:nvPr>
        </p:nvGraphicFramePr>
        <p:xfrm>
          <a:off x="2563689" y="914707"/>
          <a:ext cx="7037511" cy="3628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1CB93EC-F94A-435E-934E-BDF8F494E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909579"/>
              </p:ext>
            </p:extLst>
          </p:nvPr>
        </p:nvGraphicFramePr>
        <p:xfrm>
          <a:off x="1040213" y="4826921"/>
          <a:ext cx="6202602" cy="1876425"/>
        </p:xfrm>
        <a:graphic>
          <a:graphicData uri="http://schemas.openxmlformats.org/drawingml/2006/table">
            <a:tbl>
              <a:tblPr/>
              <a:tblGrid>
                <a:gridCol w="821001">
                  <a:extLst>
                    <a:ext uri="{9D8B030D-6E8A-4147-A177-3AD203B41FA5}">
                      <a16:colId xmlns:a16="http://schemas.microsoft.com/office/drawing/2014/main" val="755714571"/>
                    </a:ext>
                  </a:extLst>
                </a:gridCol>
                <a:gridCol w="821001">
                  <a:extLst>
                    <a:ext uri="{9D8B030D-6E8A-4147-A177-3AD203B41FA5}">
                      <a16:colId xmlns:a16="http://schemas.microsoft.com/office/drawing/2014/main" val="2688017033"/>
                    </a:ext>
                  </a:extLst>
                </a:gridCol>
                <a:gridCol w="821001">
                  <a:extLst>
                    <a:ext uri="{9D8B030D-6E8A-4147-A177-3AD203B41FA5}">
                      <a16:colId xmlns:a16="http://schemas.microsoft.com/office/drawing/2014/main" val="4278715674"/>
                    </a:ext>
                  </a:extLst>
                </a:gridCol>
                <a:gridCol w="1303339">
                  <a:extLst>
                    <a:ext uri="{9D8B030D-6E8A-4147-A177-3AD203B41FA5}">
                      <a16:colId xmlns:a16="http://schemas.microsoft.com/office/drawing/2014/main" val="3214536214"/>
                    </a:ext>
                  </a:extLst>
                </a:gridCol>
                <a:gridCol w="794258">
                  <a:extLst>
                    <a:ext uri="{9D8B030D-6E8A-4147-A177-3AD203B41FA5}">
                      <a16:colId xmlns:a16="http://schemas.microsoft.com/office/drawing/2014/main" val="1754568283"/>
                    </a:ext>
                  </a:extLst>
                </a:gridCol>
                <a:gridCol w="821001">
                  <a:extLst>
                    <a:ext uri="{9D8B030D-6E8A-4147-A177-3AD203B41FA5}">
                      <a16:colId xmlns:a16="http://schemas.microsoft.com/office/drawing/2014/main" val="240713062"/>
                    </a:ext>
                  </a:extLst>
                </a:gridCol>
                <a:gridCol w="821001">
                  <a:extLst>
                    <a:ext uri="{9D8B030D-6E8A-4147-A177-3AD203B41FA5}">
                      <a16:colId xmlns:a16="http://schemas.microsoft.com/office/drawing/2014/main" val="3330444306"/>
                    </a:ext>
                  </a:extLst>
                </a:gridCol>
              </a:tblGrid>
              <a:tr h="249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Bolsa de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CC.AA.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220325"/>
                  </a:ext>
                </a:extLst>
              </a:tr>
              <a:tr h="249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837147"/>
                  </a:ext>
                </a:extLst>
              </a:tr>
              <a:tr h="249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427307"/>
                  </a:ext>
                </a:extLst>
              </a:tr>
              <a:tr h="249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318878"/>
                  </a:ext>
                </a:extLst>
              </a:tr>
              <a:tr h="249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567023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BF7FC9D-70BC-4FA2-9840-DF4D66D53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1" y="-1"/>
            <a:ext cx="1679509" cy="16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96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D888918-70B1-47ED-8EAF-1D32E92BE1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1" y="-1"/>
            <a:ext cx="1679509" cy="1679509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94D4CEA-B18B-4CAE-8C3F-8E404DA3444C}"/>
              </a:ext>
            </a:extLst>
          </p:cNvPr>
          <p:cNvSpPr txBox="1">
            <a:spLocks/>
          </p:cNvSpPr>
          <p:nvPr/>
        </p:nvSpPr>
        <p:spPr>
          <a:xfrm>
            <a:off x="2059048" y="2071938"/>
            <a:ext cx="8574208" cy="724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- </a:t>
            </a:r>
            <a:r>
              <a:rPr lang="es-ES" sz="2800" b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Welcome</a:t>
            </a:r>
            <a:r>
              <a:rPr lang="es-ES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 Pack para doctorandos FPI, PFU, CCAA y para los supervisores (desde 2019)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BD18D3F-6C22-4748-895F-D68FB6BD611B}"/>
              </a:ext>
            </a:extLst>
          </p:cNvPr>
          <p:cNvSpPr txBox="1">
            <a:spLocks/>
          </p:cNvSpPr>
          <p:nvPr/>
        </p:nvSpPr>
        <p:spPr>
          <a:xfrm>
            <a:off x="2059048" y="4061120"/>
            <a:ext cx="8088999" cy="724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- </a:t>
            </a:r>
            <a:r>
              <a:rPr lang="es-ES" sz="2800" b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Info</a:t>
            </a:r>
            <a:r>
              <a:rPr lang="es-ES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 </a:t>
            </a:r>
            <a:r>
              <a:rPr lang="es-ES" sz="2800" b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day</a:t>
            </a:r>
            <a:r>
              <a:rPr lang="es-ES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 para doctorandos FPI, FPU recién incorporados (desde 2021)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1134272-2B35-47C2-B7D6-AA1EA35267BA}"/>
              </a:ext>
            </a:extLst>
          </p:cNvPr>
          <p:cNvSpPr txBox="1">
            <a:spLocks/>
          </p:cNvSpPr>
          <p:nvPr/>
        </p:nvSpPr>
        <p:spPr>
          <a:xfrm>
            <a:off x="1737526" y="445227"/>
            <a:ext cx="9217252" cy="72494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rgbClr val="C00000"/>
                </a:solidFill>
                <a:latin typeface="Calibri"/>
              </a:rPr>
              <a:t>Bienvenida</a:t>
            </a:r>
            <a:r>
              <a:rPr lang="en-GB" dirty="0">
                <a:solidFill>
                  <a:srgbClr val="C00000"/>
                </a:solidFill>
                <a:latin typeface="Calibri"/>
              </a:rPr>
              <a:t> al CSIC</a:t>
            </a:r>
          </a:p>
        </p:txBody>
      </p:sp>
    </p:spTree>
    <p:extLst>
      <p:ext uri="{BB962C8B-B14F-4D97-AF65-F5344CB8AC3E}">
        <p14:creationId xmlns:p14="http://schemas.microsoft.com/office/powerpoint/2010/main" val="155796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601A693-EA52-4837-9FD2-6DE182560835}"/>
              </a:ext>
            </a:extLst>
          </p:cNvPr>
          <p:cNvSpPr txBox="1">
            <a:spLocks/>
          </p:cNvSpPr>
          <p:nvPr/>
        </p:nvSpPr>
        <p:spPr>
          <a:xfrm>
            <a:off x="1143000" y="1582747"/>
            <a:ext cx="10902043" cy="25939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0" i="0" u="none" strike="noStrike" kern="1200" cap="none" spc="-10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Atracción y Retención del talento</a:t>
            </a:r>
            <a:endParaRPr kumimoji="0" lang="es-ES" sz="6600" b="0" i="0" u="none" strike="noStrike" kern="1200" cap="none" spc="-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52A2AC-5431-4617-8194-570D8B070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1" y="-1"/>
            <a:ext cx="1679509" cy="16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8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260D9-03C2-4BAE-A0AA-73F4D602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1" t="69936" r="30294" b="22048"/>
          <a:stretch/>
        </p:blipFill>
        <p:spPr>
          <a:xfrm>
            <a:off x="7625815" y="5898776"/>
            <a:ext cx="4351030" cy="808407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1FB45ED6-136E-43C9-B2E0-FC53F25F01CB}"/>
              </a:ext>
            </a:extLst>
          </p:cNvPr>
          <p:cNvSpPr txBox="1">
            <a:spLocks/>
          </p:cNvSpPr>
          <p:nvPr/>
        </p:nvSpPr>
        <p:spPr>
          <a:xfrm>
            <a:off x="1770591" y="189765"/>
            <a:ext cx="9490892" cy="724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-10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Difusión de Convocatorias Predoctorales</a:t>
            </a:r>
            <a:endParaRPr kumimoji="0" lang="es-ES" sz="4800" b="0" i="0" u="none" strike="noStrike" kern="1200" cap="none" spc="-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9B683A4-798E-4E96-AC61-748C97254E07}"/>
              </a:ext>
            </a:extLst>
          </p:cNvPr>
          <p:cNvSpPr/>
          <p:nvPr/>
        </p:nvSpPr>
        <p:spPr>
          <a:xfrm>
            <a:off x="739813" y="2680046"/>
            <a:ext cx="8768445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 convocatoria FPI de 2020 se dio a los investigadores la posibilidad de difundir sus proyectos de investigación en la web y en redes sociales para atraer candidatos.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total recibimos y difundimos </a:t>
            </a:r>
            <a:r>
              <a:rPr lang="es-ES" sz="2000" b="1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119 proyectos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D91BB23-EEE2-4313-877C-9F16B4FEDC2F}"/>
              </a:ext>
            </a:extLst>
          </p:cNvPr>
          <p:cNvSpPr txBox="1">
            <a:spLocks/>
          </p:cNvSpPr>
          <p:nvPr/>
        </p:nvSpPr>
        <p:spPr>
          <a:xfrm>
            <a:off x="596850" y="2090306"/>
            <a:ext cx="9633856" cy="724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C00000"/>
                </a:solidFill>
                <a:latin typeface="Calibri"/>
              </a:rPr>
              <a:t>- Difusión de Expresiones de interés para atraer solicitantes FPI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431FE3A-78BD-407A-A83D-0E443D7906F9}"/>
              </a:ext>
            </a:extLst>
          </p:cNvPr>
          <p:cNvSpPr txBox="1">
            <a:spLocks/>
          </p:cNvSpPr>
          <p:nvPr/>
        </p:nvSpPr>
        <p:spPr>
          <a:xfrm>
            <a:off x="596850" y="4144138"/>
            <a:ext cx="9633856" cy="724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C00000"/>
                </a:solidFill>
                <a:latin typeface="Calibri"/>
              </a:rPr>
              <a:t>- Difusión de Expresiones de interés para atraer solicitantes FPU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F914CA2-0014-40E2-A3D7-883CC55AF1D2}"/>
              </a:ext>
            </a:extLst>
          </p:cNvPr>
          <p:cNvSpPr/>
          <p:nvPr/>
        </p:nvSpPr>
        <p:spPr>
          <a:xfrm>
            <a:off x="739814" y="4707149"/>
            <a:ext cx="8768445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 convocatoria FPU de 2020 se dio a los investigadores la posibilidad de difundir sus proyectos de investigación en la web y en redes sociales para atraer candidatos.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total recibimos y difundimos </a:t>
            </a:r>
            <a:r>
              <a:rPr lang="es-ES" sz="2000" b="1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403 proyectos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0F41A2A-4028-4EE9-8D8B-E7E59F40B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1" y="-1"/>
            <a:ext cx="1679509" cy="16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26173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C00000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Office 2">
    <a:majorFont>
      <a:latin typeface="Calibri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HG明朝B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Adyacencia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75000">
            <a:schemeClr val="phClr">
              <a:shade val="100000"/>
              <a:satMod val="115000"/>
            </a:schemeClr>
          </a:gs>
          <a:gs pos="100000">
            <a:schemeClr val="phClr">
              <a:shade val="70000"/>
              <a:satMod val="130000"/>
            </a:schemeClr>
          </a:gs>
        </a:gsLst>
        <a:path path="circle">
          <a:fillToRect l="20000" t="50000" r="10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7000"/>
            </a:schemeClr>
            <a:schemeClr val="phClr">
              <a:shade val="96000"/>
            </a:schemeClr>
          </a:duotone>
        </a:blip>
        <a:tile tx="0" ty="0" sx="32000" sy="32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1491</Words>
  <Application>Microsoft Office PowerPoint</Application>
  <PresentationFormat>Panorámica</PresentationFormat>
  <Paragraphs>290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2" baseType="lpstr">
      <vt:lpstr>MS PGothic</vt:lpstr>
      <vt:lpstr>Arial</vt:lpstr>
      <vt:lpstr>Calibri</vt:lpstr>
      <vt:lpstr>Calibri Light</vt:lpstr>
      <vt:lpstr>Cambria</vt:lpstr>
      <vt:lpstr>Gill Sans MT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M. Carmen Simón Mateo</dc:creator>
  <cp:lastModifiedBy>M. Carmen Simón Mateo</cp:lastModifiedBy>
  <cp:revision>32</cp:revision>
  <dcterms:created xsi:type="dcterms:W3CDTF">2022-06-13T18:47:10Z</dcterms:created>
  <dcterms:modified xsi:type="dcterms:W3CDTF">2022-06-13T21:05:52Z</dcterms:modified>
</cp:coreProperties>
</file>