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0" r:id="rId1"/>
    <p:sldMasterId id="2147483663" r:id="rId2"/>
  </p:sldMasterIdLst>
  <p:notesMasterIdLst>
    <p:notesMasterId r:id="rId16"/>
  </p:notesMasterIdLst>
  <p:handoutMasterIdLst>
    <p:handoutMasterId r:id="rId17"/>
  </p:handoutMasterIdLst>
  <p:sldIdLst>
    <p:sldId id="256" r:id="rId3"/>
    <p:sldId id="1073" r:id="rId4"/>
    <p:sldId id="1086" r:id="rId5"/>
    <p:sldId id="1090" r:id="rId6"/>
    <p:sldId id="1074" r:id="rId7"/>
    <p:sldId id="1087" r:id="rId8"/>
    <p:sldId id="1088" r:id="rId9"/>
    <p:sldId id="1089" r:id="rId10"/>
    <p:sldId id="1091" r:id="rId11"/>
    <p:sldId id="1093" r:id="rId12"/>
    <p:sldId id="1092" r:id="rId13"/>
    <p:sldId id="1094" r:id="rId14"/>
    <p:sldId id="1096" r:id="rId15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BF2DC9D5-208B-4071-90C6-90C572896D39}">
          <p14:sldIdLst>
            <p14:sldId id="256"/>
            <p14:sldId id="1073"/>
            <p14:sldId id="1086"/>
            <p14:sldId id="1090"/>
            <p14:sldId id="1074"/>
            <p14:sldId id="1087"/>
            <p14:sldId id="1088"/>
            <p14:sldId id="1089"/>
            <p14:sldId id="1091"/>
            <p14:sldId id="1093"/>
            <p14:sldId id="1092"/>
            <p14:sldId id="1094"/>
            <p14:sldId id="109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Domínguez Cañas" initials="UdMO" lastIdx="1" clrIdx="0">
    <p:extLst>
      <p:ext uri="{19B8F6BF-5375-455C-9EA6-DF929625EA0E}">
        <p15:presenceInfo xmlns:p15="http://schemas.microsoft.com/office/powerpoint/2012/main" userId="Elena Domínguez Cañas" providerId="None"/>
      </p:ext>
    </p:extLst>
  </p:cmAuthor>
  <p:cmAuthor id="2" name="Jesus Marco de Lucas" initials="JMdL" lastIdx="0" clrIdx="1">
    <p:extLst>
      <p:ext uri="{19B8F6BF-5375-455C-9EA6-DF929625EA0E}">
        <p15:presenceInfo xmlns:p15="http://schemas.microsoft.com/office/powerpoint/2012/main" userId="8ba4b02a66081ba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33"/>
    <a:srgbClr val="CCFFCC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56" autoAdjust="0"/>
    <p:restoredTop sz="87827" autoAdjust="0"/>
  </p:normalViewPr>
  <p:slideViewPr>
    <p:cSldViewPr snapToGrid="0">
      <p:cViewPr varScale="1">
        <p:scale>
          <a:sx n="62" d="100"/>
          <a:sy n="62" d="100"/>
        </p:scale>
        <p:origin x="42" y="456"/>
      </p:cViewPr>
      <p:guideLst/>
    </p:cSldViewPr>
  </p:slideViewPr>
  <p:outlineViewPr>
    <p:cViewPr>
      <p:scale>
        <a:sx n="33" d="100"/>
        <a:sy n="33" d="100"/>
      </p:scale>
      <p:origin x="0" y="-1237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90" d="100"/>
          <a:sy n="90" d="100"/>
        </p:scale>
        <p:origin x="1800" y="-13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0444" y="9428586"/>
            <a:ext cx="2945659" cy="498055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r">
              <a:defRPr sz="1200"/>
            </a:lvl1pPr>
          </a:lstStyle>
          <a:p>
            <a:fld id="{94F6D4A3-2CC8-4D0E-8999-C6BBE5CCB8E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848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r">
              <a:defRPr sz="1200"/>
            </a:lvl1pPr>
          </a:lstStyle>
          <a:p>
            <a:fld id="{CA01FBBB-CA9D-49B2-BCE2-A173908858DA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3" tIns="45712" rIns="91423" bIns="45712" rtlCol="0" anchor="ctr"/>
          <a:lstStyle/>
          <a:p>
            <a:endParaRPr lang="en-GB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23" tIns="45712" rIns="91423" bIns="45712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9428586"/>
            <a:ext cx="2945659" cy="498055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4" y="9428586"/>
            <a:ext cx="2945659" cy="498055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r">
              <a:defRPr sz="1200"/>
            </a:lvl1pPr>
          </a:lstStyle>
          <a:p>
            <a:fld id="{06B238E5-8BDA-4519-841E-4111F90896FE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37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238E5-8BDA-4519-841E-4111F90896F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8749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238E5-8BDA-4519-841E-4111F90896F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0428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238E5-8BDA-4519-841E-4111F90896F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765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238E5-8BDA-4519-841E-4111F90896F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3713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6842FD-723F-47B6-9017-47C33ED35188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8726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238E5-8BDA-4519-841E-4111F90896F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660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238E5-8BDA-4519-841E-4111F90896F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564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238E5-8BDA-4519-841E-4111F90896F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160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238E5-8BDA-4519-841E-4111F90896F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8824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238E5-8BDA-4519-841E-4111F90896F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174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238E5-8BDA-4519-841E-4111F90896F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0228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238E5-8BDA-4519-841E-4111F90896F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1684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238E5-8BDA-4519-841E-4111F90896F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443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9509" y="1119531"/>
            <a:ext cx="10058400" cy="2593975"/>
          </a:xfrm>
          <a:prstGeom prst="rect">
            <a:avLst/>
          </a:prstGeo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7412" y="4169349"/>
            <a:ext cx="8615680" cy="1066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n-US" dirty="0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35252" y="5688615"/>
            <a:ext cx="5756748" cy="112562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17793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BEB142-AF30-4EA0-8A94-A062E8F7C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079908-CFCF-49E1-8328-B0205887D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85832FD-2576-4CE8-9AF5-19C83C38F8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E4F0F83-FCE8-43E7-A6A1-18EE8C3B7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A8D8F9-CDB6-4262-B8EC-81FE097A8BF8}" type="datetimeFigureOut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16/03/2022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17C386E-0229-40D6-B68D-E4028280F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047E444-22BD-4295-83A1-3BB5FDCD0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E06625-C4F3-4507-A591-8D5325005FC7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4606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8FE524-16ED-43A9-ACD8-8699A2352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B17D317-E7F2-42AA-A787-85743D804B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7E02059-647D-4896-9327-BAB0FE45B5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7436D57-F302-413D-B8CB-ACF663411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A8D8F9-CDB6-4262-B8EC-81FE097A8BF8}" type="datetimeFigureOut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16/03/2022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E49EDB-27B5-4542-AC1D-C71B46385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38B5C13-CAAB-4F73-A44B-6651EF8CD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E06625-C4F3-4507-A591-8D5325005FC7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9111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4AB510-D6EF-4C0B-89EA-5B4D62A64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B21E5C3-5ED7-47F1-ABDD-FFD38C78A4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090508-DC03-4149-8A94-F76E7B1E2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A8D8F9-CDB6-4262-B8EC-81FE097A8BF8}" type="datetimeFigureOut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16/03/2022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013555-F3D3-4F7E-9ABC-273725E8A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0C2B0F-334C-498D-97C9-0AF723B61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E06625-C4F3-4507-A591-8D5325005FC7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45925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CC1C634-8D9B-4912-A89D-11B6E83C5D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463166B-BB69-41F9-A66F-0857B73334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38EB52-EA94-444E-AF75-F85AAD872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A8D8F9-CDB6-4262-B8EC-81FE097A8BF8}" type="datetimeFigureOut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16/03/2022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DE72141-BF81-442F-94E3-5D754F3C8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9233ED-AD98-4D93-B8B2-529472007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E06625-C4F3-4507-A591-8D5325005FC7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0999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1571" y="586005"/>
            <a:ext cx="9777080" cy="724942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9454" y="1890525"/>
            <a:ext cx="10719829" cy="4590485"/>
          </a:xfrm>
          <a:prstGeom prst="rect">
            <a:avLst/>
          </a:prstGeom>
        </p:spPr>
        <p:txBody>
          <a:bodyPr/>
          <a:lstStyle>
            <a:lvl5pPr>
              <a:defRPr sz="4400">
                <a:solidFill>
                  <a:schemeClr val="tx1"/>
                </a:solidFill>
                <a:latin typeface="+mj-lt"/>
              </a:defRPr>
            </a:lvl5pPr>
            <a:lvl6pPr>
              <a:defRPr sz="4000">
                <a:solidFill>
                  <a:schemeClr val="tx1"/>
                </a:solidFill>
                <a:latin typeface="+mj-lt"/>
              </a:defRPr>
            </a:lvl6pPr>
            <a:lvl7pPr>
              <a:defRPr sz="3600">
                <a:solidFill>
                  <a:schemeClr val="tx1"/>
                </a:solidFill>
                <a:latin typeface="+mj-lt"/>
              </a:defRPr>
            </a:lvl7pPr>
            <a:lvl8pPr>
              <a:defRPr sz="3200">
                <a:solidFill>
                  <a:schemeClr val="tx1"/>
                </a:solidFill>
                <a:latin typeface="+mj-lt"/>
              </a:defRPr>
            </a:lvl8pPr>
            <a:lvl9pPr>
              <a:defRPr sz="2800">
                <a:solidFill>
                  <a:schemeClr val="tx1"/>
                </a:solidFill>
                <a:latin typeface="+mj-lt"/>
              </a:defRPr>
            </a:lvl9pPr>
          </a:lstStyle>
          <a:p>
            <a:pPr lvl="4"/>
            <a:r>
              <a:rPr lang="es-ES" dirty="0" smtClean="0"/>
              <a:t>Haga clic para modificar el estilo de texto del patrón</a:t>
            </a:r>
          </a:p>
          <a:p>
            <a:pPr lvl="5"/>
            <a:r>
              <a:rPr lang="es-ES" dirty="0" smtClean="0"/>
              <a:t>Segundo nivel</a:t>
            </a:r>
          </a:p>
          <a:p>
            <a:pPr lvl="6"/>
            <a:r>
              <a:rPr lang="es-ES" dirty="0" smtClean="0"/>
              <a:t>Tercer nivel</a:t>
            </a:r>
          </a:p>
          <a:p>
            <a:pPr lvl="7"/>
            <a:r>
              <a:rPr lang="es-ES" dirty="0" smtClean="0"/>
              <a:t>Cuarto nivel</a:t>
            </a:r>
          </a:p>
          <a:p>
            <a:pPr lvl="8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4520" y="914707"/>
            <a:ext cx="731520" cy="396240"/>
          </a:xfrm>
          <a:prstGeom prst="bracketPair">
            <a:avLst>
              <a:gd name="adj" fmla="val 17949"/>
            </a:avLst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479CA15-6B8C-46B3-BCC5-8F63089C5E6F}" type="slidenum">
              <a:rPr lang="es-ES" smtClean="0"/>
              <a:pPr/>
              <a:t>‹Nº›</a:t>
            </a:fld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5554" y="1"/>
            <a:ext cx="2974366" cy="5815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91528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A95213-9D4D-45B0-8F4E-E1175CBAA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7CB3244-73E9-4584-8ACD-629C994E75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645B751-D649-46CD-B2CC-1F247C6C9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A8D8F9-CDB6-4262-B8EC-81FE097A8BF8}" type="datetimeFigureOut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16/03/2022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11FF14-F797-483B-8A5D-3F2968054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31D7A6-7C8F-41B6-A0BF-E7472B09D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E06625-C4F3-4507-A591-8D5325005FC7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904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AABCA2-047F-4D03-BC32-86F9B8403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BDE31B-7B2B-4312-A827-3E69A8D27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ED4352-A7B3-4724-93C7-0F1B6F796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A8D8F9-CDB6-4262-B8EC-81FE097A8BF8}" type="datetimeFigureOut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16/03/2022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6A6DAC-7615-4CBC-B0D7-FED220F6E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1DABCE-D121-4A9C-9EC3-0AC0F64C3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E06625-C4F3-4507-A591-8D5325005FC7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2949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5C0D4A-0DE9-4ED8-8E5B-DE6ED1470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65294DD-7D70-4092-AFD9-E1CBC1893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9E96193-50E6-49B6-9FD0-30A530D13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A8D8F9-CDB6-4262-B8EC-81FE097A8BF8}" type="datetimeFigureOut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16/03/2022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BF3C8E-10B5-48DC-9B61-1A415B3A1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7DE7F8-DC54-4B1F-9973-91BD1FE95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E06625-C4F3-4507-A591-8D5325005FC7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258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E2103E-5DE8-4EA8-9682-A9747D486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932B68-BFC6-4FF3-B7DF-23C10ED2FB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CAE386B-8CA9-4963-93EE-7D3D9EAF66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41498FA-41BD-4B20-A2D1-E8D30724A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A8D8F9-CDB6-4262-B8EC-81FE097A8BF8}" type="datetimeFigureOut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16/03/2022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F03967E-6DE2-46F1-96D6-037480A24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9509253-C1AC-40EB-85E6-5F20356CA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E06625-C4F3-4507-A591-8D5325005FC7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8744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A1625B-64E6-44BA-A439-9F2CAEB39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159DFB5-E2E3-486D-8DDB-4119E4B96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F82B90B-6C70-49FB-9BA8-0F9F23E8DA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6C653E0-8F00-469F-A094-68CDC4B807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2A7C96-8752-43C5-BA20-AD71F13883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A23FD36-27C7-42AB-B920-845CD0565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A8D8F9-CDB6-4262-B8EC-81FE097A8BF8}" type="datetimeFigureOut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16/03/2022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E8E24A1-3122-472A-A906-40DBA2F2B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57380AE-C4BA-4A02-9B63-26B1208CE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E06625-C4F3-4507-A591-8D5325005FC7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7933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582AD2-15DC-4099-AF8E-282866C05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C257176-32F6-4348-A7DC-346304572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A8D8F9-CDB6-4262-B8EC-81FE097A8BF8}" type="datetimeFigureOut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16/03/2022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E679245-06EE-4D9F-907D-2133BB31A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BBAFD42-E6E7-4A67-8000-9B2D817DA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E06625-C4F3-4507-A591-8D5325005FC7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5759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0E934E3-3FD0-4621-8718-AF09DAB3E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A8D8F9-CDB6-4262-B8EC-81FE097A8BF8}" type="datetimeFigureOut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16/03/2022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C4196B6-B5E3-477D-A6F1-D3C868AD3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00739DF-F418-4407-AB8C-AE601E5B9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E06625-C4F3-4507-A591-8D5325005FC7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6308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10800000">
            <a:off x="0" y="16232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3692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196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024A760-76C6-4C9E-AC20-494A58DBC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04FDF05-4B40-425E-89E4-2EE444EF88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17EDD2-7AA1-4F11-8348-356C29CCD1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A8D8F9-CDB6-4262-B8EC-81FE097A8BF8}" type="datetimeFigureOut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16/03/2022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282B5D-699E-4421-9B8D-097C53F2CB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0AE846-FC61-4E40-939F-D7AEBB270D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2E06625-C4F3-4507-A591-8D5325005FC7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1840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rlos.prieto@csic.e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cto 5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cto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41010" y="360219"/>
            <a:ext cx="9949109" cy="1001364"/>
          </a:xfrm>
        </p:spPr>
        <p:txBody>
          <a:bodyPr/>
          <a:lstStyle/>
          <a:p>
            <a:pPr algn="ctr"/>
            <a:r>
              <a:rPr lang="es-ES" sz="6000" i="1" dirty="0" smtClean="0"/>
              <a:t>CSIC como organización</a:t>
            </a:r>
            <a:endParaRPr lang="es-ES" sz="6000" i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18077" y="2249564"/>
            <a:ext cx="8615680" cy="2517305"/>
          </a:xfrm>
        </p:spPr>
        <p:txBody>
          <a:bodyPr>
            <a:noAutofit/>
          </a:bodyPr>
          <a:lstStyle/>
          <a:p>
            <a:r>
              <a:rPr lang="es-ES" sz="1600" i="1" dirty="0" smtClean="0">
                <a:solidFill>
                  <a:schemeClr val="tx1"/>
                </a:solidFill>
              </a:rPr>
              <a:t>16 de marzo de 2022</a:t>
            </a:r>
          </a:p>
          <a:p>
            <a:endParaRPr lang="es-ES" sz="1100" i="1" dirty="0" smtClean="0">
              <a:solidFill>
                <a:schemeClr val="tx1"/>
              </a:solidFill>
            </a:endParaRPr>
          </a:p>
          <a:p>
            <a:r>
              <a:rPr lang="es-ES" sz="1600" b="1" dirty="0" smtClean="0">
                <a:solidFill>
                  <a:schemeClr val="tx1"/>
                </a:solidFill>
              </a:rPr>
              <a:t>Carlos Prieto de Castro </a:t>
            </a:r>
          </a:p>
          <a:p>
            <a:r>
              <a:rPr lang="es-ES" sz="1600" dirty="0" smtClean="0">
                <a:solidFill>
                  <a:schemeClr val="tx1"/>
                </a:solidFill>
              </a:rPr>
              <a:t>Vicepresidente Adjunto </a:t>
            </a:r>
            <a:r>
              <a:rPr lang="es-ES" sz="1600" dirty="0">
                <a:solidFill>
                  <a:schemeClr val="tx1"/>
                </a:solidFill>
              </a:rPr>
              <a:t>de Programación Científica</a:t>
            </a:r>
          </a:p>
          <a:p>
            <a:r>
              <a:rPr lang="es-ES" sz="1600" u="sng" dirty="0">
                <a:solidFill>
                  <a:srgbClr val="0070C0"/>
                </a:solidFill>
                <a:hlinkClick r:id="rId3"/>
              </a:rPr>
              <a:t>carlos.prieto@csic.es</a:t>
            </a:r>
            <a:r>
              <a:rPr lang="es-ES" sz="1600" u="sng" dirty="0">
                <a:solidFill>
                  <a:srgbClr val="0070C0"/>
                </a:solidFill>
              </a:rPr>
              <a:t> </a:t>
            </a:r>
          </a:p>
          <a:p>
            <a:endParaRPr lang="es-ES" sz="1100" dirty="0" smtClean="0">
              <a:solidFill>
                <a:schemeClr val="tx1"/>
              </a:solidFill>
            </a:endParaRPr>
          </a:p>
          <a:p>
            <a:endParaRPr lang="es-E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88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cto 5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cto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26926" y="187890"/>
            <a:ext cx="10113407" cy="671091"/>
          </a:xfrm>
        </p:spPr>
        <p:txBody>
          <a:bodyPr/>
          <a:lstStyle/>
          <a:p>
            <a:r>
              <a:rPr lang="es-ES" sz="2400" i="1" dirty="0" smtClean="0"/>
              <a:t>VAPC:  </a:t>
            </a:r>
            <a:r>
              <a:rPr lang="es-ES" sz="2400" i="1" dirty="0" smtClean="0"/>
              <a:t>Programación de actuaciones  </a:t>
            </a:r>
            <a:r>
              <a:rPr lang="es-ES" sz="2400" i="1" dirty="0" smtClean="0"/>
              <a:t>2022</a:t>
            </a:r>
            <a:endParaRPr lang="es-ES" sz="2400" i="1" dirty="0">
              <a:solidFill>
                <a:srgbClr val="0000FF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56819" y="928253"/>
            <a:ext cx="10628843" cy="4012457"/>
          </a:xfrm>
        </p:spPr>
        <p:txBody>
          <a:bodyPr>
            <a:noAutofit/>
          </a:bodyPr>
          <a:lstStyle/>
          <a:p>
            <a:pPr marL="171450" indent="-171450">
              <a:buFont typeface="Wingdings" panose="05000000000000000000" pitchFamily="2" charset="2"/>
              <a:buChar char="q"/>
            </a:pPr>
            <a:r>
              <a:rPr lang="es-ES" sz="2000" dirty="0" smtClean="0">
                <a:solidFill>
                  <a:schemeClr val="tx1"/>
                </a:solidFill>
              </a:rPr>
              <a:t> AECEX2022 (convocado enero 2022, resuelto marzo 2022)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s-ES" sz="2000" dirty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s-ES" sz="2000" dirty="0" smtClean="0">
                <a:solidFill>
                  <a:schemeClr val="tx1"/>
                </a:solidFill>
              </a:rPr>
              <a:t> FAS2022 (convocatoria marzo 2022, actividad del Servicio demostrable)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s-ES" sz="2000" dirty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s-ES" sz="2000" dirty="0" smtClean="0">
                <a:solidFill>
                  <a:schemeClr val="tx1"/>
                </a:solidFill>
              </a:rPr>
              <a:t> ATRYC2022 (convocatoria después de resolución RYC, septiembre ? )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s-ES" sz="2000" dirty="0">
              <a:solidFill>
                <a:schemeClr val="tx1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s-ES" sz="2000" dirty="0" smtClean="0">
                <a:solidFill>
                  <a:schemeClr val="tx1"/>
                </a:solidFill>
              </a:rPr>
              <a:t> AEPP2022 (noviembre 2022, necesario tener prorroga PDI2018 con ejecución de 4 años)</a:t>
            </a:r>
          </a:p>
        </p:txBody>
      </p:sp>
    </p:spTree>
    <p:extLst>
      <p:ext uri="{BB962C8B-B14F-4D97-AF65-F5344CB8AC3E}">
        <p14:creationId xmlns:p14="http://schemas.microsoft.com/office/powerpoint/2010/main" val="12344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cto 5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cto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26926" y="187890"/>
            <a:ext cx="10113407" cy="671091"/>
          </a:xfrm>
        </p:spPr>
        <p:txBody>
          <a:bodyPr/>
          <a:lstStyle/>
          <a:p>
            <a:r>
              <a:rPr lang="es-ES" sz="2400" i="1" dirty="0" smtClean="0"/>
              <a:t>VAPC:</a:t>
            </a:r>
            <a:endParaRPr lang="es-ES" sz="2400" i="1" dirty="0">
              <a:solidFill>
                <a:srgbClr val="0000FF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56819" y="928253"/>
            <a:ext cx="10628843" cy="4012457"/>
          </a:xfrm>
        </p:spPr>
        <p:txBody>
          <a:bodyPr>
            <a:noAutofit/>
          </a:bodyPr>
          <a:lstStyle/>
          <a:p>
            <a:r>
              <a:rPr lang="es-ES" sz="1200" dirty="0">
                <a:solidFill>
                  <a:schemeClr val="tx1"/>
                </a:solidFill>
              </a:rPr>
              <a:t/>
            </a:r>
            <a:br>
              <a:rPr lang="es-ES" sz="1200" dirty="0">
                <a:solidFill>
                  <a:schemeClr val="tx1"/>
                </a:solidFill>
              </a:rPr>
            </a:br>
            <a:r>
              <a:rPr lang="es-ES" sz="1200" dirty="0" smtClean="0">
                <a:solidFill>
                  <a:schemeClr val="tx1"/>
                </a:solidFill>
              </a:rPr>
              <a:t/>
            </a:r>
            <a:br>
              <a:rPr lang="es-ES" sz="1200" dirty="0" smtClean="0">
                <a:solidFill>
                  <a:schemeClr val="tx1"/>
                </a:solidFill>
              </a:rPr>
            </a:br>
            <a:endParaRPr lang="es-ES" sz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82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cto 5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cto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0"/>
            <a:ext cx="10113407" cy="515495"/>
          </a:xfrm>
        </p:spPr>
        <p:txBody>
          <a:bodyPr/>
          <a:lstStyle/>
          <a:p>
            <a:r>
              <a:rPr lang="es-ES" sz="2400" i="1" dirty="0"/>
              <a:t>Equipo de trabajo sobre </a:t>
            </a:r>
            <a:r>
              <a:rPr lang="es-ES" sz="2400" i="1" dirty="0" smtClean="0"/>
              <a:t>GRUPOS de investigación CSIC :</a:t>
            </a:r>
            <a:endParaRPr lang="es-ES" sz="2400" i="1" dirty="0">
              <a:solidFill>
                <a:srgbClr val="0000FF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137138" y="677594"/>
            <a:ext cx="1094935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ES" b="1" dirty="0" smtClean="0"/>
              <a:t>1678 grupos </a:t>
            </a:r>
            <a:r>
              <a:rPr lang="es-ES" dirty="0" smtClean="0"/>
              <a:t>en CSIC; </a:t>
            </a:r>
            <a:r>
              <a:rPr lang="es-ES" b="1" dirty="0" smtClean="0"/>
              <a:t>1352 Proyectos </a:t>
            </a:r>
            <a:r>
              <a:rPr lang="es-ES" dirty="0"/>
              <a:t>P</a:t>
            </a:r>
            <a:r>
              <a:rPr lang="es-ES" dirty="0" smtClean="0"/>
              <a:t>lan Nacional vigentes; para </a:t>
            </a:r>
            <a:r>
              <a:rPr lang="es-ES" b="1" dirty="0" smtClean="0"/>
              <a:t>3700 investigadores </a:t>
            </a:r>
            <a:r>
              <a:rPr lang="es-ES" dirty="0" smtClean="0">
                <a:solidFill>
                  <a:srgbClr val="FF0000"/>
                </a:solidFill>
              </a:rPr>
              <a:t>!!!!!!!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s-ES" dirty="0" smtClean="0"/>
          </a:p>
          <a:p>
            <a:r>
              <a:rPr lang="es-ES" dirty="0" smtClean="0"/>
              <a:t>Cuestiones planteadas:</a:t>
            </a:r>
            <a:endParaRPr lang="es-E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ES" dirty="0" smtClean="0">
              <a:solidFill>
                <a:srgbClr val="0000FF"/>
              </a:solidFill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S" dirty="0" smtClean="0">
                <a:solidFill>
                  <a:srgbClr val="0000FF"/>
                </a:solidFill>
              </a:rPr>
              <a:t>Cual es la evolución de un grupo de investigación?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S" dirty="0">
                <a:solidFill>
                  <a:srgbClr val="0000FF"/>
                </a:solidFill>
              </a:rPr>
              <a:t>¿Qué papel “real” juegan los grupos de investigación en el CSIC?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S" dirty="0" smtClean="0">
                <a:solidFill>
                  <a:srgbClr val="0000FF"/>
                </a:solidFill>
              </a:rPr>
              <a:t>Posibilidad de grupos inter-ICU ?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S" dirty="0" smtClean="0">
                <a:solidFill>
                  <a:srgbClr val="0000FF"/>
                </a:solidFill>
              </a:rPr>
              <a:t>¿Cómo conseguir que se formen grupos que puedan abordar objetivos de muy alto impacto?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S" dirty="0" smtClean="0">
                <a:solidFill>
                  <a:srgbClr val="0000FF"/>
                </a:solidFill>
              </a:rPr>
              <a:t>Como estimular la competitividad de los grupos sin proyecto o con recursos muy escasos?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S" dirty="0" smtClean="0">
                <a:solidFill>
                  <a:srgbClr val="0000FF"/>
                </a:solidFill>
              </a:rPr>
              <a:t>Qué influencia tiene la estructura de grupos en el funcionamiento de un ICU?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S" dirty="0" smtClean="0">
                <a:solidFill>
                  <a:srgbClr val="0000FF"/>
                </a:solidFill>
              </a:rPr>
              <a:t>Grupos en centros mixtos, todos están igualmente integrados en la estructura del ICU?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S" dirty="0" smtClean="0">
                <a:solidFill>
                  <a:srgbClr val="0000FF"/>
                </a:solidFill>
              </a:rPr>
              <a:t>¿Cuáles son las ventajas de pertenecer a un grupo? Mejor, grande o pequeño, unipersonal?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ES" dirty="0" smtClean="0">
              <a:solidFill>
                <a:srgbClr val="0000FF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ES" dirty="0" smtClean="0">
              <a:solidFill>
                <a:srgbClr val="0000FF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ES" dirty="0">
              <a:solidFill>
                <a:srgbClr val="0000FF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1488831" y="726831"/>
            <a:ext cx="9706707" cy="410307"/>
          </a:xfrm>
          <a:prstGeom prst="rect">
            <a:avLst/>
          </a:prstGeom>
          <a:noFill/>
          <a:ln w="317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600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72FADE74-0E1E-4183-B63D-7CEB2298D247}"/>
              </a:ext>
            </a:extLst>
          </p:cNvPr>
          <p:cNvSpPr/>
          <p:nvPr/>
        </p:nvSpPr>
        <p:spPr>
          <a:xfrm>
            <a:off x="0" y="0"/>
            <a:ext cx="746760" cy="6858000"/>
          </a:xfrm>
          <a:prstGeom prst="rect">
            <a:avLst/>
          </a:prstGeom>
          <a:solidFill>
            <a:srgbClr val="AF07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3165AB3-E125-4ED7-90D5-F64290502C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6762" y="-1104"/>
            <a:ext cx="3409524" cy="66666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Marcador de contenido 4">
            <a:extLst>
              <a:ext uri="{FF2B5EF4-FFF2-40B4-BE49-F238E27FC236}">
                <a16:creationId xmlns:a16="http://schemas.microsoft.com/office/drawing/2014/main" id="{3DAC5BAC-A712-495F-8BFF-C8C05B993DB9}"/>
              </a:ext>
            </a:extLst>
          </p:cNvPr>
          <p:cNvSpPr txBox="1">
            <a:spLocks/>
          </p:cNvSpPr>
          <p:nvPr/>
        </p:nvSpPr>
        <p:spPr>
          <a:xfrm>
            <a:off x="1129805" y="2452621"/>
            <a:ext cx="4076607" cy="424732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7A7A7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DIRECTORES/AS</a:t>
            </a: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rlin Sans FB Demi" panose="020E0802020502020306" pitchFamily="34" charset="0"/>
              <a:ea typeface="+mn-ea"/>
              <a:cs typeface="+mn-cs"/>
            </a:endParaRPr>
          </a:p>
        </p:txBody>
      </p:sp>
      <p:sp>
        <p:nvSpPr>
          <p:cNvPr id="13" name="Marcador de contenido 4">
            <a:extLst>
              <a:ext uri="{FF2B5EF4-FFF2-40B4-BE49-F238E27FC236}">
                <a16:creationId xmlns:a16="http://schemas.microsoft.com/office/drawing/2014/main" id="{7D20E03A-864B-44B9-943B-D41677ECE990}"/>
              </a:ext>
            </a:extLst>
          </p:cNvPr>
          <p:cNvSpPr txBox="1">
            <a:spLocks/>
          </p:cNvSpPr>
          <p:nvPr/>
        </p:nvSpPr>
        <p:spPr>
          <a:xfrm>
            <a:off x="9105948" y="3244334"/>
            <a:ext cx="2977514" cy="369332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7A7A7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E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+mn-cs"/>
              </a:rPr>
              <a:t>ORGC</a:t>
            </a: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rlin Sans FB Demi" panose="020E0802020502020306" pitchFamily="34" charset="0"/>
              <a:ea typeface="+mn-ea"/>
              <a:cs typeface="+mn-cs"/>
            </a:endParaRP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EE81A64D-8274-4AA7-A10B-A091E9608B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9805" y="296545"/>
            <a:ext cx="1076722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altLang="es-E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altLang="es-E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Marcador de contenido 4">
            <a:extLst>
              <a:ext uri="{FF2B5EF4-FFF2-40B4-BE49-F238E27FC236}">
                <a16:creationId xmlns:a16="http://schemas.microsoft.com/office/drawing/2014/main" id="{B79DDA43-093B-49F4-9A6E-0A7DA9387F97}"/>
              </a:ext>
            </a:extLst>
          </p:cNvPr>
          <p:cNvSpPr txBox="1">
            <a:spLocks/>
          </p:cNvSpPr>
          <p:nvPr/>
        </p:nvSpPr>
        <p:spPr>
          <a:xfrm>
            <a:off x="4449668" y="173554"/>
            <a:ext cx="10029324" cy="53553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7A7A7A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Grupos de Investigación CSIC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36AF7C36-B483-43F3-8957-C72F22D796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8765" y="1802747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ACA4111-2F97-48E9-81B5-3BFB2D00B4B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335024" y="892853"/>
          <a:ext cx="9390890" cy="5441625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3650628">
                  <a:extLst>
                    <a:ext uri="{9D8B030D-6E8A-4147-A177-3AD203B41FA5}">
                      <a16:colId xmlns:a16="http://schemas.microsoft.com/office/drawing/2014/main" val="1154244182"/>
                    </a:ext>
                  </a:extLst>
                </a:gridCol>
                <a:gridCol w="914500">
                  <a:extLst>
                    <a:ext uri="{9D8B030D-6E8A-4147-A177-3AD203B41FA5}">
                      <a16:colId xmlns:a16="http://schemas.microsoft.com/office/drawing/2014/main" val="298379354"/>
                    </a:ext>
                  </a:extLst>
                </a:gridCol>
                <a:gridCol w="782804">
                  <a:extLst>
                    <a:ext uri="{9D8B030D-6E8A-4147-A177-3AD203B41FA5}">
                      <a16:colId xmlns:a16="http://schemas.microsoft.com/office/drawing/2014/main" val="1836569484"/>
                    </a:ext>
                  </a:extLst>
                </a:gridCol>
                <a:gridCol w="701530">
                  <a:extLst>
                    <a:ext uri="{9D8B030D-6E8A-4147-A177-3AD203B41FA5}">
                      <a16:colId xmlns:a16="http://schemas.microsoft.com/office/drawing/2014/main" val="417697730"/>
                    </a:ext>
                  </a:extLst>
                </a:gridCol>
                <a:gridCol w="212049">
                  <a:extLst>
                    <a:ext uri="{9D8B030D-6E8A-4147-A177-3AD203B41FA5}">
                      <a16:colId xmlns:a16="http://schemas.microsoft.com/office/drawing/2014/main" val="3358460186"/>
                    </a:ext>
                  </a:extLst>
                </a:gridCol>
                <a:gridCol w="652952">
                  <a:extLst>
                    <a:ext uri="{9D8B030D-6E8A-4147-A177-3AD203B41FA5}">
                      <a16:colId xmlns:a16="http://schemas.microsoft.com/office/drawing/2014/main" val="1576326621"/>
                    </a:ext>
                  </a:extLst>
                </a:gridCol>
                <a:gridCol w="652952">
                  <a:extLst>
                    <a:ext uri="{9D8B030D-6E8A-4147-A177-3AD203B41FA5}">
                      <a16:colId xmlns:a16="http://schemas.microsoft.com/office/drawing/2014/main" val="1427168689"/>
                    </a:ext>
                  </a:extLst>
                </a:gridCol>
                <a:gridCol w="782804">
                  <a:extLst>
                    <a:ext uri="{9D8B030D-6E8A-4147-A177-3AD203B41FA5}">
                      <a16:colId xmlns:a16="http://schemas.microsoft.com/office/drawing/2014/main" val="2542589246"/>
                    </a:ext>
                  </a:extLst>
                </a:gridCol>
                <a:gridCol w="1040671">
                  <a:extLst>
                    <a:ext uri="{9D8B030D-6E8A-4147-A177-3AD203B41FA5}">
                      <a16:colId xmlns:a16="http://schemas.microsoft.com/office/drawing/2014/main" val="3152310141"/>
                    </a:ext>
                  </a:extLst>
                </a:gridCol>
              </a:tblGrid>
              <a:tr h="429957">
                <a:tc>
                  <a:txBody>
                    <a:bodyPr/>
                    <a:lstStyle/>
                    <a:p>
                      <a:endParaRPr lang="es-E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2017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2021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2022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E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2017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2021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2022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E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80165605"/>
                  </a:ext>
                </a:extLst>
              </a:tr>
              <a:tr h="429957">
                <a:tc>
                  <a:txBody>
                    <a:bodyPr/>
                    <a:lstStyle/>
                    <a:p>
                      <a:endParaRPr lang="es-E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Num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Num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Num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E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%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%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%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∆ 2022-2021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6465088"/>
                  </a:ext>
                </a:extLst>
              </a:tr>
              <a:tr h="4299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A1. Humanidades y Ciencias Sociales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80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78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80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E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5,1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5,1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5,1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0,0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6887846"/>
                  </a:ext>
                </a:extLst>
              </a:tr>
              <a:tr h="2149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A2. Biología y Biomedicina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550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566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568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E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35,2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36,8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36,4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1,2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4956896"/>
                  </a:ext>
                </a:extLst>
              </a:tr>
              <a:tr h="2149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</a:rPr>
                        <a:t>A3. Recursos Naturales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158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133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142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E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10,1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8,6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9,1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-1,0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5910511"/>
                  </a:ext>
                </a:extLst>
              </a:tr>
              <a:tr h="2149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A4. Ciencias Agrarias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205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197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208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E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13,1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12,8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13,3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0,2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5953858"/>
                  </a:ext>
                </a:extLst>
              </a:tr>
              <a:tr h="2149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A5. Ciencias y Tecnologías Físicas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154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156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150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E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9,9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10,1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9,6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-0,2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4507264"/>
                  </a:ext>
                </a:extLst>
              </a:tr>
              <a:tr h="4299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A6. Ciencias y Tecnologías de Materiales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177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168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159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E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11,3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10,9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10,2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-1,1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2214156"/>
                  </a:ext>
                </a:extLst>
              </a:tr>
              <a:tr h="4299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A7. Ciencias y Tecnologías de Alimentos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97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99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105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E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6,2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6,4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6,7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0,5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3478918"/>
                  </a:ext>
                </a:extLst>
              </a:tr>
              <a:tr h="4299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A8. Ciencias y Tecnologías Químicas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141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143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147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E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9,0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9,3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9,4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0,4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795734"/>
                  </a:ext>
                </a:extLst>
              </a:tr>
              <a:tr h="4299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Total con Áreas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1562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1540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1559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E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100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100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100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0,0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3572213"/>
                  </a:ext>
                </a:extLst>
              </a:tr>
              <a:tr h="69994">
                <a:tc>
                  <a:txBody>
                    <a:bodyPr/>
                    <a:lstStyle/>
                    <a:p>
                      <a:endParaRPr lang="es-E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E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E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E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E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E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E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E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E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3696066"/>
                  </a:ext>
                </a:extLst>
              </a:tr>
              <a:tr h="2149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Grupos sin áreas definidas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E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1800">
                          <a:effectLst/>
                        </a:rPr>
                        <a:t>95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119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E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0,0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5,8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7,1</a:t>
                      </a:r>
                      <a:endParaRPr lang="es-E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E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2782399"/>
                  </a:ext>
                </a:extLst>
              </a:tr>
              <a:tr h="4299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800" dirty="0">
                          <a:effectLst/>
                        </a:rPr>
                        <a:t>Total general (con y sin áreas)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FF0000"/>
                          </a:solidFill>
                          <a:effectLst/>
                        </a:rPr>
                        <a:t>1562</a:t>
                      </a:r>
                      <a:endParaRPr lang="es-E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solidFill>
                            <a:srgbClr val="FF0000"/>
                          </a:solidFill>
                          <a:effectLst/>
                        </a:rPr>
                        <a:t>1635</a:t>
                      </a:r>
                      <a:endParaRPr lang="es-E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rgbClr val="FF0000"/>
                          </a:solidFill>
                          <a:effectLst/>
                        </a:rPr>
                        <a:t>1678</a:t>
                      </a:r>
                      <a:endParaRPr lang="es-ES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E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100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100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100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E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5814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8138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cto 5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cto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0"/>
            <a:ext cx="10113407" cy="496606"/>
          </a:xfrm>
        </p:spPr>
        <p:txBody>
          <a:bodyPr/>
          <a:lstStyle/>
          <a:p>
            <a:pPr algn="ctr"/>
            <a:r>
              <a:rPr lang="es-ES" sz="2800" i="1" dirty="0" smtClean="0"/>
              <a:t>La vida Científica </a:t>
            </a:r>
            <a:endParaRPr lang="es-ES" sz="2800" i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3201" y="496606"/>
            <a:ext cx="8615680" cy="4952216"/>
          </a:xfrm>
        </p:spPr>
        <p:txBody>
          <a:bodyPr>
            <a:noAutofit/>
          </a:bodyPr>
          <a:lstStyle/>
          <a:p>
            <a:r>
              <a:rPr lang="es-ES" sz="2400" dirty="0" smtClean="0">
                <a:solidFill>
                  <a:schemeClr val="tx1"/>
                </a:solidFill>
              </a:rPr>
              <a:t>      	La vida Científica…….. :</a:t>
            </a:r>
          </a:p>
          <a:p>
            <a:endParaRPr lang="es-ES" sz="2400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s-ES" sz="2400" dirty="0" smtClean="0">
                <a:solidFill>
                  <a:schemeClr val="tx1"/>
                </a:solidFill>
              </a:rPr>
              <a:t>Doctorando</a:t>
            </a:r>
          </a:p>
          <a:p>
            <a:pPr marL="342900" indent="-342900">
              <a:buAutoNum type="arabicPeriod"/>
            </a:pPr>
            <a:r>
              <a:rPr lang="es-ES" sz="2400" dirty="0" err="1" smtClean="0">
                <a:solidFill>
                  <a:schemeClr val="tx1"/>
                </a:solidFill>
              </a:rPr>
              <a:t>Postdoc</a:t>
            </a:r>
            <a:r>
              <a:rPr lang="es-ES" sz="2400" dirty="0" smtClean="0">
                <a:solidFill>
                  <a:schemeClr val="tx1"/>
                </a:solidFill>
              </a:rPr>
              <a:t>. en el extranjero</a:t>
            </a:r>
          </a:p>
          <a:p>
            <a:pPr marL="342900" indent="-342900">
              <a:buAutoNum type="arabicPeriod"/>
            </a:pPr>
            <a:r>
              <a:rPr lang="es-ES" sz="2400" dirty="0" smtClean="0">
                <a:solidFill>
                  <a:schemeClr val="tx1"/>
                </a:solidFill>
              </a:rPr>
              <a:t>Contrato de reincorporación</a:t>
            </a:r>
          </a:p>
          <a:p>
            <a:pPr marL="342900" indent="-342900">
              <a:buAutoNum type="arabicPeriod"/>
            </a:pPr>
            <a:r>
              <a:rPr lang="es-ES" sz="2400" dirty="0" smtClean="0">
                <a:solidFill>
                  <a:schemeClr val="tx1"/>
                </a:solidFill>
              </a:rPr>
              <a:t>Investigador con contrato estable o funcionario</a:t>
            </a:r>
          </a:p>
          <a:p>
            <a:pPr marL="342900" indent="-342900">
              <a:buAutoNum type="arabicPeriod"/>
            </a:pPr>
            <a:r>
              <a:rPr lang="es-ES" sz="2400" dirty="0" smtClean="0">
                <a:solidFill>
                  <a:schemeClr val="tx1"/>
                </a:solidFill>
              </a:rPr>
              <a:t>Director de Instituto </a:t>
            </a:r>
            <a:endParaRPr lang="es-ES" sz="2400" dirty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s-ES" sz="2400" dirty="0" smtClean="0">
                <a:solidFill>
                  <a:schemeClr val="tx1"/>
                </a:solidFill>
              </a:rPr>
              <a:t>………. </a:t>
            </a:r>
            <a:endParaRPr lang="es-E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3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cto 5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cto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0"/>
            <a:ext cx="10113407" cy="496606"/>
          </a:xfrm>
        </p:spPr>
        <p:txBody>
          <a:bodyPr/>
          <a:lstStyle/>
          <a:p>
            <a:pPr algn="ctr"/>
            <a:r>
              <a:rPr lang="es-ES" sz="2800" i="1" dirty="0" smtClean="0"/>
              <a:t>La vida Científica </a:t>
            </a:r>
            <a:endParaRPr lang="es-ES" sz="2800" i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3200" y="496606"/>
            <a:ext cx="10496181" cy="4952216"/>
          </a:xfrm>
        </p:spPr>
        <p:txBody>
          <a:bodyPr>
            <a:noAutofit/>
          </a:bodyPr>
          <a:lstStyle/>
          <a:p>
            <a:r>
              <a:rPr lang="es-ES" sz="2400" dirty="0" smtClean="0">
                <a:solidFill>
                  <a:schemeClr val="tx1"/>
                </a:solidFill>
              </a:rPr>
              <a:t> </a:t>
            </a:r>
            <a:r>
              <a:rPr lang="es-ES" sz="2400" dirty="0" smtClean="0">
                <a:solidFill>
                  <a:srgbClr val="0000FF"/>
                </a:solidFill>
              </a:rPr>
              <a:t>En</a:t>
            </a:r>
            <a:r>
              <a:rPr lang="es-ES" sz="2400" dirty="0" smtClean="0">
                <a:solidFill>
                  <a:schemeClr val="tx1"/>
                </a:solidFill>
              </a:rPr>
              <a:t> 	La vida Científica </a:t>
            </a:r>
            <a:r>
              <a:rPr lang="es-ES" sz="2400" dirty="0" smtClean="0">
                <a:solidFill>
                  <a:srgbClr val="0000FF"/>
                </a:solidFill>
              </a:rPr>
              <a:t>siempre se necesita </a:t>
            </a:r>
            <a:r>
              <a:rPr lang="es-ES" sz="2400" dirty="0" smtClean="0">
                <a:solidFill>
                  <a:schemeClr val="tx1"/>
                </a:solidFill>
              </a:rPr>
              <a:t> :</a:t>
            </a:r>
          </a:p>
          <a:p>
            <a:endParaRPr lang="es-ES" sz="2400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s-ES" sz="2400" dirty="0" smtClean="0">
                <a:solidFill>
                  <a:schemeClr val="tx1"/>
                </a:solidFill>
              </a:rPr>
              <a:t>Doctorando </a:t>
            </a:r>
            <a:r>
              <a:rPr lang="es-ES" sz="2400" dirty="0" smtClean="0">
                <a:solidFill>
                  <a:srgbClr val="0000FF"/>
                </a:solidFill>
                <a:sym typeface="Wingdings" panose="05000000000000000000" pitchFamily="2" charset="2"/>
              </a:rPr>
              <a:t> “Jefe”, proyecto y laboratorio</a:t>
            </a:r>
            <a:endParaRPr lang="es-ES" sz="2400" dirty="0" smtClean="0">
              <a:solidFill>
                <a:srgbClr val="0000FF"/>
              </a:solidFill>
            </a:endParaRPr>
          </a:p>
          <a:p>
            <a:pPr marL="342900" indent="-342900">
              <a:buAutoNum type="arabicPeriod"/>
            </a:pPr>
            <a:r>
              <a:rPr lang="es-ES" sz="2400" dirty="0" err="1" smtClean="0">
                <a:solidFill>
                  <a:schemeClr val="tx1"/>
                </a:solidFill>
              </a:rPr>
              <a:t>Postdoc</a:t>
            </a:r>
            <a:r>
              <a:rPr lang="es-ES" sz="2400" dirty="0" smtClean="0">
                <a:solidFill>
                  <a:schemeClr val="tx1"/>
                </a:solidFill>
              </a:rPr>
              <a:t>. en el extranjero</a:t>
            </a:r>
            <a:r>
              <a:rPr lang="es-ES" sz="2400" dirty="0">
                <a:solidFill>
                  <a:srgbClr val="0000FF"/>
                </a:solidFill>
                <a:sym typeface="Wingdings" panose="05000000000000000000" pitchFamily="2" charset="2"/>
              </a:rPr>
              <a:t>  proyecto y laboratorio</a:t>
            </a:r>
            <a:r>
              <a:rPr lang="es-ES" sz="2400" dirty="0" smtClean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buAutoNum type="arabicPeriod"/>
            </a:pPr>
            <a:r>
              <a:rPr lang="es-ES" sz="2400" dirty="0" smtClean="0">
                <a:solidFill>
                  <a:schemeClr val="tx1"/>
                </a:solidFill>
              </a:rPr>
              <a:t>Contrato de reincorporación </a:t>
            </a:r>
            <a:r>
              <a:rPr lang="es-ES" sz="2400" dirty="0">
                <a:solidFill>
                  <a:srgbClr val="0000FF"/>
                </a:solidFill>
                <a:sym typeface="Wingdings" panose="05000000000000000000" pitchFamily="2" charset="2"/>
              </a:rPr>
              <a:t> proyecto y laboratorio</a:t>
            </a:r>
            <a:r>
              <a:rPr lang="es-ES" sz="2400" dirty="0">
                <a:solidFill>
                  <a:schemeClr val="tx1"/>
                </a:solidFill>
              </a:rPr>
              <a:t> </a:t>
            </a:r>
            <a:endParaRPr lang="es-ES" sz="2400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s-ES" sz="2400" dirty="0" smtClean="0">
                <a:solidFill>
                  <a:schemeClr val="tx1"/>
                </a:solidFill>
              </a:rPr>
              <a:t>Investigador con contrato estable o funcionario</a:t>
            </a:r>
            <a:r>
              <a:rPr lang="es-ES" sz="2400" dirty="0">
                <a:solidFill>
                  <a:srgbClr val="0000FF"/>
                </a:solidFill>
                <a:sym typeface="Wingdings" panose="05000000000000000000" pitchFamily="2" charset="2"/>
              </a:rPr>
              <a:t>  </a:t>
            </a:r>
            <a:r>
              <a:rPr lang="es-ES" sz="2400" dirty="0" smtClean="0">
                <a:solidFill>
                  <a:srgbClr val="0000FF"/>
                </a:solidFill>
                <a:sym typeface="Wingdings" panose="05000000000000000000" pitchFamily="2" charset="2"/>
              </a:rPr>
              <a:t>apoyo Científico</a:t>
            </a:r>
            <a:endParaRPr lang="es-ES" sz="2400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s-ES" sz="2400" dirty="0" smtClean="0">
                <a:solidFill>
                  <a:schemeClr val="tx1"/>
                </a:solidFill>
              </a:rPr>
              <a:t>Director de Instituto </a:t>
            </a:r>
            <a:r>
              <a:rPr lang="es-ES" sz="2400" dirty="0">
                <a:solidFill>
                  <a:srgbClr val="0000FF"/>
                </a:solidFill>
                <a:sym typeface="Wingdings" panose="05000000000000000000" pitchFamily="2" charset="2"/>
              </a:rPr>
              <a:t> apoyo </a:t>
            </a:r>
            <a:r>
              <a:rPr lang="es-ES" sz="2400" dirty="0" smtClean="0">
                <a:solidFill>
                  <a:srgbClr val="0000FF"/>
                </a:solidFill>
                <a:sym typeface="Wingdings" panose="05000000000000000000" pitchFamily="2" charset="2"/>
              </a:rPr>
              <a:t>a gestión de proyectos y de infraestructuras</a:t>
            </a:r>
            <a:endParaRPr lang="es-ES" sz="2400" dirty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s-ES" sz="2400" dirty="0" smtClean="0">
                <a:solidFill>
                  <a:schemeClr val="tx1"/>
                </a:solidFill>
              </a:rPr>
              <a:t>………. </a:t>
            </a:r>
            <a:endParaRPr lang="es-E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92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cto 5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cto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0"/>
            <a:ext cx="10113407" cy="496606"/>
          </a:xfrm>
        </p:spPr>
        <p:txBody>
          <a:bodyPr/>
          <a:lstStyle/>
          <a:p>
            <a:pPr algn="ctr"/>
            <a:r>
              <a:rPr lang="es-ES" sz="2800" i="1" dirty="0" smtClean="0"/>
              <a:t>La vida Científica </a:t>
            </a:r>
            <a:endParaRPr lang="es-ES" sz="2800" i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3200" y="496606"/>
            <a:ext cx="10496181" cy="4952216"/>
          </a:xfrm>
        </p:spPr>
        <p:txBody>
          <a:bodyPr>
            <a:noAutofit/>
          </a:bodyPr>
          <a:lstStyle/>
          <a:p>
            <a:r>
              <a:rPr lang="es-ES" sz="2400" dirty="0" smtClean="0">
                <a:solidFill>
                  <a:schemeClr val="tx1"/>
                </a:solidFill>
              </a:rPr>
              <a:t> </a:t>
            </a:r>
            <a:r>
              <a:rPr lang="es-ES" sz="2400" dirty="0" smtClean="0">
                <a:solidFill>
                  <a:srgbClr val="0000FF"/>
                </a:solidFill>
              </a:rPr>
              <a:t>En</a:t>
            </a:r>
            <a:r>
              <a:rPr lang="es-ES" sz="2400" dirty="0" smtClean="0">
                <a:solidFill>
                  <a:schemeClr val="tx1"/>
                </a:solidFill>
              </a:rPr>
              <a:t> 	La vida Científica </a:t>
            </a:r>
            <a:r>
              <a:rPr lang="es-ES" sz="2400" dirty="0" smtClean="0">
                <a:solidFill>
                  <a:srgbClr val="0000FF"/>
                </a:solidFill>
              </a:rPr>
              <a:t>siempre se necesita </a:t>
            </a:r>
            <a:r>
              <a:rPr lang="es-ES" sz="2400" dirty="0" smtClean="0">
                <a:solidFill>
                  <a:schemeClr val="tx1"/>
                </a:solidFill>
              </a:rPr>
              <a:t> :</a:t>
            </a:r>
          </a:p>
          <a:p>
            <a:endParaRPr lang="es-ES" sz="2400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s-ES" sz="2400" dirty="0" smtClean="0">
                <a:solidFill>
                  <a:schemeClr val="tx1"/>
                </a:solidFill>
              </a:rPr>
              <a:t>Doctorando </a:t>
            </a:r>
            <a:r>
              <a:rPr lang="es-ES" sz="2400" dirty="0" smtClean="0">
                <a:solidFill>
                  <a:srgbClr val="0000FF"/>
                </a:solidFill>
                <a:sym typeface="Wingdings" panose="05000000000000000000" pitchFamily="2" charset="2"/>
              </a:rPr>
              <a:t> “Jefe”, proyecto y laboratorio</a:t>
            </a:r>
            <a:endParaRPr lang="es-ES" sz="2400" dirty="0" smtClean="0">
              <a:solidFill>
                <a:srgbClr val="0000FF"/>
              </a:solidFill>
            </a:endParaRPr>
          </a:p>
          <a:p>
            <a:pPr marL="342900" indent="-342900">
              <a:buAutoNum type="arabicPeriod"/>
            </a:pPr>
            <a:r>
              <a:rPr lang="es-ES" sz="2400" dirty="0" err="1" smtClean="0">
                <a:solidFill>
                  <a:schemeClr val="tx1"/>
                </a:solidFill>
              </a:rPr>
              <a:t>Postdoc</a:t>
            </a:r>
            <a:r>
              <a:rPr lang="es-ES" sz="2400" dirty="0" smtClean="0">
                <a:solidFill>
                  <a:schemeClr val="tx1"/>
                </a:solidFill>
              </a:rPr>
              <a:t>. en el extranjero</a:t>
            </a:r>
            <a:r>
              <a:rPr lang="es-ES" sz="2400" dirty="0">
                <a:solidFill>
                  <a:srgbClr val="0000FF"/>
                </a:solidFill>
                <a:sym typeface="Wingdings" panose="05000000000000000000" pitchFamily="2" charset="2"/>
              </a:rPr>
              <a:t>  proyecto y laboratorio</a:t>
            </a:r>
            <a:r>
              <a:rPr lang="es-ES" sz="2400" dirty="0" smtClean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buAutoNum type="arabicPeriod"/>
            </a:pPr>
            <a:r>
              <a:rPr lang="es-ES" sz="2400" dirty="0" smtClean="0">
                <a:solidFill>
                  <a:schemeClr val="tx1"/>
                </a:solidFill>
              </a:rPr>
              <a:t>Contrato de reincorporación </a:t>
            </a:r>
            <a:r>
              <a:rPr lang="es-ES" sz="2400" dirty="0">
                <a:solidFill>
                  <a:srgbClr val="0000FF"/>
                </a:solidFill>
                <a:sym typeface="Wingdings" panose="05000000000000000000" pitchFamily="2" charset="2"/>
              </a:rPr>
              <a:t> proyecto y laboratorio</a:t>
            </a:r>
            <a:r>
              <a:rPr lang="es-ES" sz="2400" dirty="0">
                <a:solidFill>
                  <a:schemeClr val="tx1"/>
                </a:solidFill>
              </a:rPr>
              <a:t> </a:t>
            </a:r>
            <a:endParaRPr lang="es-ES" sz="2400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s-ES" sz="2400" dirty="0" smtClean="0">
                <a:solidFill>
                  <a:schemeClr val="tx1"/>
                </a:solidFill>
              </a:rPr>
              <a:t>Investigador con contrato estable o funcionario</a:t>
            </a:r>
            <a:r>
              <a:rPr lang="es-ES" sz="2400" dirty="0">
                <a:solidFill>
                  <a:srgbClr val="0000FF"/>
                </a:solidFill>
                <a:sym typeface="Wingdings" panose="05000000000000000000" pitchFamily="2" charset="2"/>
              </a:rPr>
              <a:t>  </a:t>
            </a:r>
            <a:r>
              <a:rPr lang="es-ES" sz="2400" dirty="0" smtClean="0">
                <a:solidFill>
                  <a:srgbClr val="0000FF"/>
                </a:solidFill>
                <a:sym typeface="Wingdings" panose="05000000000000000000" pitchFamily="2" charset="2"/>
              </a:rPr>
              <a:t>apoyo Científico</a:t>
            </a:r>
            <a:endParaRPr lang="es-ES" sz="2400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s-ES" sz="2400" dirty="0" smtClean="0">
                <a:solidFill>
                  <a:schemeClr val="tx1"/>
                </a:solidFill>
              </a:rPr>
              <a:t>Director de Instituto </a:t>
            </a:r>
            <a:r>
              <a:rPr lang="es-ES" sz="2400" dirty="0">
                <a:solidFill>
                  <a:srgbClr val="0000FF"/>
                </a:solidFill>
                <a:sym typeface="Wingdings" panose="05000000000000000000" pitchFamily="2" charset="2"/>
              </a:rPr>
              <a:t> apoyo </a:t>
            </a:r>
            <a:r>
              <a:rPr lang="es-ES" sz="2400" dirty="0" smtClean="0">
                <a:solidFill>
                  <a:srgbClr val="0000FF"/>
                </a:solidFill>
                <a:sym typeface="Wingdings" panose="05000000000000000000" pitchFamily="2" charset="2"/>
              </a:rPr>
              <a:t>a gestión de proyectos y de infraestructuras</a:t>
            </a:r>
            <a:endParaRPr lang="es-ES" sz="2400" dirty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s-ES" sz="2400" dirty="0" smtClean="0">
                <a:solidFill>
                  <a:schemeClr val="tx1"/>
                </a:solidFill>
              </a:rPr>
              <a:t>………. </a:t>
            </a:r>
          </a:p>
          <a:p>
            <a:pPr marL="342900" indent="-342900">
              <a:buAutoNum type="arabicPeriod"/>
            </a:pPr>
            <a:endParaRPr lang="es-ES" sz="2400" dirty="0">
              <a:solidFill>
                <a:schemeClr val="tx1"/>
              </a:solidFill>
            </a:endParaRPr>
          </a:p>
          <a:p>
            <a:endParaRPr lang="es-ES" sz="2000" dirty="0" smtClean="0">
              <a:solidFill>
                <a:schemeClr val="tx1"/>
              </a:solidFill>
            </a:endParaRPr>
          </a:p>
          <a:p>
            <a:r>
              <a:rPr lang="es-ES" sz="2000" dirty="0">
                <a:solidFill>
                  <a:schemeClr val="tx1"/>
                </a:solidFill>
              </a:rPr>
              <a:t> </a:t>
            </a:r>
            <a:r>
              <a:rPr lang="es-ES" sz="2000" dirty="0" smtClean="0">
                <a:solidFill>
                  <a:schemeClr val="tx1"/>
                </a:solidFill>
              </a:rPr>
              <a:t>                                                                       </a:t>
            </a:r>
            <a:r>
              <a:rPr lang="es-ES" sz="2400" dirty="0" smtClean="0">
                <a:solidFill>
                  <a:schemeClr val="tx1"/>
                </a:solidFill>
              </a:rPr>
              <a:t>VAPC   (</a:t>
            </a:r>
            <a:r>
              <a:rPr lang="es-ES" sz="2400" dirty="0" smtClean="0">
                <a:solidFill>
                  <a:srgbClr val="0000FF"/>
                </a:solidFill>
              </a:rPr>
              <a:t>vapc@csic.es</a:t>
            </a:r>
            <a:r>
              <a:rPr lang="es-ES" sz="2400" dirty="0" smtClean="0">
                <a:solidFill>
                  <a:schemeClr val="tx1"/>
                </a:solidFill>
              </a:rPr>
              <a:t>)</a:t>
            </a:r>
            <a:endParaRPr lang="es-ES" sz="2400" dirty="0">
              <a:solidFill>
                <a:srgbClr val="FF0000"/>
              </a:solidFill>
            </a:endParaRPr>
          </a:p>
        </p:txBody>
      </p:sp>
      <p:sp>
        <p:nvSpPr>
          <p:cNvPr id="7" name="Elipse 6"/>
          <p:cNvSpPr/>
          <p:nvPr/>
        </p:nvSpPr>
        <p:spPr>
          <a:xfrm>
            <a:off x="4184073" y="2729345"/>
            <a:ext cx="7356763" cy="1246910"/>
          </a:xfrm>
          <a:prstGeom prst="ellipse">
            <a:avLst/>
          </a:prstGeom>
          <a:solidFill>
            <a:srgbClr val="C00000">
              <a:alpha val="29000"/>
            </a:srgbClr>
          </a:solidFill>
          <a:ln>
            <a:gradFill>
              <a:gsLst>
                <a:gs pos="0">
                  <a:schemeClr val="tx2"/>
                </a:gs>
                <a:gs pos="37000">
                  <a:schemeClr val="accent1">
                    <a:lumMod val="45000"/>
                    <a:lumOff val="55000"/>
                  </a:schemeClr>
                </a:gs>
                <a:gs pos="69000">
                  <a:schemeClr val="accent1">
                    <a:lumMod val="45000"/>
                    <a:lumOff val="55000"/>
                  </a:schemeClr>
                </a:gs>
                <a:gs pos="100000">
                  <a:srgbClr val="00B050"/>
                </a:gs>
              </a:gsLst>
              <a:lin ang="30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Arco 7"/>
          <p:cNvSpPr/>
          <p:nvPr/>
        </p:nvSpPr>
        <p:spPr>
          <a:xfrm rot="13006271">
            <a:off x="4432631" y="2912421"/>
            <a:ext cx="1260581" cy="2193683"/>
          </a:xfrm>
          <a:prstGeom prst="arc">
            <a:avLst>
              <a:gd name="adj1" fmla="val 15497252"/>
              <a:gd name="adj2" fmla="val 21397153"/>
            </a:avLst>
          </a:prstGeom>
          <a:ln w="762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Flecha derecha 8"/>
          <p:cNvSpPr/>
          <p:nvPr/>
        </p:nvSpPr>
        <p:spPr>
          <a:xfrm>
            <a:off x="4616249" y="4852219"/>
            <a:ext cx="471949" cy="250722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374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cto 5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cto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26926" y="187890"/>
            <a:ext cx="10113407" cy="671091"/>
          </a:xfrm>
        </p:spPr>
        <p:txBody>
          <a:bodyPr/>
          <a:lstStyle/>
          <a:p>
            <a:r>
              <a:rPr lang="es-ES" sz="2400" i="1" dirty="0" smtClean="0"/>
              <a:t>VAPC: Unidad </a:t>
            </a:r>
            <a:r>
              <a:rPr lang="es-ES" sz="2400" i="1" dirty="0"/>
              <a:t>de </a:t>
            </a:r>
            <a:r>
              <a:rPr lang="es-ES" sz="2400" i="1" dirty="0" smtClean="0"/>
              <a:t>Convocatorias  </a:t>
            </a:r>
            <a:r>
              <a:rPr lang="es-ES" sz="2400" i="1" u="sng" dirty="0" smtClean="0">
                <a:solidFill>
                  <a:srgbClr val="0000FF"/>
                </a:solidFill>
              </a:rPr>
              <a:t>unidad.convocatorias@csic.es</a:t>
            </a:r>
            <a:r>
              <a:rPr lang="es-ES" sz="2400" i="1" dirty="0" smtClean="0"/>
              <a:t> </a:t>
            </a:r>
            <a:endParaRPr lang="es-ES" sz="2400" i="1" dirty="0">
              <a:solidFill>
                <a:srgbClr val="0000FF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56819" y="928253"/>
            <a:ext cx="10628843" cy="4710547"/>
          </a:xfrm>
        </p:spPr>
        <p:txBody>
          <a:bodyPr>
            <a:noAutofit/>
          </a:bodyPr>
          <a:lstStyle/>
          <a:p>
            <a:endParaRPr lang="es-ES" sz="2000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s-ES" sz="2000" dirty="0" smtClean="0">
                <a:solidFill>
                  <a:schemeClr val="tx1"/>
                </a:solidFill>
              </a:rPr>
              <a:t>CONTRATOS </a:t>
            </a:r>
            <a:r>
              <a:rPr lang="es-ES" sz="2000" dirty="0">
                <a:solidFill>
                  <a:schemeClr val="tx1"/>
                </a:solidFill>
              </a:rPr>
              <a:t>PARA LA FORMACIÓN POSTDOCTORAL “</a:t>
            </a:r>
            <a:r>
              <a:rPr lang="es-ES" sz="2000" dirty="0">
                <a:solidFill>
                  <a:srgbClr val="C00000"/>
                </a:solidFill>
              </a:rPr>
              <a:t>JUAN DE LA CIERVA” </a:t>
            </a:r>
            <a:r>
              <a:rPr lang="es-ES" sz="2000" dirty="0" smtClean="0">
                <a:solidFill>
                  <a:srgbClr val="C00000"/>
                </a:solidFill>
              </a:rPr>
              <a:t>– FORMACIÓN»</a:t>
            </a:r>
            <a:r>
              <a:rPr lang="es-ES" sz="2000" dirty="0" smtClean="0">
                <a:solidFill>
                  <a:schemeClr val="tx1"/>
                </a:solidFill>
              </a:rPr>
              <a:t/>
            </a:r>
            <a:br>
              <a:rPr lang="es-ES" sz="2000" dirty="0" smtClean="0">
                <a:solidFill>
                  <a:schemeClr val="tx1"/>
                </a:solidFill>
              </a:rPr>
            </a:br>
            <a:endParaRPr lang="es-ES" sz="20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AutoNum type="arabicPeriod"/>
            </a:pPr>
            <a:r>
              <a:rPr lang="es-ES" sz="2000" dirty="0" smtClean="0">
                <a:solidFill>
                  <a:schemeClr val="bg1">
                    <a:lumMod val="65000"/>
                  </a:schemeClr>
                </a:solidFill>
              </a:rPr>
              <a:t>AYUDAS </a:t>
            </a:r>
            <a:r>
              <a:rPr lang="es-ES" sz="2000" dirty="0">
                <a:solidFill>
                  <a:schemeClr val="bg1">
                    <a:lumMod val="65000"/>
                  </a:schemeClr>
                </a:solidFill>
              </a:rPr>
              <a:t>PARA LA CONTRATACIÓN DE DOCTORES</a:t>
            </a:r>
            <a:r>
              <a:rPr lang="es-ES" sz="2000" dirty="0">
                <a:solidFill>
                  <a:schemeClr val="tx1"/>
                </a:solidFill>
              </a:rPr>
              <a:t> </a:t>
            </a:r>
            <a:r>
              <a:rPr lang="es-ES" sz="2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«JUAN DE LA CIERVA» INCORPORACIÓN»</a:t>
            </a:r>
            <a:r>
              <a:rPr lang="es-ES" sz="2000" dirty="0">
                <a:solidFill>
                  <a:schemeClr val="tx1"/>
                </a:solidFill>
              </a:rPr>
              <a:t/>
            </a:r>
            <a:br>
              <a:rPr lang="es-ES" sz="2000" dirty="0">
                <a:solidFill>
                  <a:schemeClr val="tx1"/>
                </a:solidFill>
              </a:rPr>
            </a:br>
            <a:endParaRPr lang="es-ES" sz="2000" dirty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AutoNum type="arabicPeriod"/>
            </a:pPr>
            <a:r>
              <a:rPr lang="es-ES" sz="2000" dirty="0">
                <a:solidFill>
                  <a:schemeClr val="tx1"/>
                </a:solidFill>
              </a:rPr>
              <a:t>AYUDAS PARA LA CONTRATACIÓN DE DOCTORES </a:t>
            </a:r>
            <a:r>
              <a:rPr lang="es-ES" sz="2000" dirty="0">
                <a:solidFill>
                  <a:srgbClr val="C00000"/>
                </a:solidFill>
              </a:rPr>
              <a:t>«RAMÓN Y CAJAL»</a:t>
            </a:r>
            <a:br>
              <a:rPr lang="es-ES" sz="2000" dirty="0">
                <a:solidFill>
                  <a:srgbClr val="C00000"/>
                </a:solidFill>
              </a:rPr>
            </a:br>
            <a:endParaRPr lang="es-ES" sz="2000" dirty="0">
              <a:solidFill>
                <a:srgbClr val="C00000"/>
              </a:solidFill>
            </a:endParaRPr>
          </a:p>
          <a:p>
            <a:pPr marL="342900" indent="-342900">
              <a:buAutoNum type="arabicPeriod"/>
            </a:pPr>
            <a:r>
              <a:rPr lang="es-ES" sz="2000" dirty="0" smtClean="0">
                <a:solidFill>
                  <a:schemeClr val="tx1"/>
                </a:solidFill>
              </a:rPr>
              <a:t>AYUDAS </a:t>
            </a:r>
            <a:r>
              <a:rPr lang="es-ES" sz="2000" dirty="0">
                <a:solidFill>
                  <a:schemeClr val="tx1"/>
                </a:solidFill>
              </a:rPr>
              <a:t>PARA LA CONTRATACIÓN DE</a:t>
            </a:r>
            <a:r>
              <a:rPr lang="es-ES" sz="2000" dirty="0">
                <a:solidFill>
                  <a:srgbClr val="0000FF"/>
                </a:solidFill>
              </a:rPr>
              <a:t> PERSONAL TÉCNICO DE APOYO A LA </a:t>
            </a:r>
            <a:r>
              <a:rPr lang="es-ES" sz="2000" dirty="0" smtClean="0">
                <a:solidFill>
                  <a:srgbClr val="0000FF"/>
                </a:solidFill>
              </a:rPr>
              <a:t>I+D+I </a:t>
            </a:r>
          </a:p>
          <a:p>
            <a:pPr marL="342900" indent="-342900">
              <a:buAutoNum type="arabicPeriod"/>
            </a:pPr>
            <a:endParaRPr lang="es-ES" sz="2000" dirty="0">
              <a:solidFill>
                <a:srgbClr val="0000FF"/>
              </a:solidFill>
            </a:endParaRPr>
          </a:p>
          <a:p>
            <a:pPr marL="342900" indent="-342900">
              <a:buAutoNum type="arabicPeriod"/>
            </a:pPr>
            <a:r>
              <a:rPr lang="es-ES" sz="2000" dirty="0">
                <a:solidFill>
                  <a:schemeClr val="tx1"/>
                </a:solidFill>
              </a:rPr>
              <a:t>AYUDAS PARA LA CONTRATACIÓN DE </a:t>
            </a:r>
            <a:r>
              <a:rPr lang="es-ES" sz="2000" dirty="0" smtClean="0">
                <a:solidFill>
                  <a:schemeClr val="tx1"/>
                </a:solidFill>
              </a:rPr>
              <a:t>PERSONAL en el programa estatal</a:t>
            </a:r>
            <a:r>
              <a:rPr lang="es-ES" sz="2000" dirty="0" smtClean="0">
                <a:solidFill>
                  <a:srgbClr val="0000FF"/>
                </a:solidFill>
              </a:rPr>
              <a:t> INVESTIGO</a:t>
            </a:r>
            <a:br>
              <a:rPr lang="es-ES" sz="2000" dirty="0" smtClean="0">
                <a:solidFill>
                  <a:srgbClr val="0000FF"/>
                </a:solidFill>
              </a:rPr>
            </a:br>
            <a:endParaRPr lang="es-ES" sz="2000" dirty="0" smtClean="0">
              <a:solidFill>
                <a:srgbClr val="0000FF"/>
              </a:solidFill>
            </a:endParaRPr>
          </a:p>
          <a:p>
            <a:r>
              <a:rPr lang="es-ES" sz="2000" dirty="0">
                <a:solidFill>
                  <a:srgbClr val="0000FF"/>
                </a:solidFill>
              </a:rPr>
              <a:t>	</a:t>
            </a:r>
            <a:r>
              <a:rPr lang="es-ES" sz="2000" dirty="0" smtClean="0">
                <a:solidFill>
                  <a:srgbClr val="0000FF"/>
                </a:solidFill>
              </a:rPr>
              <a:t>(Apoyo desde la solicitud hasta su finalización, trámites diversos: traslados, etc.,…) </a:t>
            </a:r>
          </a:p>
        </p:txBody>
      </p:sp>
    </p:spTree>
    <p:extLst>
      <p:ext uri="{BB962C8B-B14F-4D97-AF65-F5344CB8AC3E}">
        <p14:creationId xmlns:p14="http://schemas.microsoft.com/office/powerpoint/2010/main" val="363317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cto 5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cto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26926" y="187890"/>
            <a:ext cx="10113407" cy="671091"/>
          </a:xfrm>
        </p:spPr>
        <p:txBody>
          <a:bodyPr/>
          <a:lstStyle/>
          <a:p>
            <a:r>
              <a:rPr lang="es-ES" sz="2400" i="1" dirty="0" smtClean="0"/>
              <a:t>VAPC: Unidad </a:t>
            </a:r>
            <a:r>
              <a:rPr lang="es-ES" sz="2400" i="1" dirty="0"/>
              <a:t>de </a:t>
            </a:r>
            <a:r>
              <a:rPr lang="es-ES" sz="2400" i="1" dirty="0" smtClean="0"/>
              <a:t>Convocatorias  </a:t>
            </a:r>
            <a:r>
              <a:rPr lang="es-ES" sz="2400" i="1" u="sng" dirty="0" smtClean="0">
                <a:solidFill>
                  <a:srgbClr val="0000FF"/>
                </a:solidFill>
              </a:rPr>
              <a:t>unidad.convocatorias@csic.es</a:t>
            </a:r>
            <a:r>
              <a:rPr lang="es-ES" sz="2400" i="1" dirty="0" smtClean="0"/>
              <a:t> </a:t>
            </a:r>
            <a:endParaRPr lang="es-ES" sz="2400" i="1" dirty="0">
              <a:solidFill>
                <a:srgbClr val="0000FF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56819" y="928253"/>
            <a:ext cx="10628843" cy="4197929"/>
          </a:xfrm>
        </p:spPr>
        <p:txBody>
          <a:bodyPr>
            <a:noAutofit/>
          </a:bodyPr>
          <a:lstStyle/>
          <a:p>
            <a:endParaRPr lang="es-ES" sz="2000" dirty="0" smtClean="0">
              <a:solidFill>
                <a:schemeClr val="tx1"/>
              </a:solidFill>
            </a:endParaRPr>
          </a:p>
          <a:p>
            <a:r>
              <a:rPr lang="es-ES" sz="2000" b="1" dirty="0" smtClean="0">
                <a:solidFill>
                  <a:schemeClr val="tx1"/>
                </a:solidFill>
              </a:rPr>
              <a:t>Ayudas de CSIC </a:t>
            </a:r>
            <a:r>
              <a:rPr lang="es-ES" sz="2000" dirty="0" smtClean="0">
                <a:solidFill>
                  <a:schemeClr val="tx1"/>
                </a:solidFill>
              </a:rPr>
              <a:t>para la atracción de talento en el programa </a:t>
            </a:r>
            <a:r>
              <a:rPr lang="es-ES" sz="2000" dirty="0" smtClean="0">
                <a:solidFill>
                  <a:srgbClr val="C00000"/>
                </a:solidFill>
              </a:rPr>
              <a:t>«</a:t>
            </a:r>
            <a:r>
              <a:rPr lang="es-ES" sz="2000" dirty="0">
                <a:solidFill>
                  <a:srgbClr val="C00000"/>
                </a:solidFill>
              </a:rPr>
              <a:t>RAMÓN Y CAJAL</a:t>
            </a:r>
            <a:r>
              <a:rPr lang="es-ES" sz="2000" dirty="0" smtClean="0">
                <a:solidFill>
                  <a:srgbClr val="C00000"/>
                </a:solidFill>
              </a:rPr>
              <a:t>»  (ATRYC2021)</a:t>
            </a:r>
          </a:p>
          <a:p>
            <a:pPr marL="800100" lvl="1" indent="-342900">
              <a:buFont typeface="Arial" pitchFamily="34" charset="0"/>
              <a:buAutoNum type="arabicPeriod"/>
            </a:pPr>
            <a:endParaRPr lang="es-ES" sz="1200" dirty="0">
              <a:solidFill>
                <a:srgbClr val="C00000"/>
              </a:solidFill>
            </a:endParaRPr>
          </a:p>
          <a:p>
            <a:r>
              <a:rPr lang="es-ES" sz="2000" dirty="0" smtClean="0">
                <a:solidFill>
                  <a:srgbClr val="C00000"/>
                </a:solidFill>
              </a:rPr>
              <a:t>	Co-</a:t>
            </a:r>
            <a:r>
              <a:rPr lang="es-ES" sz="2000" dirty="0" smtClean="0">
                <a:solidFill>
                  <a:schemeClr val="tx1"/>
                </a:solidFill>
              </a:rPr>
              <a:t>Financiación de </a:t>
            </a:r>
            <a:r>
              <a:rPr lang="es-ES" sz="2000" b="1" dirty="0" smtClean="0">
                <a:solidFill>
                  <a:schemeClr val="tx1"/>
                </a:solidFill>
              </a:rPr>
              <a:t>proyecto de investigación a los </a:t>
            </a:r>
            <a:r>
              <a:rPr lang="es-ES" sz="2000" b="1" dirty="0" err="1" smtClean="0">
                <a:solidFill>
                  <a:schemeClr val="tx1"/>
                </a:solidFill>
              </a:rPr>
              <a:t>RyC</a:t>
            </a:r>
            <a:r>
              <a:rPr lang="es-ES" sz="2000" b="1" dirty="0" smtClean="0">
                <a:solidFill>
                  <a:schemeClr val="tx1"/>
                </a:solidFill>
              </a:rPr>
              <a:t> seleccionados</a:t>
            </a:r>
            <a:r>
              <a:rPr lang="es-ES" sz="2000" dirty="0" smtClean="0">
                <a:solidFill>
                  <a:schemeClr val="tx1"/>
                </a:solidFill>
              </a:rPr>
              <a:t> en las primeras 			posiciones de las áreas de investigación de la AEI. (150 k€, 3 años).</a:t>
            </a:r>
          </a:p>
          <a:p>
            <a:r>
              <a:rPr lang="es-ES" sz="2000" dirty="0">
                <a:solidFill>
                  <a:schemeClr val="tx1"/>
                </a:solidFill>
              </a:rPr>
              <a:t>	</a:t>
            </a:r>
            <a:r>
              <a:rPr lang="es-ES" sz="2000" dirty="0" smtClean="0">
                <a:solidFill>
                  <a:schemeClr val="tx1"/>
                </a:solidFill>
              </a:rPr>
              <a:t>	__________________________________________</a:t>
            </a:r>
          </a:p>
          <a:p>
            <a:endParaRPr lang="es-ES" sz="20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000" dirty="0" smtClean="0">
                <a:solidFill>
                  <a:schemeClr val="tx1"/>
                </a:solidFill>
              </a:rPr>
              <a:t>Convocatorias de </a:t>
            </a:r>
            <a:r>
              <a:rPr lang="es-ES" sz="2000" b="1" dirty="0" smtClean="0">
                <a:solidFill>
                  <a:schemeClr val="tx1"/>
                </a:solidFill>
              </a:rPr>
              <a:t>adquisición de equipamiento científico </a:t>
            </a:r>
            <a:r>
              <a:rPr lang="es-ES" sz="2000" dirty="0" smtClean="0">
                <a:solidFill>
                  <a:schemeClr val="tx1"/>
                </a:solidFill>
              </a:rPr>
              <a:t>de la </a:t>
            </a:r>
            <a:r>
              <a:rPr lang="es-ES" sz="2000" b="1" dirty="0" smtClean="0">
                <a:solidFill>
                  <a:schemeClr val="tx1"/>
                </a:solidFill>
              </a:rPr>
              <a:t>AEI</a:t>
            </a:r>
            <a:r>
              <a:rPr lang="es-ES" sz="2000" dirty="0" smtClean="0">
                <a:solidFill>
                  <a:schemeClr val="tx1"/>
                </a:solidFill>
              </a:rPr>
              <a:t> </a:t>
            </a:r>
            <a:r>
              <a:rPr lang="es-ES" sz="2000" dirty="0"/>
              <a:t>	</a:t>
            </a:r>
            <a:r>
              <a:rPr lang="es-ES" sz="2000" dirty="0">
                <a:solidFill>
                  <a:srgbClr val="C00000"/>
                </a:solidFill>
              </a:rPr>
              <a:t>”EQC2021” </a:t>
            </a:r>
            <a:endParaRPr lang="es-ES" sz="2000" dirty="0" smtClean="0">
              <a:solidFill>
                <a:srgbClr val="C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s-ES" sz="2000" dirty="0">
              <a:solidFill>
                <a:srgbClr val="C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000" dirty="0">
                <a:solidFill>
                  <a:schemeClr val="tx1"/>
                </a:solidFill>
              </a:rPr>
              <a:t>BOLSA </a:t>
            </a:r>
            <a:r>
              <a:rPr lang="es-ES" sz="2000" b="1" dirty="0" smtClean="0">
                <a:solidFill>
                  <a:schemeClr val="tx1"/>
                </a:solidFill>
              </a:rPr>
              <a:t>del CSIC</a:t>
            </a:r>
            <a:r>
              <a:rPr lang="es-ES" sz="2000" dirty="0" smtClean="0">
                <a:solidFill>
                  <a:schemeClr val="tx1"/>
                </a:solidFill>
              </a:rPr>
              <a:t> DE </a:t>
            </a:r>
            <a:r>
              <a:rPr lang="es-ES" sz="2000" dirty="0">
                <a:solidFill>
                  <a:schemeClr val="tx1"/>
                </a:solidFill>
              </a:rPr>
              <a:t>APOYO A LOS </a:t>
            </a:r>
            <a:r>
              <a:rPr lang="es-ES" sz="2000" b="1" dirty="0">
                <a:solidFill>
                  <a:schemeClr val="tx1"/>
                </a:solidFill>
              </a:rPr>
              <a:t>SERVICIOS </a:t>
            </a:r>
            <a:r>
              <a:rPr lang="es-ES" sz="2000" b="1" dirty="0" smtClean="0">
                <a:solidFill>
                  <a:schemeClr val="tx1"/>
                </a:solidFill>
              </a:rPr>
              <a:t>CIENTÍFICO-TÉCNICOS </a:t>
            </a:r>
            <a:r>
              <a:rPr lang="es-ES" sz="2000" dirty="0" smtClean="0">
                <a:solidFill>
                  <a:srgbClr val="C00000"/>
                </a:solidFill>
              </a:rPr>
              <a:t>”FAS2022,….. ” </a:t>
            </a:r>
            <a:endParaRPr lang="es-ES" sz="2000" dirty="0">
              <a:solidFill>
                <a:srgbClr val="C00000"/>
              </a:solidFill>
            </a:endParaRPr>
          </a:p>
          <a:p>
            <a:endParaRPr lang="es-ES" sz="2000" dirty="0"/>
          </a:p>
          <a:p>
            <a:endParaRPr lang="es-ES" sz="2000" dirty="0" smtClean="0">
              <a:solidFill>
                <a:schemeClr val="tx1"/>
              </a:solidFill>
            </a:endParaRPr>
          </a:p>
          <a:p>
            <a:r>
              <a:rPr lang="es-ES" sz="2000" dirty="0">
                <a:solidFill>
                  <a:srgbClr val="C00000"/>
                </a:solidFill>
              </a:rPr>
              <a:t/>
            </a:r>
            <a:br>
              <a:rPr lang="es-ES" sz="2000" dirty="0">
                <a:solidFill>
                  <a:srgbClr val="C00000"/>
                </a:solidFill>
              </a:rPr>
            </a:br>
            <a:r>
              <a:rPr lang="es-ES" sz="2000" dirty="0" smtClean="0">
                <a:solidFill>
                  <a:srgbClr val="0000FF"/>
                </a:solidFill>
              </a:rPr>
              <a:t/>
            </a:r>
            <a:br>
              <a:rPr lang="es-ES" sz="2000" dirty="0" smtClean="0">
                <a:solidFill>
                  <a:srgbClr val="0000FF"/>
                </a:solidFill>
              </a:rPr>
            </a:br>
            <a:endParaRPr lang="es-ES" sz="20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40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cto 5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cto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26926" y="187890"/>
            <a:ext cx="10113407" cy="671091"/>
          </a:xfrm>
        </p:spPr>
        <p:txBody>
          <a:bodyPr/>
          <a:lstStyle/>
          <a:p>
            <a:r>
              <a:rPr lang="es-ES" sz="2400" i="1" dirty="0" smtClean="0"/>
              <a:t>VAPC: Unidad </a:t>
            </a:r>
            <a:r>
              <a:rPr lang="es-ES" sz="2400" i="1" dirty="0"/>
              <a:t>de </a:t>
            </a:r>
            <a:r>
              <a:rPr lang="es-ES" sz="2400" i="1" dirty="0" smtClean="0"/>
              <a:t>Proyectos  </a:t>
            </a:r>
            <a:r>
              <a:rPr lang="es-ES" sz="2400" i="1" u="sng" dirty="0" smtClean="0">
                <a:solidFill>
                  <a:srgbClr val="0000FF"/>
                </a:solidFill>
              </a:rPr>
              <a:t>proyectos.nacionales@csic.es</a:t>
            </a:r>
            <a:r>
              <a:rPr lang="es-ES" sz="2400" i="1" dirty="0" smtClean="0"/>
              <a:t> </a:t>
            </a:r>
            <a:endParaRPr lang="es-ES" sz="2400" i="1" dirty="0">
              <a:solidFill>
                <a:srgbClr val="0000FF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56819" y="928253"/>
            <a:ext cx="10628843" cy="4682838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000" dirty="0" smtClean="0">
                <a:solidFill>
                  <a:schemeClr val="tx1"/>
                </a:solidFill>
              </a:rPr>
              <a:t>Convocatorias </a:t>
            </a:r>
            <a:r>
              <a:rPr lang="es-ES" sz="2000" dirty="0">
                <a:solidFill>
                  <a:schemeClr val="tx1"/>
                </a:solidFill>
              </a:rPr>
              <a:t>de la </a:t>
            </a:r>
            <a:r>
              <a:rPr lang="es-ES" sz="2000" b="1" dirty="0">
                <a:solidFill>
                  <a:schemeClr val="tx1"/>
                </a:solidFill>
              </a:rPr>
              <a:t>AEI</a:t>
            </a:r>
            <a:r>
              <a:rPr lang="es-ES" sz="2000" dirty="0">
                <a:solidFill>
                  <a:schemeClr val="tx1"/>
                </a:solidFill>
              </a:rPr>
              <a:t> </a:t>
            </a:r>
            <a:r>
              <a:rPr lang="es-ES" sz="2000" dirty="0" smtClean="0">
                <a:solidFill>
                  <a:schemeClr val="tx1"/>
                </a:solidFill>
              </a:rPr>
              <a:t>de </a:t>
            </a:r>
            <a:r>
              <a:rPr lang="es-ES" sz="2000" b="1" dirty="0" smtClean="0">
                <a:solidFill>
                  <a:schemeClr val="tx1"/>
                </a:solidFill>
              </a:rPr>
              <a:t>proyectos</a:t>
            </a:r>
            <a:endParaRPr lang="es-ES" sz="2000" dirty="0" smtClean="0">
              <a:solidFill>
                <a:schemeClr val="tx1"/>
              </a:solidFill>
            </a:endParaRPr>
          </a:p>
          <a:p>
            <a:pPr marL="800100" lvl="1" indent="-342900" algn="l">
              <a:buFont typeface="Wingdings" panose="05000000000000000000" pitchFamily="2" charset="2"/>
              <a:buChar char="q"/>
            </a:pPr>
            <a:r>
              <a:rPr lang="es-ES" dirty="0" smtClean="0">
                <a:solidFill>
                  <a:srgbClr val="C00000"/>
                </a:solidFill>
              </a:rPr>
              <a:t>Plan Nacional (PDI2021,  )</a:t>
            </a:r>
          </a:p>
          <a:p>
            <a:pPr marL="800100" lvl="1" indent="-342900" algn="l">
              <a:buFont typeface="Wingdings" panose="05000000000000000000" pitchFamily="2" charset="2"/>
              <a:buChar char="q"/>
            </a:pPr>
            <a:r>
              <a:rPr lang="es-ES" dirty="0" smtClean="0">
                <a:solidFill>
                  <a:srgbClr val="C00000"/>
                </a:solidFill>
              </a:rPr>
              <a:t>MRR (PDC2021, PLEC2021, TED2021)</a:t>
            </a:r>
          </a:p>
          <a:p>
            <a:pPr marL="800100" lvl="1" indent="-342900" algn="l">
              <a:buFont typeface="Wingdings" panose="05000000000000000000" pitchFamily="2" charset="2"/>
              <a:buChar char="q"/>
            </a:pPr>
            <a:r>
              <a:rPr lang="es-ES" dirty="0" smtClean="0">
                <a:solidFill>
                  <a:srgbClr val="C00000"/>
                </a:solidFill>
              </a:rPr>
              <a:t> Menciones de excelencia SO y </a:t>
            </a:r>
            <a:r>
              <a:rPr lang="es-ES" dirty="0" err="1" smtClean="0">
                <a:solidFill>
                  <a:srgbClr val="C00000"/>
                </a:solidFill>
              </a:rPr>
              <a:t>MdM</a:t>
            </a:r>
            <a:r>
              <a:rPr lang="es-ES" dirty="0" smtClean="0">
                <a:solidFill>
                  <a:srgbClr val="C00000"/>
                </a:solidFill>
              </a:rPr>
              <a:t> (CEX2021, )</a:t>
            </a:r>
          </a:p>
          <a:p>
            <a:pPr marL="800100" lvl="1" indent="-342900" algn="l">
              <a:buFont typeface="Wingdings" panose="05000000000000000000" pitchFamily="2" charset="2"/>
              <a:buChar char="q"/>
            </a:pPr>
            <a:r>
              <a:rPr lang="es-ES" dirty="0" smtClean="0">
                <a:solidFill>
                  <a:srgbClr val="C00000"/>
                </a:solidFill>
              </a:rPr>
              <a:t>……</a:t>
            </a:r>
            <a:endParaRPr lang="es-ES" sz="2000" dirty="0">
              <a:solidFill>
                <a:srgbClr val="C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000" dirty="0" smtClean="0">
                <a:solidFill>
                  <a:schemeClr val="tx1"/>
                </a:solidFill>
              </a:rPr>
              <a:t>Ayudas </a:t>
            </a:r>
            <a:r>
              <a:rPr lang="es-ES" sz="2000" b="1" dirty="0" smtClean="0">
                <a:solidFill>
                  <a:schemeClr val="tx1"/>
                </a:solidFill>
              </a:rPr>
              <a:t>del CSIC</a:t>
            </a:r>
            <a:r>
              <a:rPr lang="es-ES" sz="2000" dirty="0" smtClean="0">
                <a:solidFill>
                  <a:schemeClr val="tx1"/>
                </a:solidFill>
              </a:rPr>
              <a:t> DE </a:t>
            </a:r>
            <a:r>
              <a:rPr lang="es-ES" sz="2000" dirty="0">
                <a:solidFill>
                  <a:schemeClr val="tx1"/>
                </a:solidFill>
              </a:rPr>
              <a:t>APOYO </a:t>
            </a:r>
            <a:r>
              <a:rPr lang="es-ES" sz="2000" dirty="0" smtClean="0">
                <a:solidFill>
                  <a:schemeClr val="tx1"/>
                </a:solidFill>
              </a:rPr>
              <a:t>proyectos</a:t>
            </a:r>
            <a:r>
              <a:rPr lang="es-ES" sz="2000" dirty="0" smtClean="0">
                <a:solidFill>
                  <a:srgbClr val="C00000"/>
                </a:solidFill>
              </a:rPr>
              <a:t> </a:t>
            </a:r>
            <a:endParaRPr lang="es-ES" sz="2000" dirty="0">
              <a:solidFill>
                <a:srgbClr val="C00000"/>
              </a:solidFill>
            </a:endParaRPr>
          </a:p>
          <a:p>
            <a:pPr marL="800100" lvl="1" indent="-342900" algn="l">
              <a:buFont typeface="Wingdings" panose="05000000000000000000" pitchFamily="2" charset="2"/>
              <a:buChar char="q"/>
            </a:pPr>
            <a:r>
              <a:rPr lang="es-ES" dirty="0" smtClean="0">
                <a:solidFill>
                  <a:srgbClr val="C00000"/>
                </a:solidFill>
              </a:rPr>
              <a:t>Ayuda para la continuidad de proyectos PDI (AEPP2021</a:t>
            </a:r>
            <a:r>
              <a:rPr lang="es-ES" dirty="0">
                <a:solidFill>
                  <a:srgbClr val="C00000"/>
                </a:solidFill>
              </a:rPr>
              <a:t>,  )</a:t>
            </a:r>
          </a:p>
          <a:p>
            <a:pPr marL="800100" lvl="1" indent="-342900" algn="l">
              <a:buFont typeface="Wingdings" panose="05000000000000000000" pitchFamily="2" charset="2"/>
              <a:buChar char="q"/>
            </a:pPr>
            <a:r>
              <a:rPr lang="es-ES" dirty="0">
                <a:solidFill>
                  <a:srgbClr val="C00000"/>
                </a:solidFill>
              </a:rPr>
              <a:t>Ayuda a</a:t>
            </a:r>
            <a:r>
              <a:rPr lang="es-ES" dirty="0" smtClean="0">
                <a:solidFill>
                  <a:srgbClr val="C00000"/>
                </a:solidFill>
              </a:rPr>
              <a:t> </a:t>
            </a:r>
            <a:r>
              <a:rPr lang="es-ES" dirty="0">
                <a:solidFill>
                  <a:srgbClr val="C00000"/>
                </a:solidFill>
              </a:rPr>
              <a:t>la preparación de </a:t>
            </a:r>
            <a:r>
              <a:rPr lang="es-ES" dirty="0" smtClean="0">
                <a:solidFill>
                  <a:srgbClr val="C00000"/>
                </a:solidFill>
              </a:rPr>
              <a:t>menciones de excelencia SO </a:t>
            </a:r>
            <a:r>
              <a:rPr lang="es-ES" dirty="0" err="1" smtClean="0">
                <a:solidFill>
                  <a:srgbClr val="C00000"/>
                </a:solidFill>
              </a:rPr>
              <a:t>ó</a:t>
            </a:r>
            <a:r>
              <a:rPr lang="es-ES" dirty="0" smtClean="0">
                <a:solidFill>
                  <a:srgbClr val="C00000"/>
                </a:solidFill>
              </a:rPr>
              <a:t> </a:t>
            </a:r>
            <a:r>
              <a:rPr lang="es-ES" dirty="0" err="1" smtClean="0">
                <a:solidFill>
                  <a:srgbClr val="C00000"/>
                </a:solidFill>
              </a:rPr>
              <a:t>MdM</a:t>
            </a:r>
            <a:r>
              <a:rPr lang="es-ES" dirty="0" smtClean="0">
                <a:solidFill>
                  <a:srgbClr val="C00000"/>
                </a:solidFill>
              </a:rPr>
              <a:t> </a:t>
            </a:r>
            <a:r>
              <a:rPr lang="es-ES" dirty="0">
                <a:solidFill>
                  <a:srgbClr val="C00000"/>
                </a:solidFill>
              </a:rPr>
              <a:t>(</a:t>
            </a:r>
            <a:r>
              <a:rPr lang="es-ES" dirty="0" smtClean="0">
                <a:solidFill>
                  <a:srgbClr val="C00000"/>
                </a:solidFill>
              </a:rPr>
              <a:t>AECEX2021</a:t>
            </a:r>
            <a:r>
              <a:rPr lang="es-ES" dirty="0">
                <a:solidFill>
                  <a:srgbClr val="C00000"/>
                </a:solidFill>
              </a:rPr>
              <a:t>,</a:t>
            </a:r>
            <a:r>
              <a:rPr lang="es-ES" dirty="0" smtClean="0">
                <a:solidFill>
                  <a:srgbClr val="C00000"/>
                </a:solidFill>
              </a:rPr>
              <a:t>)</a:t>
            </a:r>
            <a:endParaRPr lang="es-ES" dirty="0">
              <a:solidFill>
                <a:srgbClr val="C00000"/>
              </a:solidFill>
            </a:endParaRPr>
          </a:p>
          <a:p>
            <a:pPr marL="800100" lvl="1" indent="-342900" algn="l">
              <a:buFont typeface="Wingdings" panose="05000000000000000000" pitchFamily="2" charset="2"/>
              <a:buChar char="q"/>
            </a:pPr>
            <a:r>
              <a:rPr lang="es-ES" dirty="0" smtClean="0">
                <a:solidFill>
                  <a:srgbClr val="C00000"/>
                </a:solidFill>
              </a:rPr>
              <a:t>Proyectos </a:t>
            </a:r>
            <a:r>
              <a:rPr lang="es-ES" dirty="0" err="1" smtClean="0">
                <a:solidFill>
                  <a:srgbClr val="C00000"/>
                </a:solidFill>
              </a:rPr>
              <a:t>intramurales</a:t>
            </a:r>
            <a:r>
              <a:rPr lang="es-ES" dirty="0" smtClean="0">
                <a:solidFill>
                  <a:srgbClr val="C00000"/>
                </a:solidFill>
              </a:rPr>
              <a:t> PIE</a:t>
            </a:r>
            <a:endParaRPr lang="es-ES" dirty="0">
              <a:solidFill>
                <a:srgbClr val="C00000"/>
              </a:solidFill>
            </a:endParaRPr>
          </a:p>
          <a:p>
            <a:r>
              <a:rPr lang="es-ES" sz="2000" dirty="0">
                <a:solidFill>
                  <a:srgbClr val="0000FF"/>
                </a:solidFill>
              </a:rPr>
              <a:t>(Apoyo desde la solicitud hasta su finalización, trámites diversos: </a:t>
            </a:r>
            <a:r>
              <a:rPr lang="es-ES" sz="2000" dirty="0" smtClean="0">
                <a:solidFill>
                  <a:srgbClr val="0000FF"/>
                </a:solidFill>
              </a:rPr>
              <a:t>participantes , </a:t>
            </a:r>
            <a:r>
              <a:rPr lang="es-ES" sz="2000" dirty="0">
                <a:solidFill>
                  <a:srgbClr val="0000FF"/>
                </a:solidFill>
              </a:rPr>
              <a:t>etc</a:t>
            </a:r>
            <a:r>
              <a:rPr lang="es-ES" sz="2000" dirty="0" smtClean="0">
                <a:solidFill>
                  <a:srgbClr val="0000FF"/>
                </a:solidFill>
              </a:rPr>
              <a:t>.,…)</a:t>
            </a:r>
          </a:p>
          <a:p>
            <a:r>
              <a:rPr lang="es-ES" sz="2000" dirty="0" smtClean="0">
                <a:solidFill>
                  <a:srgbClr val="0000FF"/>
                </a:solidFill>
              </a:rPr>
              <a:t>OBJETIVO PRINCIPAL: </a:t>
            </a:r>
            <a:r>
              <a:rPr lang="es-ES" sz="2000" b="1" dirty="0" smtClean="0">
                <a:solidFill>
                  <a:srgbClr val="0000FF"/>
                </a:solidFill>
              </a:rPr>
              <a:t>el IP debe tener disponible la financiación desde el 1er día de ejecución</a:t>
            </a:r>
            <a:endParaRPr lang="es-ES" sz="2000" b="1" dirty="0"/>
          </a:p>
          <a:p>
            <a:endParaRPr lang="es-ES" sz="2000" dirty="0" smtClean="0">
              <a:solidFill>
                <a:schemeClr val="tx1"/>
              </a:solidFill>
            </a:endParaRPr>
          </a:p>
          <a:p>
            <a:r>
              <a:rPr lang="es-ES" sz="2000" dirty="0">
                <a:solidFill>
                  <a:srgbClr val="C00000"/>
                </a:solidFill>
              </a:rPr>
              <a:t/>
            </a:r>
            <a:br>
              <a:rPr lang="es-ES" sz="2000" dirty="0">
                <a:solidFill>
                  <a:srgbClr val="C00000"/>
                </a:solidFill>
              </a:rPr>
            </a:br>
            <a:r>
              <a:rPr lang="es-ES" sz="2000" dirty="0" smtClean="0">
                <a:solidFill>
                  <a:srgbClr val="0000FF"/>
                </a:solidFill>
              </a:rPr>
              <a:t/>
            </a:r>
            <a:br>
              <a:rPr lang="es-ES" sz="2000" dirty="0" smtClean="0">
                <a:solidFill>
                  <a:srgbClr val="0000FF"/>
                </a:solidFill>
              </a:rPr>
            </a:br>
            <a:endParaRPr lang="es-ES" sz="20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9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cto 5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cto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26926" y="187890"/>
            <a:ext cx="10113407" cy="671091"/>
          </a:xfrm>
        </p:spPr>
        <p:txBody>
          <a:bodyPr/>
          <a:lstStyle/>
          <a:p>
            <a:r>
              <a:rPr lang="es-ES" sz="2400" i="1" dirty="0" smtClean="0"/>
              <a:t>VAPC: Unidad </a:t>
            </a:r>
            <a:r>
              <a:rPr lang="es-ES" sz="2400" i="1" dirty="0"/>
              <a:t>de </a:t>
            </a:r>
            <a:r>
              <a:rPr lang="es-ES" sz="2400" i="1" dirty="0" smtClean="0"/>
              <a:t>Coordinación  </a:t>
            </a:r>
            <a:r>
              <a:rPr lang="es-ES" sz="2400" i="1" u="sng" dirty="0" smtClean="0">
                <a:solidFill>
                  <a:srgbClr val="0000FF"/>
                </a:solidFill>
              </a:rPr>
              <a:t>coordinacion.vapc@csic.es</a:t>
            </a:r>
            <a:r>
              <a:rPr lang="es-ES" sz="2400" i="1" dirty="0" smtClean="0"/>
              <a:t> </a:t>
            </a:r>
            <a:endParaRPr lang="es-ES" sz="2400" i="1" dirty="0">
              <a:solidFill>
                <a:srgbClr val="0000FF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56819" y="928253"/>
            <a:ext cx="10628843" cy="4012457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000" dirty="0" smtClean="0">
                <a:solidFill>
                  <a:schemeClr val="tx1"/>
                </a:solidFill>
              </a:rPr>
              <a:t>Registro de solicitudes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s-ES" sz="20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000" dirty="0" smtClean="0">
                <a:solidFill>
                  <a:schemeClr val="tx1"/>
                </a:solidFill>
              </a:rPr>
              <a:t>Registro de firma de Representante Legal de CSIC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s-ES" sz="2000" b="1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2000" dirty="0" smtClean="0">
                <a:solidFill>
                  <a:schemeClr val="tx1"/>
                </a:solidFill>
              </a:rPr>
              <a:t>Registro de solicitudes de licitación nacionales e internacionales (tender)</a:t>
            </a:r>
            <a:br>
              <a:rPr lang="es-ES" sz="2000" dirty="0" smtClean="0">
                <a:solidFill>
                  <a:schemeClr val="tx1"/>
                </a:solidFill>
              </a:rPr>
            </a:br>
            <a:r>
              <a:rPr lang="es-ES" sz="2000" dirty="0" smtClean="0">
                <a:solidFill>
                  <a:schemeClr val="tx1"/>
                </a:solidFill>
              </a:rPr>
              <a:t>   				en colaboración con VATC (</a:t>
            </a:r>
            <a:r>
              <a:rPr lang="es-ES" sz="2000" dirty="0" smtClean="0">
                <a:solidFill>
                  <a:srgbClr val="0000FF"/>
                </a:solidFill>
              </a:rPr>
              <a:t>csic_tender@csic.es</a:t>
            </a:r>
            <a:r>
              <a:rPr lang="es-ES" sz="2000" dirty="0" smtClean="0">
                <a:solidFill>
                  <a:schemeClr val="tx1"/>
                </a:solidFill>
              </a:rPr>
              <a:t>)</a:t>
            </a:r>
            <a:endParaRPr lang="es-ES" sz="2000" dirty="0"/>
          </a:p>
          <a:p>
            <a:endParaRPr lang="es-ES" sz="2000" dirty="0" smtClean="0">
              <a:solidFill>
                <a:schemeClr val="tx1"/>
              </a:solidFill>
            </a:endParaRPr>
          </a:p>
          <a:p>
            <a:r>
              <a:rPr lang="es-ES" sz="2000" dirty="0">
                <a:solidFill>
                  <a:srgbClr val="C00000"/>
                </a:solidFill>
              </a:rPr>
              <a:t/>
            </a:r>
            <a:br>
              <a:rPr lang="es-ES" sz="2000" dirty="0">
                <a:solidFill>
                  <a:srgbClr val="C00000"/>
                </a:solidFill>
              </a:rPr>
            </a:br>
            <a:r>
              <a:rPr lang="es-ES" sz="2000" dirty="0" smtClean="0">
                <a:solidFill>
                  <a:srgbClr val="0000FF"/>
                </a:solidFill>
              </a:rPr>
              <a:t/>
            </a:r>
            <a:br>
              <a:rPr lang="es-ES" sz="2000" dirty="0" smtClean="0">
                <a:solidFill>
                  <a:srgbClr val="0000FF"/>
                </a:solidFill>
              </a:rPr>
            </a:br>
            <a:endParaRPr lang="es-ES" sz="20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91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cto 5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cto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26926" y="187890"/>
            <a:ext cx="10113407" cy="671091"/>
          </a:xfrm>
        </p:spPr>
        <p:txBody>
          <a:bodyPr/>
          <a:lstStyle/>
          <a:p>
            <a:r>
              <a:rPr lang="es-ES" sz="2400" i="1" dirty="0" smtClean="0"/>
              <a:t>VAPC: Unidad </a:t>
            </a:r>
            <a:r>
              <a:rPr lang="es-ES" sz="2400" i="1" dirty="0"/>
              <a:t>de </a:t>
            </a:r>
            <a:r>
              <a:rPr lang="es-ES" sz="2400" i="1" dirty="0" smtClean="0"/>
              <a:t>ICTS  </a:t>
            </a:r>
            <a:r>
              <a:rPr lang="es-ES" sz="2400" i="1" u="sng" dirty="0" smtClean="0">
                <a:solidFill>
                  <a:srgbClr val="0000FF"/>
                </a:solidFill>
              </a:rPr>
              <a:t>icts-vapc@csic.es</a:t>
            </a:r>
            <a:r>
              <a:rPr lang="es-ES" sz="2400" i="1" dirty="0" smtClean="0"/>
              <a:t> </a:t>
            </a:r>
            <a:endParaRPr lang="es-ES" sz="2400" i="1" dirty="0">
              <a:solidFill>
                <a:srgbClr val="0000FF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56819" y="928253"/>
            <a:ext cx="10628843" cy="4745716"/>
          </a:xfrm>
        </p:spPr>
        <p:txBody>
          <a:bodyPr>
            <a:normAutofit fontScale="40000" lnSpcReduction="20000"/>
          </a:bodyPr>
          <a:lstStyle/>
          <a:p>
            <a:r>
              <a:rPr lang="es-ES" sz="4300" dirty="0" smtClean="0">
                <a:solidFill>
                  <a:schemeClr val="tx1"/>
                </a:solidFill>
              </a:rPr>
              <a:t>ICTS: Instalaciones Científico-Técnicas Singulares</a:t>
            </a:r>
          </a:p>
          <a:p>
            <a:endParaRPr lang="es-ES" sz="4300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sz="4300" dirty="0" smtClean="0">
                <a:solidFill>
                  <a:schemeClr val="tx1"/>
                </a:solidFill>
              </a:rPr>
              <a:t>Representación </a:t>
            </a:r>
            <a:r>
              <a:rPr lang="es-ES" sz="4300" dirty="0">
                <a:solidFill>
                  <a:schemeClr val="tx1"/>
                </a:solidFill>
              </a:rPr>
              <a:t>en MCIN </a:t>
            </a:r>
            <a:r>
              <a:rPr lang="es-ES" sz="4300" dirty="0" smtClean="0">
                <a:solidFill>
                  <a:schemeClr val="tx1"/>
                </a:solidFill>
              </a:rPr>
              <a:t>de las ICTS con sede en CSIC</a:t>
            </a:r>
          </a:p>
          <a:p>
            <a:r>
              <a:rPr lang="es-ES" sz="4300" dirty="0">
                <a:solidFill>
                  <a:schemeClr val="tx1"/>
                </a:solidFill>
              </a:rPr>
              <a:t>RBD	</a:t>
            </a:r>
            <a:r>
              <a:rPr lang="es-ES" sz="4300" dirty="0" smtClean="0">
                <a:solidFill>
                  <a:schemeClr val="tx1"/>
                </a:solidFill>
              </a:rPr>
              <a:t>   Reserva </a:t>
            </a:r>
            <a:r>
              <a:rPr lang="es-ES" sz="4300" dirty="0">
                <a:solidFill>
                  <a:schemeClr val="tx1"/>
                </a:solidFill>
              </a:rPr>
              <a:t>Biológica de </a:t>
            </a:r>
            <a:r>
              <a:rPr lang="es-ES" sz="4300" dirty="0" err="1">
                <a:solidFill>
                  <a:schemeClr val="tx1"/>
                </a:solidFill>
              </a:rPr>
              <a:t>Doñana</a:t>
            </a:r>
            <a:endParaRPr lang="es-ES" sz="4300" dirty="0">
              <a:solidFill>
                <a:schemeClr val="tx1"/>
              </a:solidFill>
            </a:endParaRPr>
          </a:p>
          <a:p>
            <a:r>
              <a:rPr lang="es-ES" sz="4300" dirty="0">
                <a:solidFill>
                  <a:schemeClr val="tx1"/>
                </a:solidFill>
              </a:rPr>
              <a:t>FLOTA y </a:t>
            </a:r>
            <a:r>
              <a:rPr lang="es-ES" sz="4300" dirty="0" err="1" smtClean="0">
                <a:solidFill>
                  <a:schemeClr val="tx1"/>
                </a:solidFill>
              </a:rPr>
              <a:t>BAEs</a:t>
            </a:r>
            <a:r>
              <a:rPr lang="es-ES" sz="4300" dirty="0" smtClean="0">
                <a:solidFill>
                  <a:schemeClr val="tx1"/>
                </a:solidFill>
              </a:rPr>
              <a:t>  Flota </a:t>
            </a:r>
            <a:r>
              <a:rPr lang="es-ES" sz="4300" dirty="0">
                <a:solidFill>
                  <a:schemeClr val="tx1"/>
                </a:solidFill>
              </a:rPr>
              <a:t>Oceanográfica y Bases Antárticas Españolas</a:t>
            </a:r>
          </a:p>
          <a:p>
            <a:r>
              <a:rPr lang="es-ES" sz="4300" dirty="0">
                <a:solidFill>
                  <a:schemeClr val="tx1"/>
                </a:solidFill>
              </a:rPr>
              <a:t>FLOTA IEO	</a:t>
            </a:r>
            <a:r>
              <a:rPr lang="es-ES" sz="4300" dirty="0" smtClean="0">
                <a:solidFill>
                  <a:schemeClr val="tx1"/>
                </a:solidFill>
              </a:rPr>
              <a:t>  (</a:t>
            </a:r>
            <a:r>
              <a:rPr lang="es-ES" sz="4300" dirty="0" err="1">
                <a:solidFill>
                  <a:schemeClr val="tx1"/>
                </a:solidFill>
              </a:rPr>
              <a:t>Margalef</a:t>
            </a:r>
            <a:r>
              <a:rPr lang="es-ES" sz="4300" dirty="0">
                <a:solidFill>
                  <a:schemeClr val="tx1"/>
                </a:solidFill>
              </a:rPr>
              <a:t>, Ángeles </a:t>
            </a:r>
            <a:r>
              <a:rPr lang="es-ES" sz="4300" dirty="0" err="1">
                <a:solidFill>
                  <a:schemeClr val="tx1"/>
                </a:solidFill>
              </a:rPr>
              <a:t>Alvariño</a:t>
            </a:r>
            <a:r>
              <a:rPr lang="es-ES" sz="4300" dirty="0">
                <a:solidFill>
                  <a:schemeClr val="tx1"/>
                </a:solidFill>
              </a:rPr>
              <a:t>, Francisco de Paula y </a:t>
            </a:r>
            <a:r>
              <a:rPr lang="es-ES" sz="4300" dirty="0" err="1">
                <a:solidFill>
                  <a:schemeClr val="tx1"/>
                </a:solidFill>
              </a:rPr>
              <a:t>Mytilus</a:t>
            </a:r>
            <a:r>
              <a:rPr lang="es-ES" sz="4300" dirty="0">
                <a:solidFill>
                  <a:schemeClr val="tx1"/>
                </a:solidFill>
              </a:rPr>
              <a:t>)</a:t>
            </a:r>
          </a:p>
          <a:p>
            <a:r>
              <a:rPr lang="es-ES" sz="4300" dirty="0">
                <a:solidFill>
                  <a:schemeClr val="tx1"/>
                </a:solidFill>
              </a:rPr>
              <a:t>ICAR	</a:t>
            </a:r>
            <a:r>
              <a:rPr lang="es-ES" sz="4300" dirty="0" smtClean="0">
                <a:solidFill>
                  <a:schemeClr val="tx1"/>
                </a:solidFill>
              </a:rPr>
              <a:t>   Infraestructura </a:t>
            </a:r>
            <a:r>
              <a:rPr lang="es-ES" sz="4300" dirty="0">
                <a:solidFill>
                  <a:schemeClr val="tx1"/>
                </a:solidFill>
              </a:rPr>
              <a:t>Científico-Técnica Singular para el Cultivo del Atún Rojo</a:t>
            </a:r>
          </a:p>
          <a:p>
            <a:r>
              <a:rPr lang="es-ES" sz="4300" dirty="0">
                <a:solidFill>
                  <a:schemeClr val="tx1"/>
                </a:solidFill>
              </a:rPr>
              <a:t>CISA	</a:t>
            </a:r>
            <a:r>
              <a:rPr lang="es-ES" sz="4300" dirty="0" smtClean="0">
                <a:solidFill>
                  <a:schemeClr val="tx1"/>
                </a:solidFill>
              </a:rPr>
              <a:t>   Laboratorio </a:t>
            </a:r>
            <a:r>
              <a:rPr lang="es-ES" sz="4300" dirty="0">
                <a:solidFill>
                  <a:schemeClr val="tx1"/>
                </a:solidFill>
              </a:rPr>
              <a:t>de Alta Seguridad Biológica del Centro de Investigación en Sanidad Animal</a:t>
            </a:r>
          </a:p>
          <a:p>
            <a:r>
              <a:rPr lang="es-ES" sz="4300" dirty="0">
                <a:solidFill>
                  <a:schemeClr val="tx1"/>
                </a:solidFill>
              </a:rPr>
              <a:t>SOCIB	</a:t>
            </a:r>
            <a:r>
              <a:rPr lang="es-ES" sz="4300" dirty="0" smtClean="0">
                <a:solidFill>
                  <a:schemeClr val="tx1"/>
                </a:solidFill>
              </a:rPr>
              <a:t>  Sistema </a:t>
            </a:r>
            <a:r>
              <a:rPr lang="es-ES" sz="4300" dirty="0">
                <a:solidFill>
                  <a:schemeClr val="tx1"/>
                </a:solidFill>
              </a:rPr>
              <a:t>de Observación Costero de las Islas Baleares</a:t>
            </a:r>
          </a:p>
          <a:p>
            <a:r>
              <a:rPr lang="es-ES" sz="4300" dirty="0">
                <a:solidFill>
                  <a:schemeClr val="tx1"/>
                </a:solidFill>
              </a:rPr>
              <a:t>CAHA	</a:t>
            </a:r>
            <a:r>
              <a:rPr lang="es-ES" sz="4300" dirty="0" smtClean="0">
                <a:solidFill>
                  <a:schemeClr val="tx1"/>
                </a:solidFill>
              </a:rPr>
              <a:t>  Observatorio </a:t>
            </a:r>
            <a:r>
              <a:rPr lang="es-ES" sz="4300" dirty="0">
                <a:solidFill>
                  <a:schemeClr val="tx1"/>
                </a:solidFill>
              </a:rPr>
              <a:t>Astronómico de Calar Alto</a:t>
            </a:r>
          </a:p>
          <a:p>
            <a:r>
              <a:rPr lang="es-ES" sz="4300" dirty="0">
                <a:solidFill>
                  <a:schemeClr val="tx1"/>
                </a:solidFill>
              </a:rPr>
              <a:t>CNA	</a:t>
            </a:r>
            <a:r>
              <a:rPr lang="es-ES" sz="4300" dirty="0" smtClean="0">
                <a:solidFill>
                  <a:schemeClr val="tx1"/>
                </a:solidFill>
              </a:rPr>
              <a:t>  Centro </a:t>
            </a:r>
            <a:r>
              <a:rPr lang="es-ES" sz="4300" dirty="0">
                <a:solidFill>
                  <a:schemeClr val="tx1"/>
                </a:solidFill>
              </a:rPr>
              <a:t>Nacional de Aceleradores</a:t>
            </a:r>
          </a:p>
          <a:p>
            <a:r>
              <a:rPr lang="es-ES" sz="4300" dirty="0">
                <a:solidFill>
                  <a:schemeClr val="tx1"/>
                </a:solidFill>
              </a:rPr>
              <a:t>NANBIOSIS	</a:t>
            </a:r>
            <a:r>
              <a:rPr lang="es-ES" sz="4300" dirty="0" smtClean="0">
                <a:solidFill>
                  <a:schemeClr val="tx1"/>
                </a:solidFill>
              </a:rPr>
              <a:t>  Infraestructura </a:t>
            </a:r>
            <a:r>
              <a:rPr lang="es-ES" sz="4300" dirty="0">
                <a:solidFill>
                  <a:schemeClr val="tx1"/>
                </a:solidFill>
              </a:rPr>
              <a:t>integrada para la Producción y Caracterización de </a:t>
            </a:r>
            <a:r>
              <a:rPr lang="es-ES" sz="4300" dirty="0" err="1">
                <a:solidFill>
                  <a:schemeClr val="tx1"/>
                </a:solidFill>
              </a:rPr>
              <a:t>Nanomateriales</a:t>
            </a:r>
            <a:r>
              <a:rPr lang="es-ES" sz="4300" dirty="0">
                <a:solidFill>
                  <a:schemeClr val="tx1"/>
                </a:solidFill>
              </a:rPr>
              <a:t>, Biomateriales </a:t>
            </a:r>
            <a:r>
              <a:rPr lang="es-ES" sz="4300" dirty="0" smtClean="0">
                <a:solidFill>
                  <a:schemeClr val="tx1"/>
                </a:solidFill>
              </a:rPr>
              <a:t>		  y </a:t>
            </a:r>
            <a:r>
              <a:rPr lang="es-ES" sz="4300" dirty="0">
                <a:solidFill>
                  <a:schemeClr val="tx1"/>
                </a:solidFill>
              </a:rPr>
              <a:t>Sistemas en Biomedicina</a:t>
            </a:r>
          </a:p>
          <a:p>
            <a:r>
              <a:rPr lang="es-ES" sz="4300" dirty="0">
                <a:solidFill>
                  <a:schemeClr val="tx1"/>
                </a:solidFill>
              </a:rPr>
              <a:t>MICRONANOFABS 	Sala Blanca Integrada de Micro y Nano Fabricación</a:t>
            </a:r>
          </a:p>
          <a:p>
            <a:r>
              <a:rPr lang="es-ES" sz="4300" dirty="0">
                <a:solidFill>
                  <a:schemeClr val="tx1"/>
                </a:solidFill>
              </a:rPr>
              <a:t>LMR (nodo del R-LRB)	Laboratorio Manuel Rico</a:t>
            </a:r>
          </a:p>
          <a:p>
            <a:r>
              <a:rPr lang="es-ES" sz="4300" dirty="0">
                <a:solidFill>
                  <a:schemeClr val="tx1"/>
                </a:solidFill>
              </a:rPr>
              <a:t>CRIOMECORR	</a:t>
            </a:r>
            <a:r>
              <a:rPr lang="es-ES" sz="4300" dirty="0" err="1">
                <a:solidFill>
                  <a:schemeClr val="tx1"/>
                </a:solidFill>
              </a:rPr>
              <a:t>Criomicroscopio</a:t>
            </a:r>
            <a:r>
              <a:rPr lang="es-ES" sz="4300" dirty="0">
                <a:solidFill>
                  <a:schemeClr val="tx1"/>
                </a:solidFill>
              </a:rPr>
              <a:t> del CNB</a:t>
            </a:r>
          </a:p>
          <a:p>
            <a:r>
              <a:rPr lang="es-ES" sz="4300" dirty="0">
                <a:solidFill>
                  <a:schemeClr val="tx1"/>
                </a:solidFill>
              </a:rPr>
              <a:t>ILL (</a:t>
            </a:r>
            <a:r>
              <a:rPr lang="es-ES" sz="4300" dirty="0" err="1">
                <a:solidFill>
                  <a:schemeClr val="tx1"/>
                </a:solidFill>
              </a:rPr>
              <a:t>CRGs</a:t>
            </a:r>
            <a:r>
              <a:rPr lang="es-ES" sz="4300" dirty="0">
                <a:solidFill>
                  <a:schemeClr val="tx1"/>
                </a:solidFill>
              </a:rPr>
              <a:t> </a:t>
            </a:r>
            <a:r>
              <a:rPr lang="es-ES" sz="4300" dirty="0" smtClean="0">
                <a:solidFill>
                  <a:schemeClr val="tx1"/>
                </a:solidFill>
              </a:rPr>
              <a:t>D1B)</a:t>
            </a:r>
            <a:r>
              <a:rPr lang="es-ES" sz="4300" dirty="0">
                <a:solidFill>
                  <a:schemeClr val="tx1"/>
                </a:solidFill>
              </a:rPr>
              <a:t>	Instituto </a:t>
            </a:r>
            <a:r>
              <a:rPr lang="es-ES" sz="4300" dirty="0" err="1">
                <a:solidFill>
                  <a:schemeClr val="tx1"/>
                </a:solidFill>
              </a:rPr>
              <a:t>Laue-Langevin</a:t>
            </a:r>
            <a:r>
              <a:rPr lang="es-ES" sz="4300" dirty="0">
                <a:solidFill>
                  <a:schemeClr val="tx1"/>
                </a:solidFill>
              </a:rPr>
              <a:t> (</a:t>
            </a:r>
            <a:r>
              <a:rPr lang="es-ES" sz="4300" dirty="0" err="1">
                <a:solidFill>
                  <a:schemeClr val="tx1"/>
                </a:solidFill>
              </a:rPr>
              <a:t>CRGs</a:t>
            </a:r>
            <a:r>
              <a:rPr lang="es-ES" sz="4300" dirty="0">
                <a:solidFill>
                  <a:schemeClr val="tx1"/>
                </a:solidFill>
              </a:rPr>
              <a:t> españoles)</a:t>
            </a:r>
          </a:p>
          <a:p>
            <a:r>
              <a:rPr lang="es-ES" sz="4300" dirty="0">
                <a:solidFill>
                  <a:schemeClr val="tx1"/>
                </a:solidFill>
              </a:rPr>
              <a:t>ESRF (BM25-SpLine)	Laboratorio Europeo de Radiación Sincrotrón (</a:t>
            </a:r>
            <a:r>
              <a:rPr lang="es-ES" sz="4300" dirty="0" err="1">
                <a:solidFill>
                  <a:schemeClr val="tx1"/>
                </a:solidFill>
              </a:rPr>
              <a:t>CRGs</a:t>
            </a:r>
            <a:r>
              <a:rPr lang="es-ES" sz="4300" dirty="0">
                <a:solidFill>
                  <a:schemeClr val="tx1"/>
                </a:solidFill>
              </a:rPr>
              <a:t> españoles)</a:t>
            </a:r>
          </a:p>
          <a:p>
            <a:endParaRPr lang="es-ES" sz="43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00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_Adyacencia">
  <a:themeElements>
    <a:clrScheme name="Personalizado 2">
      <a:dk1>
        <a:srgbClr val="000000"/>
      </a:dk1>
      <a:lt1>
        <a:srgbClr val="FFFFFF"/>
      </a:lt1>
      <a:dk2>
        <a:srgbClr val="C00000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51508</TotalTime>
  <Words>596</Words>
  <Application>Microsoft Office PowerPoint</Application>
  <PresentationFormat>Panorámica</PresentationFormat>
  <Paragraphs>236</Paragraphs>
  <Slides>13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22" baseType="lpstr">
      <vt:lpstr>Arial</vt:lpstr>
      <vt:lpstr>Berlin Sans FB Demi</vt:lpstr>
      <vt:lpstr>Calibri</vt:lpstr>
      <vt:lpstr>Calibri Light</vt:lpstr>
      <vt:lpstr>Cambria</vt:lpstr>
      <vt:lpstr>Times New Roman</vt:lpstr>
      <vt:lpstr>Wingdings</vt:lpstr>
      <vt:lpstr>3_Adyacencia</vt:lpstr>
      <vt:lpstr>Tema de Office</vt:lpstr>
      <vt:lpstr>CSIC como organización</vt:lpstr>
      <vt:lpstr>La vida Científica </vt:lpstr>
      <vt:lpstr>La vida Científica </vt:lpstr>
      <vt:lpstr>La vida Científica </vt:lpstr>
      <vt:lpstr>VAPC: Unidad de Convocatorias  unidad.convocatorias@csic.es </vt:lpstr>
      <vt:lpstr>VAPC: Unidad de Convocatorias  unidad.convocatorias@csic.es </vt:lpstr>
      <vt:lpstr>VAPC: Unidad de Proyectos  proyectos.nacionales@csic.es </vt:lpstr>
      <vt:lpstr>VAPC: Unidad de Coordinación  coordinacion.vapc@csic.es </vt:lpstr>
      <vt:lpstr>VAPC: Unidad de ICTS  icts-vapc@csic.es </vt:lpstr>
      <vt:lpstr>VAPC:  Programación de actuaciones  2022</vt:lpstr>
      <vt:lpstr>VAPC:</vt:lpstr>
      <vt:lpstr>Equipo de trabajo sobre GRUPOS de investigación CSIC :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marcoj</dc:creator>
  <cp:lastModifiedBy>Carlos Andres Prieto de Castro</cp:lastModifiedBy>
  <cp:revision>732</cp:revision>
  <cp:lastPrinted>2020-11-16T16:10:35Z</cp:lastPrinted>
  <dcterms:created xsi:type="dcterms:W3CDTF">2018-11-17T07:42:19Z</dcterms:created>
  <dcterms:modified xsi:type="dcterms:W3CDTF">2022-03-16T07:33:19Z</dcterms:modified>
</cp:coreProperties>
</file>