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420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76378" y="1551732"/>
            <a:ext cx="10134600" cy="2345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76378" y="1551732"/>
            <a:ext cx="10134600" cy="2345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535353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ranet.csic.es/transferencia" TargetMode="External"/><Relationship Id="rId4" Type="http://schemas.openxmlformats.org/officeDocument/2006/relationships/hyperlink" Target="https://www.csic.es/es/innovacion-y-empres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2842" y="0"/>
              <a:ext cx="1166515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4190" cy="10287635"/>
            </a:xfrm>
            <a:custGeom>
              <a:avLst/>
              <a:gdLst/>
              <a:ahLst/>
              <a:cxnLst/>
              <a:rect l="l" t="t" r="r" b="b"/>
              <a:pathLst>
                <a:path w="18284190" h="10287635">
                  <a:moveTo>
                    <a:pt x="16143402" y="10287000"/>
                  </a:moveTo>
                  <a:lnTo>
                    <a:pt x="9024823" y="0"/>
                  </a:lnTo>
                  <a:lnTo>
                    <a:pt x="8608555" y="0"/>
                  </a:lnTo>
                  <a:lnTo>
                    <a:pt x="8287359" y="0"/>
                  </a:lnTo>
                  <a:lnTo>
                    <a:pt x="0" y="12"/>
                  </a:lnTo>
                  <a:lnTo>
                    <a:pt x="0" y="10287013"/>
                  </a:lnTo>
                  <a:lnTo>
                    <a:pt x="15942018" y="10287000"/>
                  </a:lnTo>
                  <a:lnTo>
                    <a:pt x="16143402" y="10287000"/>
                  </a:lnTo>
                  <a:close/>
                </a:path>
                <a:path w="18284190" h="10287635">
                  <a:moveTo>
                    <a:pt x="18283987" y="12"/>
                  </a:moveTo>
                  <a:lnTo>
                    <a:pt x="12626188" y="12"/>
                  </a:lnTo>
                  <a:lnTo>
                    <a:pt x="15455087" y="3810012"/>
                  </a:lnTo>
                  <a:lnTo>
                    <a:pt x="18283987" y="12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2643" y="3185065"/>
            <a:ext cx="7856855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500" spc="215" dirty="0">
                <a:solidFill>
                  <a:srgbClr val="FFFFFF"/>
                </a:solidFill>
              </a:rPr>
              <a:t>Llevando</a:t>
            </a:r>
            <a:r>
              <a:rPr sz="10500" spc="-325" dirty="0">
                <a:solidFill>
                  <a:srgbClr val="FFFFFF"/>
                </a:solidFill>
              </a:rPr>
              <a:t> </a:t>
            </a:r>
            <a:r>
              <a:rPr sz="10500" spc="130" dirty="0">
                <a:solidFill>
                  <a:srgbClr val="FFFFFF"/>
                </a:solidFill>
              </a:rPr>
              <a:t>el</a:t>
            </a:r>
            <a:endParaRPr sz="10500"/>
          </a:p>
        </p:txBody>
      </p:sp>
      <p:sp>
        <p:nvSpPr>
          <p:cNvPr id="6" name="object 6"/>
          <p:cNvSpPr txBox="1"/>
          <p:nvPr/>
        </p:nvSpPr>
        <p:spPr>
          <a:xfrm>
            <a:off x="962643" y="4642390"/>
            <a:ext cx="9533255" cy="459930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ts val="11470"/>
              </a:lnSpc>
              <a:spcBef>
                <a:spcPts val="1420"/>
              </a:spcBef>
            </a:pPr>
            <a:r>
              <a:rPr sz="10500" spc="9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0" spc="4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0" spc="3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0" spc="4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500" spc="98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0500" spc="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0" spc="844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10500" spc="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0500" spc="3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500" spc="32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0500" spc="-80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500" spc="229" dirty="0">
                <a:solidFill>
                  <a:srgbClr val="FFFFFF"/>
                </a:solidFill>
                <a:latin typeface="Verdana"/>
                <a:cs typeface="Verdana"/>
              </a:rPr>
              <a:t>o  </a:t>
            </a:r>
            <a:r>
              <a:rPr sz="10500" spc="8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05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0" spc="425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0500" spc="-2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500" spc="555" dirty="0">
                <a:solidFill>
                  <a:srgbClr val="FFFFFF"/>
                </a:solidFill>
                <a:latin typeface="Verdana"/>
                <a:cs typeface="Verdana"/>
              </a:rPr>
              <a:t>sociedad</a:t>
            </a:r>
            <a:endParaRPr sz="10500">
              <a:latin typeface="Verdana"/>
              <a:cs typeface="Verdana"/>
            </a:endParaRPr>
          </a:p>
          <a:p>
            <a:pPr marL="12700" marR="1211580">
              <a:lnSpc>
                <a:spcPct val="115700"/>
              </a:lnSpc>
              <a:spcBef>
                <a:spcPts val="4250"/>
              </a:spcBef>
            </a:pPr>
            <a:r>
              <a:rPr sz="2700" spc="125" dirty="0">
                <a:solidFill>
                  <a:srgbClr val="FFFFFF"/>
                </a:solidFill>
                <a:latin typeface="Verdana"/>
                <a:cs typeface="Verdana"/>
              </a:rPr>
              <a:t>Vicepresidencia</a:t>
            </a:r>
            <a:r>
              <a:rPr sz="2700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85" dirty="0">
                <a:solidFill>
                  <a:srgbClr val="FFFFFF"/>
                </a:solidFill>
                <a:latin typeface="Verdana"/>
                <a:cs typeface="Verdana"/>
              </a:rPr>
              <a:t>Adjunta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4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90" dirty="0">
                <a:solidFill>
                  <a:srgbClr val="FFFFFF"/>
                </a:solidFill>
                <a:latin typeface="Verdana"/>
                <a:cs typeface="Verdana"/>
              </a:rPr>
              <a:t>Transferencia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05" dirty="0">
                <a:solidFill>
                  <a:srgbClr val="FFFFFF"/>
                </a:solidFill>
                <a:latin typeface="Verdana"/>
                <a:cs typeface="Verdana"/>
              </a:rPr>
              <a:t>del </a:t>
            </a:r>
            <a:r>
              <a:rPr sz="2700" spc="-9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30" dirty="0">
                <a:solidFill>
                  <a:srgbClr val="FFFFFF"/>
                </a:solidFill>
                <a:latin typeface="Verdana"/>
                <a:cs typeface="Verdana"/>
              </a:rPr>
              <a:t>Conocimiento</a:t>
            </a:r>
            <a:r>
              <a:rPr sz="2700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50" dirty="0">
                <a:solidFill>
                  <a:srgbClr val="FFFFFF"/>
                </a:solidFill>
                <a:latin typeface="Verdana"/>
                <a:cs typeface="Verdana"/>
              </a:rPr>
              <a:t>(VATC)</a:t>
            </a:r>
            <a:endParaRPr sz="27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557" y="371126"/>
            <a:ext cx="7134224" cy="17430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420799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55286" y="1"/>
              <a:ext cx="16332835" cy="10287000"/>
            </a:xfrm>
            <a:custGeom>
              <a:avLst/>
              <a:gdLst/>
              <a:ahLst/>
              <a:cxnLst/>
              <a:rect l="l" t="t" r="r" b="b"/>
              <a:pathLst>
                <a:path w="16332835" h="10287000">
                  <a:moveTo>
                    <a:pt x="0" y="10286998"/>
                  </a:moveTo>
                  <a:lnTo>
                    <a:pt x="5834209" y="0"/>
                  </a:lnTo>
                  <a:lnTo>
                    <a:pt x="16332715" y="0"/>
                  </a:lnTo>
                  <a:lnTo>
                    <a:pt x="16332714" y="10286998"/>
                  </a:lnTo>
                  <a:lnTo>
                    <a:pt x="0" y="102869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27814" y="7750006"/>
              <a:ext cx="2929890" cy="2537460"/>
            </a:xfrm>
            <a:custGeom>
              <a:avLst/>
              <a:gdLst/>
              <a:ahLst/>
              <a:cxnLst/>
              <a:rect l="l" t="t" r="r" b="b"/>
              <a:pathLst>
                <a:path w="2929890" h="2537459">
                  <a:moveTo>
                    <a:pt x="2929553" y="2536993"/>
                  </a:moveTo>
                  <a:lnTo>
                    <a:pt x="0" y="2536993"/>
                  </a:lnTo>
                  <a:lnTo>
                    <a:pt x="1464776" y="0"/>
                  </a:lnTo>
                  <a:lnTo>
                    <a:pt x="2929553" y="2536993"/>
                  </a:lnTo>
                  <a:close/>
                </a:path>
              </a:pathLst>
            </a:custGeom>
            <a:solidFill>
              <a:srgbClr val="B01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6191" y="1028700"/>
              <a:ext cx="4991099" cy="12191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36075" y="6197093"/>
            <a:ext cx="11875135" cy="293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6460" marR="5080" indent="-874394" algn="r">
              <a:lnSpc>
                <a:spcPct val="115500"/>
              </a:lnSpc>
              <a:spcBef>
                <a:spcPts val="100"/>
              </a:spcBef>
            </a:pPr>
            <a:r>
              <a:rPr sz="3300" spc="4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3300" spc="-17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0" dirty="0">
                <a:solidFill>
                  <a:srgbClr val="535353"/>
                </a:solidFill>
                <a:latin typeface="Verdana"/>
                <a:cs typeface="Verdana"/>
              </a:rPr>
              <a:t>través</a:t>
            </a:r>
            <a:r>
              <a:rPr sz="3300" spc="-17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2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3300" spc="-17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05" dirty="0">
                <a:solidFill>
                  <a:srgbClr val="535353"/>
                </a:solidFill>
                <a:latin typeface="Verdana"/>
                <a:cs typeface="Verdana"/>
              </a:rPr>
              <a:t>la</a:t>
            </a:r>
            <a:r>
              <a:rPr sz="3300" spc="-17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-85" dirty="0">
                <a:solidFill>
                  <a:srgbClr val="535353"/>
                </a:solidFill>
                <a:latin typeface="Verdana"/>
                <a:cs typeface="Verdana"/>
              </a:rPr>
              <a:t>VATC,</a:t>
            </a:r>
            <a:r>
              <a:rPr sz="3300" spc="-17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55" dirty="0">
                <a:solidFill>
                  <a:srgbClr val="535353"/>
                </a:solidFill>
                <a:latin typeface="Verdana"/>
                <a:cs typeface="Verdana"/>
              </a:rPr>
              <a:t>promueve</a:t>
            </a:r>
            <a:r>
              <a:rPr sz="3300" spc="-17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-35" dirty="0">
                <a:solidFill>
                  <a:srgbClr val="535353"/>
                </a:solidFill>
                <a:latin typeface="Verdana"/>
                <a:cs typeface="Verdana"/>
              </a:rPr>
              <a:t>y</a:t>
            </a:r>
            <a:r>
              <a:rPr sz="3300" spc="-17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60" dirty="0">
                <a:solidFill>
                  <a:srgbClr val="535353"/>
                </a:solidFill>
                <a:latin typeface="Verdana"/>
                <a:cs typeface="Verdana"/>
              </a:rPr>
              <a:t>facilita</a:t>
            </a:r>
            <a:r>
              <a:rPr sz="3300" spc="-17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05" dirty="0">
                <a:solidFill>
                  <a:srgbClr val="535353"/>
                </a:solidFill>
                <a:latin typeface="Verdana"/>
                <a:cs typeface="Verdana"/>
              </a:rPr>
              <a:t>la</a:t>
            </a:r>
            <a:r>
              <a:rPr sz="3300" spc="-17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05" dirty="0">
                <a:solidFill>
                  <a:srgbClr val="AF071F"/>
                </a:solidFill>
                <a:latin typeface="Verdana"/>
                <a:cs typeface="Verdana"/>
              </a:rPr>
              <a:t>cooperación </a:t>
            </a:r>
            <a:r>
              <a:rPr sz="3300" spc="-1145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AF071F"/>
                </a:solidFill>
                <a:latin typeface="Verdana"/>
                <a:cs typeface="Verdana"/>
              </a:rPr>
              <a:t>entre</a:t>
            </a:r>
            <a:r>
              <a:rPr sz="3300" spc="-175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300" spc="40" dirty="0">
                <a:solidFill>
                  <a:srgbClr val="AF071F"/>
                </a:solidFill>
                <a:latin typeface="Verdana"/>
                <a:cs typeface="Verdana"/>
              </a:rPr>
              <a:t>investigadores</a:t>
            </a:r>
            <a:r>
              <a:rPr sz="3300" spc="-170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300" spc="-35" dirty="0">
                <a:solidFill>
                  <a:srgbClr val="AF071F"/>
                </a:solidFill>
                <a:latin typeface="Verdana"/>
                <a:cs typeface="Verdana"/>
              </a:rPr>
              <a:t>y</a:t>
            </a:r>
            <a:r>
              <a:rPr sz="3300" spc="-170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300" spc="15" dirty="0">
                <a:solidFill>
                  <a:srgbClr val="AF071F"/>
                </a:solidFill>
                <a:latin typeface="Verdana"/>
                <a:cs typeface="Verdana"/>
              </a:rPr>
              <a:t>empresas</a:t>
            </a:r>
            <a:r>
              <a:rPr sz="3300" spc="15" dirty="0">
                <a:solidFill>
                  <a:srgbClr val="535353"/>
                </a:solidFill>
                <a:latin typeface="Verdana"/>
                <a:cs typeface="Verdana"/>
              </a:rPr>
              <a:t>,</a:t>
            </a:r>
            <a:r>
              <a:rPr sz="3300" spc="-17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35" dirty="0">
                <a:solidFill>
                  <a:srgbClr val="535353"/>
                </a:solidFill>
                <a:latin typeface="Verdana"/>
                <a:cs typeface="Verdana"/>
              </a:rPr>
              <a:t>con</a:t>
            </a:r>
            <a:r>
              <a:rPr sz="3300" spc="-17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5" dirty="0">
                <a:solidFill>
                  <a:srgbClr val="535353"/>
                </a:solidFill>
                <a:latin typeface="Verdana"/>
                <a:cs typeface="Verdana"/>
              </a:rPr>
              <a:t>el</a:t>
            </a:r>
            <a:r>
              <a:rPr sz="3300" spc="-17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-5" dirty="0">
                <a:solidFill>
                  <a:srgbClr val="535353"/>
                </a:solidFill>
                <a:latin typeface="Verdana"/>
                <a:cs typeface="Verdana"/>
              </a:rPr>
              <a:t>objetivo</a:t>
            </a:r>
            <a:r>
              <a:rPr sz="3300" spc="-17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20" dirty="0">
                <a:solidFill>
                  <a:srgbClr val="535353"/>
                </a:solidFill>
                <a:latin typeface="Verdana"/>
                <a:cs typeface="Verdana"/>
              </a:rPr>
              <a:t>de </a:t>
            </a:r>
            <a:r>
              <a:rPr sz="3300" spc="-114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110" dirty="0">
                <a:solidFill>
                  <a:srgbClr val="535353"/>
                </a:solidFill>
                <a:latin typeface="Verdana"/>
                <a:cs typeface="Verdana"/>
              </a:rPr>
              <a:t>acercar </a:t>
            </a:r>
            <a:r>
              <a:rPr sz="3300" spc="80" dirty="0">
                <a:solidFill>
                  <a:srgbClr val="535353"/>
                </a:solidFill>
                <a:latin typeface="Verdana"/>
                <a:cs typeface="Verdana"/>
              </a:rPr>
              <a:t>las </a:t>
            </a:r>
            <a:r>
              <a:rPr sz="3300" spc="165" dirty="0">
                <a:solidFill>
                  <a:srgbClr val="AF071F"/>
                </a:solidFill>
                <a:latin typeface="Verdana"/>
                <a:cs typeface="Verdana"/>
              </a:rPr>
              <a:t>capacidades </a:t>
            </a:r>
            <a:r>
              <a:rPr sz="3300" spc="55" dirty="0">
                <a:solidFill>
                  <a:srgbClr val="AF071F"/>
                </a:solidFill>
                <a:latin typeface="Verdana"/>
                <a:cs typeface="Verdana"/>
              </a:rPr>
              <a:t>científicas </a:t>
            </a:r>
            <a:r>
              <a:rPr sz="3300" spc="-35" dirty="0">
                <a:solidFill>
                  <a:srgbClr val="AF071F"/>
                </a:solidFill>
                <a:latin typeface="Verdana"/>
                <a:cs typeface="Verdana"/>
              </a:rPr>
              <a:t>y </a:t>
            </a:r>
            <a:r>
              <a:rPr sz="3300" spc="90" dirty="0">
                <a:solidFill>
                  <a:srgbClr val="AF071F"/>
                </a:solidFill>
                <a:latin typeface="Verdana"/>
                <a:cs typeface="Verdana"/>
              </a:rPr>
              <a:t>tecnológicas </a:t>
            </a:r>
            <a:r>
              <a:rPr sz="3300" spc="-1150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300" spc="100" dirty="0">
                <a:solidFill>
                  <a:srgbClr val="535353"/>
                </a:solidFill>
                <a:latin typeface="Verdana"/>
                <a:cs typeface="Verdana"/>
              </a:rPr>
              <a:t>generadas </a:t>
            </a:r>
            <a:r>
              <a:rPr sz="3300" spc="55" dirty="0">
                <a:solidFill>
                  <a:srgbClr val="535353"/>
                </a:solidFill>
                <a:latin typeface="Verdana"/>
                <a:cs typeface="Verdana"/>
              </a:rPr>
              <a:t>en </a:t>
            </a:r>
            <a:r>
              <a:rPr sz="3300" spc="15" dirty="0">
                <a:solidFill>
                  <a:srgbClr val="535353"/>
                </a:solidFill>
                <a:latin typeface="Verdana"/>
                <a:cs typeface="Verdana"/>
              </a:rPr>
              <a:t>el </a:t>
            </a:r>
            <a:r>
              <a:rPr sz="3300" spc="-80" dirty="0">
                <a:solidFill>
                  <a:srgbClr val="535353"/>
                </a:solidFill>
                <a:latin typeface="Verdana"/>
                <a:cs typeface="Verdana"/>
              </a:rPr>
              <a:t>CSIC </a:t>
            </a:r>
            <a:r>
              <a:rPr sz="3300" spc="254" dirty="0">
                <a:solidFill>
                  <a:srgbClr val="535353"/>
                </a:solidFill>
                <a:latin typeface="Verdana"/>
                <a:cs typeface="Verdana"/>
              </a:rPr>
              <a:t>a </a:t>
            </a:r>
            <a:r>
              <a:rPr sz="3300" spc="65" dirty="0">
                <a:solidFill>
                  <a:srgbClr val="535353"/>
                </a:solidFill>
                <a:latin typeface="Verdana"/>
                <a:cs typeface="Verdana"/>
              </a:rPr>
              <a:t>todos </a:t>
            </a:r>
            <a:r>
              <a:rPr sz="3300" spc="30" dirty="0">
                <a:solidFill>
                  <a:srgbClr val="535353"/>
                </a:solidFill>
                <a:latin typeface="Verdana"/>
                <a:cs typeface="Verdana"/>
              </a:rPr>
              <a:t>los </a:t>
            </a:r>
            <a:r>
              <a:rPr sz="3300" spc="40" dirty="0">
                <a:solidFill>
                  <a:srgbClr val="AF071F"/>
                </a:solidFill>
                <a:latin typeface="Verdana"/>
                <a:cs typeface="Verdana"/>
              </a:rPr>
              <a:t>sectores </a:t>
            </a:r>
            <a:r>
              <a:rPr sz="3300" spc="45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300" spc="105" dirty="0">
                <a:solidFill>
                  <a:srgbClr val="AF071F"/>
                </a:solidFill>
                <a:latin typeface="Verdana"/>
                <a:cs typeface="Verdana"/>
              </a:rPr>
              <a:t>socioeconómicos</a:t>
            </a:r>
            <a:r>
              <a:rPr sz="3300" spc="-180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300" spc="95" dirty="0">
                <a:solidFill>
                  <a:srgbClr val="535353"/>
                </a:solidFill>
                <a:latin typeface="Verdana"/>
                <a:cs typeface="Verdana"/>
              </a:rPr>
              <a:t>nacionales</a:t>
            </a:r>
            <a:r>
              <a:rPr sz="3300" spc="-18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7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3300" spc="-18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3300" spc="55" dirty="0">
                <a:solidFill>
                  <a:srgbClr val="535353"/>
                </a:solidFill>
                <a:latin typeface="Verdana"/>
                <a:cs typeface="Verdana"/>
              </a:rPr>
              <a:t>internacionales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6100"/>
              </a:lnSpc>
              <a:spcBef>
                <a:spcPts val="100"/>
              </a:spcBef>
            </a:pPr>
            <a:r>
              <a:rPr spc="-555" dirty="0"/>
              <a:t>E</a:t>
            </a:r>
            <a:r>
              <a:rPr spc="-55" dirty="0"/>
              <a:t>l</a:t>
            </a:r>
            <a:r>
              <a:rPr spc="-265" dirty="0"/>
              <a:t> </a:t>
            </a:r>
            <a:r>
              <a:rPr spc="380" dirty="0"/>
              <a:t>C</a:t>
            </a:r>
            <a:r>
              <a:rPr spc="-409" dirty="0"/>
              <a:t>S</a:t>
            </a:r>
            <a:r>
              <a:rPr spc="-805" dirty="0"/>
              <a:t>I</a:t>
            </a:r>
            <a:r>
              <a:rPr spc="380" dirty="0"/>
              <a:t>C</a:t>
            </a:r>
            <a:r>
              <a:rPr spc="-265" dirty="0"/>
              <a:t> </a:t>
            </a:r>
            <a:r>
              <a:rPr spc="105" dirty="0"/>
              <a:t>e</a:t>
            </a:r>
            <a:r>
              <a:rPr spc="65" dirty="0"/>
              <a:t>s</a:t>
            </a:r>
            <a:r>
              <a:rPr spc="-265" dirty="0"/>
              <a:t> </a:t>
            </a:r>
            <a:r>
              <a:rPr spc="105" dirty="0"/>
              <a:t>e</a:t>
            </a:r>
            <a:r>
              <a:rPr spc="-55" dirty="0"/>
              <a:t>l</a:t>
            </a:r>
            <a:r>
              <a:rPr spc="-265" dirty="0"/>
              <a:t> </a:t>
            </a:r>
            <a:r>
              <a:rPr spc="280" dirty="0"/>
              <a:t>p</a:t>
            </a:r>
            <a:r>
              <a:rPr spc="-55" dirty="0"/>
              <a:t>il</a:t>
            </a:r>
            <a:r>
              <a:rPr spc="390" dirty="0"/>
              <a:t>a</a:t>
            </a:r>
            <a:r>
              <a:rPr spc="-220" dirty="0"/>
              <a:t>r</a:t>
            </a:r>
            <a:r>
              <a:rPr spc="-265" dirty="0"/>
              <a:t> </a:t>
            </a:r>
            <a:r>
              <a:rPr spc="-100" dirty="0"/>
              <a:t>f</a:t>
            </a:r>
            <a:r>
              <a:rPr spc="80" dirty="0"/>
              <a:t>un</a:t>
            </a:r>
            <a:r>
              <a:rPr spc="280" dirty="0"/>
              <a:t>d</a:t>
            </a:r>
            <a:r>
              <a:rPr spc="390" dirty="0"/>
              <a:t>a</a:t>
            </a:r>
            <a:r>
              <a:rPr spc="335" dirty="0"/>
              <a:t>m</a:t>
            </a:r>
            <a:r>
              <a:rPr spc="105" dirty="0"/>
              <a:t>e</a:t>
            </a:r>
            <a:r>
              <a:rPr spc="80" dirty="0"/>
              <a:t>n</a:t>
            </a:r>
            <a:r>
              <a:rPr spc="-114" dirty="0"/>
              <a:t>t</a:t>
            </a:r>
            <a:r>
              <a:rPr spc="170" dirty="0"/>
              <a:t>al</a:t>
            </a:r>
          </a:p>
          <a:p>
            <a:pPr marL="2651760" marR="5080" indent="842010" algn="r">
              <a:lnSpc>
                <a:spcPts val="6070"/>
              </a:lnSpc>
              <a:spcBef>
                <a:spcPts val="130"/>
              </a:spcBef>
            </a:pPr>
            <a:r>
              <a:rPr spc="110" dirty="0"/>
              <a:t>del</a:t>
            </a:r>
            <a:r>
              <a:rPr spc="-290" dirty="0"/>
              <a:t> </a:t>
            </a:r>
            <a:r>
              <a:rPr spc="45" dirty="0"/>
              <a:t>Sistema</a:t>
            </a:r>
            <a:r>
              <a:rPr spc="-290" dirty="0"/>
              <a:t> </a:t>
            </a:r>
            <a:r>
              <a:rPr spc="50" dirty="0"/>
              <a:t>Español </a:t>
            </a:r>
            <a:r>
              <a:rPr spc="-1775" dirty="0"/>
              <a:t> </a:t>
            </a:r>
            <a:r>
              <a:rPr spc="190" dirty="0"/>
              <a:t>de</a:t>
            </a:r>
            <a:r>
              <a:rPr spc="-285" dirty="0"/>
              <a:t> </a:t>
            </a:r>
            <a:r>
              <a:rPr spc="50" dirty="0"/>
              <a:t>Ciencia,</a:t>
            </a:r>
            <a:r>
              <a:rPr spc="-285" dirty="0"/>
              <a:t> </a:t>
            </a:r>
            <a:r>
              <a:rPr spc="120" dirty="0"/>
              <a:t>Tecnología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160743" y="3866307"/>
            <a:ext cx="425005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105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5100" spc="-3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5100" spc="40" dirty="0">
                <a:solidFill>
                  <a:srgbClr val="535353"/>
                </a:solidFill>
                <a:latin typeface="Verdana"/>
                <a:cs typeface="Verdana"/>
              </a:rPr>
              <a:t>Innovación</a:t>
            </a:r>
            <a:endParaRPr sz="5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3776" y="1"/>
              <a:ext cx="11234223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"/>
              <a:ext cx="18174970" cy="10287000"/>
            </a:xfrm>
            <a:custGeom>
              <a:avLst/>
              <a:gdLst/>
              <a:ahLst/>
              <a:cxnLst/>
              <a:rect l="l" t="t" r="r" b="b"/>
              <a:pathLst>
                <a:path w="18174970" h="10287000">
                  <a:moveTo>
                    <a:pt x="23308" y="10286999"/>
                  </a:moveTo>
                  <a:lnTo>
                    <a:pt x="0" y="10246758"/>
                  </a:lnTo>
                  <a:lnTo>
                    <a:pt x="0" y="589178"/>
                  </a:lnTo>
                  <a:lnTo>
                    <a:pt x="1017211" y="0"/>
                  </a:lnTo>
                  <a:lnTo>
                    <a:pt x="12216164" y="0"/>
                  </a:lnTo>
                  <a:lnTo>
                    <a:pt x="18174484" y="10286999"/>
                  </a:lnTo>
                  <a:lnTo>
                    <a:pt x="23308" y="10286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14262" y="7204446"/>
              <a:ext cx="3559810" cy="3082925"/>
            </a:xfrm>
            <a:custGeom>
              <a:avLst/>
              <a:gdLst/>
              <a:ahLst/>
              <a:cxnLst/>
              <a:rect l="l" t="t" r="r" b="b"/>
              <a:pathLst>
                <a:path w="3559809" h="3082925">
                  <a:moveTo>
                    <a:pt x="3559530" y="3082553"/>
                  </a:moveTo>
                  <a:lnTo>
                    <a:pt x="0" y="3082553"/>
                  </a:lnTo>
                  <a:lnTo>
                    <a:pt x="1779765" y="0"/>
                  </a:lnTo>
                  <a:lnTo>
                    <a:pt x="3559530" y="3082553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4727" y="665926"/>
            <a:ext cx="11372215" cy="23990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just">
              <a:lnSpc>
                <a:spcPts val="6230"/>
              </a:lnSpc>
              <a:spcBef>
                <a:spcPts val="200"/>
              </a:spcBef>
            </a:pPr>
            <a:r>
              <a:rPr sz="5200" spc="65" dirty="0">
                <a:solidFill>
                  <a:srgbClr val="AF071F"/>
                </a:solidFill>
              </a:rPr>
              <a:t>Misión</a:t>
            </a:r>
            <a:r>
              <a:rPr sz="5200" spc="-280" dirty="0">
                <a:solidFill>
                  <a:srgbClr val="AF071F"/>
                </a:solidFill>
              </a:rPr>
              <a:t> </a:t>
            </a:r>
            <a:r>
              <a:rPr sz="5200" spc="195" dirty="0">
                <a:solidFill>
                  <a:srgbClr val="AF071F"/>
                </a:solidFill>
              </a:rPr>
              <a:t>de</a:t>
            </a:r>
            <a:r>
              <a:rPr sz="5200" spc="-275" dirty="0">
                <a:solidFill>
                  <a:srgbClr val="AF071F"/>
                </a:solidFill>
              </a:rPr>
              <a:t> </a:t>
            </a:r>
            <a:r>
              <a:rPr sz="5200" spc="170" dirty="0">
                <a:solidFill>
                  <a:srgbClr val="AF071F"/>
                </a:solidFill>
              </a:rPr>
              <a:t>la</a:t>
            </a:r>
            <a:r>
              <a:rPr sz="5200" spc="-275" dirty="0">
                <a:solidFill>
                  <a:srgbClr val="AF071F"/>
                </a:solidFill>
              </a:rPr>
              <a:t> </a:t>
            </a:r>
            <a:r>
              <a:rPr sz="5200" spc="-110" dirty="0">
                <a:solidFill>
                  <a:srgbClr val="AF071F"/>
                </a:solidFill>
              </a:rPr>
              <a:t>VATC</a:t>
            </a:r>
            <a:r>
              <a:rPr sz="5200" spc="-110" dirty="0"/>
              <a:t>:</a:t>
            </a:r>
            <a:r>
              <a:rPr sz="5200" spc="-280" dirty="0"/>
              <a:t> </a:t>
            </a:r>
            <a:r>
              <a:rPr sz="5200" spc="60" dirty="0"/>
              <a:t>garantizar</a:t>
            </a:r>
            <a:r>
              <a:rPr sz="5200" spc="-275" dirty="0"/>
              <a:t> </a:t>
            </a:r>
            <a:r>
              <a:rPr sz="5200" spc="155" dirty="0"/>
              <a:t>que </a:t>
            </a:r>
            <a:r>
              <a:rPr sz="5200" spc="-1814" dirty="0"/>
              <a:t> </a:t>
            </a:r>
            <a:r>
              <a:rPr sz="5200" spc="135" dirty="0"/>
              <a:t>las</a:t>
            </a:r>
            <a:r>
              <a:rPr sz="5200" spc="-270" dirty="0"/>
              <a:t> </a:t>
            </a:r>
            <a:r>
              <a:rPr sz="5200" spc="125" dirty="0"/>
              <a:t>tecnologías</a:t>
            </a:r>
            <a:r>
              <a:rPr sz="5200" spc="-270" dirty="0"/>
              <a:t> </a:t>
            </a:r>
            <a:r>
              <a:rPr sz="5200" spc="-55" dirty="0"/>
              <a:t>y</a:t>
            </a:r>
            <a:r>
              <a:rPr sz="5200" spc="-270" dirty="0"/>
              <a:t> </a:t>
            </a:r>
            <a:r>
              <a:rPr sz="5200" spc="25" dirty="0"/>
              <a:t>el</a:t>
            </a:r>
            <a:r>
              <a:rPr sz="5200" spc="-270" dirty="0"/>
              <a:t> </a:t>
            </a:r>
            <a:r>
              <a:rPr sz="5200" spc="135" dirty="0"/>
              <a:t>conocimiento </a:t>
            </a:r>
            <a:r>
              <a:rPr sz="5200" spc="-1820" dirty="0"/>
              <a:t> </a:t>
            </a:r>
            <a:r>
              <a:rPr sz="5200" spc="110" dirty="0"/>
              <a:t>del</a:t>
            </a:r>
            <a:r>
              <a:rPr sz="5200" spc="-275" dirty="0"/>
              <a:t> </a:t>
            </a:r>
            <a:r>
              <a:rPr sz="5200" spc="-120" dirty="0"/>
              <a:t>CSIC</a:t>
            </a:r>
            <a:r>
              <a:rPr sz="5200" spc="-275" dirty="0"/>
              <a:t> </a:t>
            </a:r>
            <a:r>
              <a:rPr sz="5200" spc="75" dirty="0"/>
              <a:t>lleguen</a:t>
            </a:r>
            <a:r>
              <a:rPr sz="5200" spc="-275" dirty="0"/>
              <a:t> </a:t>
            </a:r>
            <a:r>
              <a:rPr sz="5200" spc="400" dirty="0"/>
              <a:t>a</a:t>
            </a:r>
            <a:r>
              <a:rPr sz="5200" spc="-275" dirty="0"/>
              <a:t> </a:t>
            </a:r>
            <a:r>
              <a:rPr sz="5200" spc="170" dirty="0"/>
              <a:t>la</a:t>
            </a:r>
            <a:r>
              <a:rPr sz="5200" spc="-275" dirty="0"/>
              <a:t> </a:t>
            </a:r>
            <a:r>
              <a:rPr sz="5200" spc="204" dirty="0"/>
              <a:t>sociedad</a:t>
            </a:r>
            <a:endParaRPr sz="5200"/>
          </a:p>
        </p:txBody>
      </p:sp>
      <p:grpSp>
        <p:nvGrpSpPr>
          <p:cNvPr id="7" name="object 7"/>
          <p:cNvGrpSpPr/>
          <p:nvPr/>
        </p:nvGrpSpPr>
        <p:grpSpPr>
          <a:xfrm>
            <a:off x="2528853" y="3767275"/>
            <a:ext cx="10208895" cy="4874260"/>
            <a:chOff x="2528853" y="3767275"/>
            <a:chExt cx="10208895" cy="4874260"/>
          </a:xfrm>
        </p:grpSpPr>
        <p:sp>
          <p:nvSpPr>
            <p:cNvPr id="8" name="object 8"/>
            <p:cNvSpPr/>
            <p:nvPr/>
          </p:nvSpPr>
          <p:spPr>
            <a:xfrm>
              <a:off x="2528853" y="3770869"/>
              <a:ext cx="821690" cy="1090295"/>
            </a:xfrm>
            <a:custGeom>
              <a:avLst/>
              <a:gdLst/>
              <a:ahLst/>
              <a:cxnLst/>
              <a:rect l="l" t="t" r="r" b="b"/>
              <a:pathLst>
                <a:path w="821689" h="1090295">
                  <a:moveTo>
                    <a:pt x="229726" y="385991"/>
                  </a:moveTo>
                  <a:lnTo>
                    <a:pt x="132609" y="385991"/>
                  </a:lnTo>
                  <a:lnTo>
                    <a:pt x="131447" y="359984"/>
                  </a:lnTo>
                  <a:lnTo>
                    <a:pt x="135708" y="277988"/>
                  </a:lnTo>
                  <a:lnTo>
                    <a:pt x="144296" y="228192"/>
                  </a:lnTo>
                  <a:lnTo>
                    <a:pt x="159301" y="176658"/>
                  </a:lnTo>
                  <a:lnTo>
                    <a:pt x="182304" y="126483"/>
                  </a:lnTo>
                  <a:lnTo>
                    <a:pt x="214890" y="80762"/>
                  </a:lnTo>
                  <a:lnTo>
                    <a:pt x="254808" y="45101"/>
                  </a:lnTo>
                  <a:lnTo>
                    <a:pt x="301300" y="19899"/>
                  </a:lnTo>
                  <a:lnTo>
                    <a:pt x="354190" y="4938"/>
                  </a:lnTo>
                  <a:lnTo>
                    <a:pt x="413302" y="0"/>
                  </a:lnTo>
                  <a:lnTo>
                    <a:pt x="413473" y="0"/>
                  </a:lnTo>
                  <a:lnTo>
                    <a:pt x="470165" y="4763"/>
                  </a:lnTo>
                  <a:lnTo>
                    <a:pt x="520971" y="19208"/>
                  </a:lnTo>
                  <a:lnTo>
                    <a:pt x="565728" y="43564"/>
                  </a:lnTo>
                  <a:lnTo>
                    <a:pt x="604272" y="78061"/>
                  </a:lnTo>
                  <a:lnTo>
                    <a:pt x="613431" y="90821"/>
                  </a:lnTo>
                  <a:lnTo>
                    <a:pt x="413370" y="90821"/>
                  </a:lnTo>
                  <a:lnTo>
                    <a:pt x="374837" y="94072"/>
                  </a:lnTo>
                  <a:lnTo>
                    <a:pt x="312102" y="119682"/>
                  </a:lnTo>
                  <a:lnTo>
                    <a:pt x="255045" y="194225"/>
                  </a:lnTo>
                  <a:lnTo>
                    <a:pt x="237017" y="254086"/>
                  </a:lnTo>
                  <a:lnTo>
                    <a:pt x="229423" y="312143"/>
                  </a:lnTo>
                  <a:lnTo>
                    <a:pt x="228380" y="356241"/>
                  </a:lnTo>
                  <a:lnTo>
                    <a:pt x="228352" y="359984"/>
                  </a:lnTo>
                  <a:lnTo>
                    <a:pt x="229726" y="385991"/>
                  </a:lnTo>
                  <a:close/>
                </a:path>
                <a:path w="821689" h="1090295">
                  <a:moveTo>
                    <a:pt x="685321" y="385991"/>
                  </a:moveTo>
                  <a:lnTo>
                    <a:pt x="588216" y="385991"/>
                  </a:lnTo>
                  <a:lnTo>
                    <a:pt x="589689" y="359984"/>
                  </a:lnTo>
                  <a:lnTo>
                    <a:pt x="589705" y="356241"/>
                  </a:lnTo>
                  <a:lnTo>
                    <a:pt x="588889" y="311107"/>
                  </a:lnTo>
                  <a:lnTo>
                    <a:pt x="581609" y="252208"/>
                  </a:lnTo>
                  <a:lnTo>
                    <a:pt x="563894" y="191691"/>
                  </a:lnTo>
                  <a:lnTo>
                    <a:pt x="531725" y="139070"/>
                  </a:lnTo>
                  <a:lnTo>
                    <a:pt x="481160" y="103059"/>
                  </a:lnTo>
                  <a:lnTo>
                    <a:pt x="413370" y="90821"/>
                  </a:lnTo>
                  <a:lnTo>
                    <a:pt x="613431" y="90821"/>
                  </a:lnTo>
                  <a:lnTo>
                    <a:pt x="636688" y="123224"/>
                  </a:lnTo>
                  <a:lnTo>
                    <a:pt x="659495" y="172352"/>
                  </a:lnTo>
                  <a:lnTo>
                    <a:pt x="674290" y="222831"/>
                  </a:lnTo>
                  <a:lnTo>
                    <a:pt x="682673" y="272048"/>
                  </a:lnTo>
                  <a:lnTo>
                    <a:pt x="686240" y="317389"/>
                  </a:lnTo>
                  <a:lnTo>
                    <a:pt x="686590" y="356241"/>
                  </a:lnTo>
                  <a:lnTo>
                    <a:pt x="685321" y="385991"/>
                  </a:lnTo>
                  <a:close/>
                </a:path>
                <a:path w="821689" h="1090295">
                  <a:moveTo>
                    <a:pt x="717333" y="1089857"/>
                  </a:moveTo>
                  <a:lnTo>
                    <a:pt x="109328" y="1089857"/>
                  </a:lnTo>
                  <a:lnTo>
                    <a:pt x="67220" y="1081685"/>
                  </a:lnTo>
                  <a:lnTo>
                    <a:pt x="32419" y="1059283"/>
                  </a:lnTo>
                  <a:lnTo>
                    <a:pt x="8740" y="1025818"/>
                  </a:lnTo>
                  <a:lnTo>
                    <a:pt x="0" y="984459"/>
                  </a:lnTo>
                  <a:lnTo>
                    <a:pt x="0" y="492819"/>
                  </a:lnTo>
                  <a:lnTo>
                    <a:pt x="8742" y="451237"/>
                  </a:lnTo>
                  <a:lnTo>
                    <a:pt x="32423" y="417280"/>
                  </a:lnTo>
                  <a:lnTo>
                    <a:pt x="67224" y="394386"/>
                  </a:lnTo>
                  <a:lnTo>
                    <a:pt x="109328" y="385991"/>
                  </a:lnTo>
                  <a:lnTo>
                    <a:pt x="717333" y="385991"/>
                  </a:lnTo>
                  <a:lnTo>
                    <a:pt x="758659" y="394386"/>
                  </a:lnTo>
                  <a:lnTo>
                    <a:pt x="791750" y="417280"/>
                  </a:lnTo>
                  <a:lnTo>
                    <a:pt x="813720" y="451237"/>
                  </a:lnTo>
                  <a:lnTo>
                    <a:pt x="821685" y="492819"/>
                  </a:lnTo>
                  <a:lnTo>
                    <a:pt x="821685" y="570642"/>
                  </a:lnTo>
                  <a:lnTo>
                    <a:pt x="413336" y="570642"/>
                  </a:lnTo>
                  <a:lnTo>
                    <a:pt x="374083" y="578612"/>
                  </a:lnTo>
                  <a:lnTo>
                    <a:pt x="342027" y="600304"/>
                  </a:lnTo>
                  <a:lnTo>
                    <a:pt x="320413" y="632387"/>
                  </a:lnTo>
                  <a:lnTo>
                    <a:pt x="312487" y="671533"/>
                  </a:lnTo>
                  <a:lnTo>
                    <a:pt x="316698" y="700347"/>
                  </a:lnTo>
                  <a:lnTo>
                    <a:pt x="328502" y="726057"/>
                  </a:lnTo>
                  <a:lnTo>
                    <a:pt x="346655" y="747327"/>
                  </a:lnTo>
                  <a:lnTo>
                    <a:pt x="369913" y="762820"/>
                  </a:lnTo>
                  <a:lnTo>
                    <a:pt x="347442" y="919567"/>
                  </a:lnTo>
                  <a:lnTo>
                    <a:pt x="821685" y="919567"/>
                  </a:lnTo>
                  <a:lnTo>
                    <a:pt x="821685" y="984459"/>
                  </a:lnTo>
                  <a:lnTo>
                    <a:pt x="813720" y="1025818"/>
                  </a:lnTo>
                  <a:lnTo>
                    <a:pt x="791750" y="1059283"/>
                  </a:lnTo>
                  <a:lnTo>
                    <a:pt x="758659" y="1081685"/>
                  </a:lnTo>
                  <a:lnTo>
                    <a:pt x="717333" y="1089857"/>
                  </a:lnTo>
                  <a:close/>
                </a:path>
                <a:path w="821689" h="1090295">
                  <a:moveTo>
                    <a:pt x="821685" y="919567"/>
                  </a:moveTo>
                  <a:lnTo>
                    <a:pt x="488610" y="919567"/>
                  </a:lnTo>
                  <a:lnTo>
                    <a:pt x="463332" y="759380"/>
                  </a:lnTo>
                  <a:lnTo>
                    <a:pt x="484035" y="743462"/>
                  </a:lnTo>
                  <a:lnTo>
                    <a:pt x="500094" y="722510"/>
                  </a:lnTo>
                  <a:lnTo>
                    <a:pt x="510482" y="697824"/>
                  </a:lnTo>
                  <a:lnTo>
                    <a:pt x="514174" y="670705"/>
                  </a:lnTo>
                  <a:lnTo>
                    <a:pt x="506249" y="631693"/>
                  </a:lnTo>
                  <a:lnTo>
                    <a:pt x="484639" y="599894"/>
                  </a:lnTo>
                  <a:lnTo>
                    <a:pt x="452587" y="578484"/>
                  </a:lnTo>
                  <a:lnTo>
                    <a:pt x="413336" y="570642"/>
                  </a:lnTo>
                  <a:lnTo>
                    <a:pt x="821685" y="570642"/>
                  </a:lnTo>
                  <a:lnTo>
                    <a:pt x="821685" y="919567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13996" y="3767275"/>
              <a:ext cx="1323288" cy="107580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98052" y="5980609"/>
              <a:ext cx="1188085" cy="440055"/>
            </a:xfrm>
            <a:custGeom>
              <a:avLst/>
              <a:gdLst/>
              <a:ahLst/>
              <a:cxnLst/>
              <a:rect l="l" t="t" r="r" b="b"/>
              <a:pathLst>
                <a:path w="1188084" h="440054">
                  <a:moveTo>
                    <a:pt x="1184392" y="78581"/>
                  </a:moveTo>
                  <a:lnTo>
                    <a:pt x="634635" y="78581"/>
                  </a:lnTo>
                  <a:lnTo>
                    <a:pt x="720673" y="68717"/>
                  </a:lnTo>
                  <a:lnTo>
                    <a:pt x="777000" y="58153"/>
                  </a:lnTo>
                  <a:lnTo>
                    <a:pt x="807759" y="49731"/>
                  </a:lnTo>
                  <a:lnTo>
                    <a:pt x="817092" y="46292"/>
                  </a:lnTo>
                  <a:lnTo>
                    <a:pt x="932424" y="6081"/>
                  </a:lnTo>
                  <a:lnTo>
                    <a:pt x="1024218" y="0"/>
                  </a:lnTo>
                  <a:lnTo>
                    <a:pt x="1084870" y="9760"/>
                  </a:lnTo>
                  <a:lnTo>
                    <a:pt x="1106777" y="17078"/>
                  </a:lnTo>
                  <a:lnTo>
                    <a:pt x="1187803" y="51124"/>
                  </a:lnTo>
                  <a:lnTo>
                    <a:pt x="1184392" y="78581"/>
                  </a:lnTo>
                  <a:close/>
                </a:path>
                <a:path w="1188084" h="440054">
                  <a:moveTo>
                    <a:pt x="1163386" y="247643"/>
                  </a:moveTo>
                  <a:lnTo>
                    <a:pt x="763074" y="247643"/>
                  </a:lnTo>
                  <a:lnTo>
                    <a:pt x="575479" y="218722"/>
                  </a:lnTo>
                  <a:lnTo>
                    <a:pt x="439628" y="175449"/>
                  </a:lnTo>
                  <a:lnTo>
                    <a:pt x="400961" y="151664"/>
                  </a:lnTo>
                  <a:lnTo>
                    <a:pt x="388454" y="122393"/>
                  </a:lnTo>
                  <a:lnTo>
                    <a:pt x="389901" y="97557"/>
                  </a:lnTo>
                  <a:lnTo>
                    <a:pt x="393096" y="87075"/>
                  </a:lnTo>
                  <a:lnTo>
                    <a:pt x="423192" y="61485"/>
                  </a:lnTo>
                  <a:lnTo>
                    <a:pt x="458490" y="55444"/>
                  </a:lnTo>
                  <a:lnTo>
                    <a:pt x="487843" y="59069"/>
                  </a:lnTo>
                  <a:lnTo>
                    <a:pt x="500104" y="62473"/>
                  </a:lnTo>
                  <a:lnTo>
                    <a:pt x="634635" y="78581"/>
                  </a:lnTo>
                  <a:lnTo>
                    <a:pt x="1184392" y="78581"/>
                  </a:lnTo>
                  <a:lnTo>
                    <a:pt x="1163386" y="247643"/>
                  </a:lnTo>
                  <a:close/>
                </a:path>
                <a:path w="1188084" h="440054">
                  <a:moveTo>
                    <a:pt x="580728" y="439817"/>
                  </a:moveTo>
                  <a:lnTo>
                    <a:pt x="547416" y="430753"/>
                  </a:lnTo>
                  <a:lnTo>
                    <a:pt x="524355" y="417447"/>
                  </a:lnTo>
                  <a:lnTo>
                    <a:pt x="515737" y="410627"/>
                  </a:lnTo>
                  <a:lnTo>
                    <a:pt x="0" y="140963"/>
                  </a:lnTo>
                  <a:lnTo>
                    <a:pt x="17419" y="84558"/>
                  </a:lnTo>
                  <a:lnTo>
                    <a:pt x="55742" y="65548"/>
                  </a:lnTo>
                  <a:lnTo>
                    <a:pt x="94065" y="66747"/>
                  </a:lnTo>
                  <a:lnTo>
                    <a:pt x="111484" y="70967"/>
                  </a:lnTo>
                  <a:lnTo>
                    <a:pt x="575479" y="218722"/>
                  </a:lnTo>
                  <a:lnTo>
                    <a:pt x="763074" y="247643"/>
                  </a:lnTo>
                  <a:lnTo>
                    <a:pt x="1163386" y="247643"/>
                  </a:lnTo>
                  <a:lnTo>
                    <a:pt x="1150813" y="348831"/>
                  </a:lnTo>
                  <a:lnTo>
                    <a:pt x="1085346" y="349856"/>
                  </a:lnTo>
                  <a:lnTo>
                    <a:pt x="1004632" y="361383"/>
                  </a:lnTo>
                  <a:lnTo>
                    <a:pt x="620103" y="433911"/>
                  </a:lnTo>
                  <a:lnTo>
                    <a:pt x="580728" y="439817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333276" y="6151447"/>
              <a:ext cx="335915" cy="76835"/>
            </a:xfrm>
            <a:custGeom>
              <a:avLst/>
              <a:gdLst/>
              <a:ahLst/>
              <a:cxnLst/>
              <a:rect l="l" t="t" r="r" b="b"/>
              <a:pathLst>
                <a:path w="335915" h="76835">
                  <a:moveTo>
                    <a:pt x="0" y="0"/>
                  </a:moveTo>
                  <a:lnTo>
                    <a:pt x="147888" y="47884"/>
                  </a:lnTo>
                  <a:lnTo>
                    <a:pt x="335482" y="76806"/>
                  </a:lnTo>
                </a:path>
              </a:pathLst>
            </a:custGeom>
            <a:ln w="29290">
              <a:solidFill>
                <a:srgbClr val="E1A2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40865" y="5930912"/>
              <a:ext cx="313690" cy="518159"/>
            </a:xfrm>
            <a:custGeom>
              <a:avLst/>
              <a:gdLst/>
              <a:ahLst/>
              <a:cxnLst/>
              <a:rect l="l" t="t" r="r" b="b"/>
              <a:pathLst>
                <a:path w="313690" h="518160">
                  <a:moveTo>
                    <a:pt x="255923" y="517801"/>
                  </a:moveTo>
                  <a:lnTo>
                    <a:pt x="0" y="487781"/>
                  </a:lnTo>
                  <a:lnTo>
                    <a:pt x="57614" y="0"/>
                  </a:lnTo>
                  <a:lnTo>
                    <a:pt x="313464" y="30092"/>
                  </a:lnTo>
                  <a:lnTo>
                    <a:pt x="255923" y="517801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7726" y="5999884"/>
              <a:ext cx="79558" cy="7944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274992" y="5391301"/>
              <a:ext cx="590550" cy="589280"/>
            </a:xfrm>
            <a:custGeom>
              <a:avLst/>
              <a:gdLst/>
              <a:ahLst/>
              <a:cxnLst/>
              <a:rect l="l" t="t" r="r" b="b"/>
              <a:pathLst>
                <a:path w="590550" h="589279">
                  <a:moveTo>
                    <a:pt x="590092" y="263512"/>
                  </a:moveTo>
                  <a:lnTo>
                    <a:pt x="539762" y="214439"/>
                  </a:lnTo>
                  <a:lnTo>
                    <a:pt x="517779" y="194144"/>
                  </a:lnTo>
                  <a:lnTo>
                    <a:pt x="517131" y="164261"/>
                  </a:lnTo>
                  <a:lnTo>
                    <a:pt x="530288" y="136829"/>
                  </a:lnTo>
                  <a:lnTo>
                    <a:pt x="536956" y="122936"/>
                  </a:lnTo>
                  <a:lnTo>
                    <a:pt x="531431" y="115493"/>
                  </a:lnTo>
                  <a:lnTo>
                    <a:pt x="525691" y="108216"/>
                  </a:lnTo>
                  <a:lnTo>
                    <a:pt x="522655" y="104609"/>
                  </a:lnTo>
                  <a:lnTo>
                    <a:pt x="519722" y="101104"/>
                  </a:lnTo>
                  <a:lnTo>
                    <a:pt x="513537" y="94157"/>
                  </a:lnTo>
                  <a:lnTo>
                    <a:pt x="468693" y="104609"/>
                  </a:lnTo>
                  <a:lnTo>
                    <a:pt x="439013" y="97383"/>
                  </a:lnTo>
                  <a:lnTo>
                    <a:pt x="423684" y="72771"/>
                  </a:lnTo>
                  <a:lnTo>
                    <a:pt x="422757" y="71285"/>
                  </a:lnTo>
                  <a:lnTo>
                    <a:pt x="420827" y="51676"/>
                  </a:lnTo>
                  <a:lnTo>
                    <a:pt x="418198" y="25107"/>
                  </a:lnTo>
                  <a:lnTo>
                    <a:pt x="412330" y="22479"/>
                  </a:lnTo>
                  <a:lnTo>
                    <a:pt x="408952" y="21005"/>
                  </a:lnTo>
                  <a:lnTo>
                    <a:pt x="408952" y="290017"/>
                  </a:lnTo>
                  <a:lnTo>
                    <a:pt x="401612" y="334606"/>
                  </a:lnTo>
                  <a:lnTo>
                    <a:pt x="377520" y="372821"/>
                  </a:lnTo>
                  <a:lnTo>
                    <a:pt x="341858" y="397967"/>
                  </a:lnTo>
                  <a:lnTo>
                    <a:pt x="299339" y="407949"/>
                  </a:lnTo>
                  <a:lnTo>
                    <a:pt x="254685" y="400646"/>
                  </a:lnTo>
                  <a:lnTo>
                    <a:pt x="216369" y="376605"/>
                  </a:lnTo>
                  <a:lnTo>
                    <a:pt x="191135" y="341033"/>
                  </a:lnTo>
                  <a:lnTo>
                    <a:pt x="181127" y="298615"/>
                  </a:lnTo>
                  <a:lnTo>
                    <a:pt x="188480" y="254063"/>
                  </a:lnTo>
                  <a:lnTo>
                    <a:pt x="212547" y="215836"/>
                  </a:lnTo>
                  <a:lnTo>
                    <a:pt x="248208" y="190677"/>
                  </a:lnTo>
                  <a:lnTo>
                    <a:pt x="290753" y="180695"/>
                  </a:lnTo>
                  <a:lnTo>
                    <a:pt x="335407" y="188023"/>
                  </a:lnTo>
                  <a:lnTo>
                    <a:pt x="373697" y="212013"/>
                  </a:lnTo>
                  <a:lnTo>
                    <a:pt x="398919" y="247586"/>
                  </a:lnTo>
                  <a:lnTo>
                    <a:pt x="408952" y="290017"/>
                  </a:lnTo>
                  <a:lnTo>
                    <a:pt x="408952" y="21005"/>
                  </a:lnTo>
                  <a:lnTo>
                    <a:pt x="406311" y="19837"/>
                  </a:lnTo>
                  <a:lnTo>
                    <a:pt x="393839" y="15151"/>
                  </a:lnTo>
                  <a:lnTo>
                    <a:pt x="387591" y="13169"/>
                  </a:lnTo>
                  <a:lnTo>
                    <a:pt x="381355" y="11277"/>
                  </a:lnTo>
                  <a:lnTo>
                    <a:pt x="347332" y="42862"/>
                  </a:lnTo>
                  <a:lnTo>
                    <a:pt x="317855" y="51676"/>
                  </a:lnTo>
                  <a:lnTo>
                    <a:pt x="290817" y="37477"/>
                  </a:lnTo>
                  <a:lnTo>
                    <a:pt x="264147" y="0"/>
                  </a:lnTo>
                  <a:lnTo>
                    <a:pt x="254914" y="1079"/>
                  </a:lnTo>
                  <a:lnTo>
                    <a:pt x="245719" y="2463"/>
                  </a:lnTo>
                  <a:lnTo>
                    <a:pt x="236588" y="4127"/>
                  </a:lnTo>
                  <a:lnTo>
                    <a:pt x="227520" y="6070"/>
                  </a:lnTo>
                  <a:lnTo>
                    <a:pt x="214960" y="50139"/>
                  </a:lnTo>
                  <a:lnTo>
                    <a:pt x="194614" y="72097"/>
                  </a:lnTo>
                  <a:lnTo>
                    <a:pt x="164655" y="72771"/>
                  </a:lnTo>
                  <a:lnTo>
                    <a:pt x="162648" y="71818"/>
                  </a:lnTo>
                  <a:lnTo>
                    <a:pt x="162648" y="380314"/>
                  </a:lnTo>
                  <a:lnTo>
                    <a:pt x="142773" y="336359"/>
                  </a:lnTo>
                  <a:lnTo>
                    <a:pt x="137160" y="287972"/>
                  </a:lnTo>
                  <a:lnTo>
                    <a:pt x="142773" y="336346"/>
                  </a:lnTo>
                  <a:lnTo>
                    <a:pt x="162648" y="380314"/>
                  </a:lnTo>
                  <a:lnTo>
                    <a:pt x="162648" y="71818"/>
                  </a:lnTo>
                  <a:lnTo>
                    <a:pt x="123228" y="53009"/>
                  </a:lnTo>
                  <a:lnTo>
                    <a:pt x="115773" y="58470"/>
                  </a:lnTo>
                  <a:lnTo>
                    <a:pt x="108483" y="64185"/>
                  </a:lnTo>
                  <a:lnTo>
                    <a:pt x="101346" y="70129"/>
                  </a:lnTo>
                  <a:lnTo>
                    <a:pt x="94386" y="76288"/>
                  </a:lnTo>
                  <a:lnTo>
                    <a:pt x="104863" y="121069"/>
                  </a:lnTo>
                  <a:lnTo>
                    <a:pt x="97637" y="150698"/>
                  </a:lnTo>
                  <a:lnTo>
                    <a:pt x="71501" y="166903"/>
                  </a:lnTo>
                  <a:lnTo>
                    <a:pt x="25247" y="171399"/>
                  </a:lnTo>
                  <a:lnTo>
                    <a:pt x="22529" y="177330"/>
                  </a:lnTo>
                  <a:lnTo>
                    <a:pt x="11303" y="208153"/>
                  </a:lnTo>
                  <a:lnTo>
                    <a:pt x="42964" y="242138"/>
                  </a:lnTo>
                  <a:lnTo>
                    <a:pt x="51816" y="271564"/>
                  </a:lnTo>
                  <a:lnTo>
                    <a:pt x="37579" y="298513"/>
                  </a:lnTo>
                  <a:lnTo>
                    <a:pt x="0" y="325081"/>
                  </a:lnTo>
                  <a:lnTo>
                    <a:pt x="1117" y="334327"/>
                  </a:lnTo>
                  <a:lnTo>
                    <a:pt x="2501" y="343496"/>
                  </a:lnTo>
                  <a:lnTo>
                    <a:pt x="4152" y="352615"/>
                  </a:lnTo>
                  <a:lnTo>
                    <a:pt x="6096" y="361696"/>
                  </a:lnTo>
                  <a:lnTo>
                    <a:pt x="50266" y="374230"/>
                  </a:lnTo>
                  <a:lnTo>
                    <a:pt x="72275" y="394500"/>
                  </a:lnTo>
                  <a:lnTo>
                    <a:pt x="72948" y="424383"/>
                  </a:lnTo>
                  <a:lnTo>
                    <a:pt x="53136" y="465734"/>
                  </a:lnTo>
                  <a:lnTo>
                    <a:pt x="58610" y="473176"/>
                  </a:lnTo>
                  <a:lnTo>
                    <a:pt x="64338" y="480453"/>
                  </a:lnTo>
                  <a:lnTo>
                    <a:pt x="70307" y="487565"/>
                  </a:lnTo>
                  <a:lnTo>
                    <a:pt x="76479" y="494512"/>
                  </a:lnTo>
                  <a:lnTo>
                    <a:pt x="121373" y="484022"/>
                  </a:lnTo>
                  <a:lnTo>
                    <a:pt x="151066" y="491223"/>
                  </a:lnTo>
                  <a:lnTo>
                    <a:pt x="167309" y="517309"/>
                  </a:lnTo>
                  <a:lnTo>
                    <a:pt x="171818" y="563486"/>
                  </a:lnTo>
                  <a:lnTo>
                    <a:pt x="177761" y="566191"/>
                  </a:lnTo>
                  <a:lnTo>
                    <a:pt x="183781" y="568756"/>
                  </a:lnTo>
                  <a:lnTo>
                    <a:pt x="196189" y="573443"/>
                  </a:lnTo>
                  <a:lnTo>
                    <a:pt x="202425" y="575500"/>
                  </a:lnTo>
                  <a:lnTo>
                    <a:pt x="208661" y="577392"/>
                  </a:lnTo>
                  <a:lnTo>
                    <a:pt x="242684" y="545795"/>
                  </a:lnTo>
                  <a:lnTo>
                    <a:pt x="272161" y="536968"/>
                  </a:lnTo>
                  <a:lnTo>
                    <a:pt x="299199" y="551167"/>
                  </a:lnTo>
                  <a:lnTo>
                    <a:pt x="325869" y="588670"/>
                  </a:lnTo>
                  <a:lnTo>
                    <a:pt x="335140" y="587552"/>
                  </a:lnTo>
                  <a:lnTo>
                    <a:pt x="344360" y="586181"/>
                  </a:lnTo>
                  <a:lnTo>
                    <a:pt x="353504" y="584504"/>
                  </a:lnTo>
                  <a:lnTo>
                    <a:pt x="362572" y="582523"/>
                  </a:lnTo>
                  <a:lnTo>
                    <a:pt x="375132" y="538467"/>
                  </a:lnTo>
                  <a:lnTo>
                    <a:pt x="376529" y="536968"/>
                  </a:lnTo>
                  <a:lnTo>
                    <a:pt x="395478" y="516534"/>
                  </a:lnTo>
                  <a:lnTo>
                    <a:pt x="425437" y="515886"/>
                  </a:lnTo>
                  <a:lnTo>
                    <a:pt x="466864" y="535660"/>
                  </a:lnTo>
                  <a:lnTo>
                    <a:pt x="474319" y="530161"/>
                  </a:lnTo>
                  <a:lnTo>
                    <a:pt x="481609" y="524421"/>
                  </a:lnTo>
                  <a:lnTo>
                    <a:pt x="488746" y="518464"/>
                  </a:lnTo>
                  <a:lnTo>
                    <a:pt x="491655" y="515886"/>
                  </a:lnTo>
                  <a:lnTo>
                    <a:pt x="495706" y="512305"/>
                  </a:lnTo>
                  <a:lnTo>
                    <a:pt x="489051" y="484022"/>
                  </a:lnTo>
                  <a:lnTo>
                    <a:pt x="485178" y="467563"/>
                  </a:lnTo>
                  <a:lnTo>
                    <a:pt x="489026" y="451777"/>
                  </a:lnTo>
                  <a:lnTo>
                    <a:pt x="492404" y="437959"/>
                  </a:lnTo>
                  <a:lnTo>
                    <a:pt x="518553" y="421741"/>
                  </a:lnTo>
                  <a:lnTo>
                    <a:pt x="564845" y="417195"/>
                  </a:lnTo>
                  <a:lnTo>
                    <a:pt x="567563" y="411264"/>
                  </a:lnTo>
                  <a:lnTo>
                    <a:pt x="578789" y="380517"/>
                  </a:lnTo>
                  <a:lnTo>
                    <a:pt x="547090" y="346532"/>
                  </a:lnTo>
                  <a:lnTo>
                    <a:pt x="538251" y="317093"/>
                  </a:lnTo>
                  <a:lnTo>
                    <a:pt x="552513" y="290118"/>
                  </a:lnTo>
                  <a:lnTo>
                    <a:pt x="590092" y="263512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0164" y="7396620"/>
              <a:ext cx="1352754" cy="12445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080217" y="7398168"/>
              <a:ext cx="1104900" cy="1175385"/>
            </a:xfrm>
            <a:custGeom>
              <a:avLst/>
              <a:gdLst/>
              <a:ahLst/>
              <a:cxnLst/>
              <a:rect l="l" t="t" r="r" b="b"/>
              <a:pathLst>
                <a:path w="1104900" h="1175384">
                  <a:moveTo>
                    <a:pt x="342607" y="573773"/>
                  </a:moveTo>
                  <a:lnTo>
                    <a:pt x="342290" y="567829"/>
                  </a:lnTo>
                  <a:lnTo>
                    <a:pt x="339039" y="562825"/>
                  </a:lnTo>
                  <a:lnTo>
                    <a:pt x="332562" y="561873"/>
                  </a:lnTo>
                  <a:lnTo>
                    <a:pt x="322618" y="568032"/>
                  </a:lnTo>
                  <a:lnTo>
                    <a:pt x="88506" y="791806"/>
                  </a:lnTo>
                  <a:lnTo>
                    <a:pt x="75653" y="824801"/>
                  </a:lnTo>
                  <a:lnTo>
                    <a:pt x="75653" y="1166190"/>
                  </a:lnTo>
                  <a:lnTo>
                    <a:pt x="81368" y="1171930"/>
                  </a:lnTo>
                  <a:lnTo>
                    <a:pt x="336892" y="1171930"/>
                  </a:lnTo>
                  <a:lnTo>
                    <a:pt x="342607" y="1166190"/>
                  </a:lnTo>
                  <a:lnTo>
                    <a:pt x="342607" y="573773"/>
                  </a:lnTo>
                  <a:close/>
                </a:path>
                <a:path w="1104900" h="1175384">
                  <a:moveTo>
                    <a:pt x="682358" y="613930"/>
                  </a:moveTo>
                  <a:lnTo>
                    <a:pt x="681215" y="606374"/>
                  </a:lnTo>
                  <a:lnTo>
                    <a:pt x="677532" y="600849"/>
                  </a:lnTo>
                  <a:lnTo>
                    <a:pt x="670915" y="600417"/>
                  </a:lnTo>
                  <a:lnTo>
                    <a:pt x="660933" y="608190"/>
                  </a:lnTo>
                  <a:lnTo>
                    <a:pt x="548170" y="722947"/>
                  </a:lnTo>
                  <a:lnTo>
                    <a:pt x="545312" y="724382"/>
                  </a:lnTo>
                  <a:lnTo>
                    <a:pt x="542455" y="724382"/>
                  </a:lnTo>
                  <a:lnTo>
                    <a:pt x="438251" y="618236"/>
                  </a:lnTo>
                  <a:lnTo>
                    <a:pt x="426847" y="610031"/>
                  </a:lnTo>
                  <a:lnTo>
                    <a:pt x="419862" y="610704"/>
                  </a:lnTo>
                  <a:lnTo>
                    <a:pt x="416369" y="616216"/>
                  </a:lnTo>
                  <a:lnTo>
                    <a:pt x="415404" y="622541"/>
                  </a:lnTo>
                  <a:lnTo>
                    <a:pt x="415404" y="1169060"/>
                  </a:lnTo>
                  <a:lnTo>
                    <a:pt x="421119" y="1174800"/>
                  </a:lnTo>
                  <a:lnTo>
                    <a:pt x="676643" y="1174800"/>
                  </a:lnTo>
                  <a:lnTo>
                    <a:pt x="682358" y="1169060"/>
                  </a:lnTo>
                  <a:lnTo>
                    <a:pt x="682358" y="613930"/>
                  </a:lnTo>
                  <a:close/>
                </a:path>
                <a:path w="1104900" h="1175384">
                  <a:moveTo>
                    <a:pt x="1014958" y="284010"/>
                  </a:moveTo>
                  <a:lnTo>
                    <a:pt x="1014653" y="277266"/>
                  </a:lnTo>
                  <a:lnTo>
                    <a:pt x="1011389" y="271995"/>
                  </a:lnTo>
                  <a:lnTo>
                    <a:pt x="1004925" y="271310"/>
                  </a:lnTo>
                  <a:lnTo>
                    <a:pt x="994981" y="278269"/>
                  </a:lnTo>
                  <a:lnTo>
                    <a:pt x="760869" y="502043"/>
                  </a:lnTo>
                  <a:lnTo>
                    <a:pt x="748017" y="535038"/>
                  </a:lnTo>
                  <a:lnTo>
                    <a:pt x="748017" y="1167625"/>
                  </a:lnTo>
                  <a:lnTo>
                    <a:pt x="753732" y="1173365"/>
                  </a:lnTo>
                  <a:lnTo>
                    <a:pt x="1009256" y="1173365"/>
                  </a:lnTo>
                  <a:lnTo>
                    <a:pt x="1014958" y="1167625"/>
                  </a:lnTo>
                  <a:lnTo>
                    <a:pt x="1014958" y="284010"/>
                  </a:lnTo>
                  <a:close/>
                </a:path>
                <a:path w="1104900" h="1175384">
                  <a:moveTo>
                    <a:pt x="1104900" y="10033"/>
                  </a:moveTo>
                  <a:lnTo>
                    <a:pt x="1102042" y="7162"/>
                  </a:lnTo>
                  <a:lnTo>
                    <a:pt x="1102042" y="2857"/>
                  </a:lnTo>
                  <a:lnTo>
                    <a:pt x="1099185" y="0"/>
                  </a:lnTo>
                  <a:lnTo>
                    <a:pt x="1093482" y="0"/>
                  </a:lnTo>
                  <a:lnTo>
                    <a:pt x="915035" y="40157"/>
                  </a:lnTo>
                  <a:lnTo>
                    <a:pt x="910755" y="40157"/>
                  </a:lnTo>
                  <a:lnTo>
                    <a:pt x="906475" y="44462"/>
                  </a:lnTo>
                  <a:lnTo>
                    <a:pt x="906475" y="48768"/>
                  </a:lnTo>
                  <a:lnTo>
                    <a:pt x="952157" y="94665"/>
                  </a:lnTo>
                  <a:lnTo>
                    <a:pt x="546735" y="502043"/>
                  </a:lnTo>
                  <a:lnTo>
                    <a:pt x="473938" y="428891"/>
                  </a:lnTo>
                  <a:lnTo>
                    <a:pt x="358305" y="312699"/>
                  </a:lnTo>
                  <a:lnTo>
                    <a:pt x="354025" y="312699"/>
                  </a:lnTo>
                  <a:lnTo>
                    <a:pt x="0" y="668439"/>
                  </a:lnTo>
                  <a:lnTo>
                    <a:pt x="0" y="672744"/>
                  </a:lnTo>
                  <a:lnTo>
                    <a:pt x="54241" y="727252"/>
                  </a:lnTo>
                  <a:lnTo>
                    <a:pt x="58521" y="727252"/>
                  </a:lnTo>
                  <a:lnTo>
                    <a:pt x="356882" y="428891"/>
                  </a:lnTo>
                  <a:lnTo>
                    <a:pt x="545312" y="618236"/>
                  </a:lnTo>
                  <a:lnTo>
                    <a:pt x="549592" y="618236"/>
                  </a:lnTo>
                  <a:lnTo>
                    <a:pt x="665226" y="502043"/>
                  </a:lnTo>
                  <a:lnTo>
                    <a:pt x="1010678" y="154914"/>
                  </a:lnTo>
                  <a:lnTo>
                    <a:pt x="1056360" y="200812"/>
                  </a:lnTo>
                  <a:lnTo>
                    <a:pt x="1060640" y="200812"/>
                  </a:lnTo>
                  <a:lnTo>
                    <a:pt x="1064933" y="196507"/>
                  </a:lnTo>
                  <a:lnTo>
                    <a:pt x="1064933" y="193636"/>
                  </a:lnTo>
                  <a:lnTo>
                    <a:pt x="1073353" y="154914"/>
                  </a:lnTo>
                  <a:lnTo>
                    <a:pt x="1104900" y="10033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56697" y="5037456"/>
            <a:ext cx="43675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14599"/>
              </a:lnSpc>
              <a:spcBef>
                <a:spcPts val="100"/>
              </a:spcBef>
            </a:pPr>
            <a:r>
              <a:rPr sz="2400" spc="40" dirty="0">
                <a:solidFill>
                  <a:srgbClr val="242424"/>
                </a:solidFill>
                <a:latin typeface="Verdana"/>
                <a:cs typeface="Verdana"/>
              </a:rPr>
              <a:t>Protección</a:t>
            </a:r>
            <a:r>
              <a:rPr sz="2400" spc="-14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135" dirty="0">
                <a:solidFill>
                  <a:srgbClr val="242424"/>
                </a:solidFill>
                <a:latin typeface="Verdana"/>
                <a:cs typeface="Verdana"/>
              </a:rPr>
              <a:t>adecuada</a:t>
            </a:r>
            <a:r>
              <a:rPr sz="2400" spc="-14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242424"/>
                </a:solidFill>
                <a:latin typeface="Verdana"/>
                <a:cs typeface="Verdana"/>
              </a:rPr>
              <a:t>de</a:t>
            </a:r>
            <a:r>
              <a:rPr sz="2400" spc="-14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242424"/>
                </a:solidFill>
                <a:latin typeface="Verdana"/>
                <a:cs typeface="Verdana"/>
              </a:rPr>
              <a:t>los </a:t>
            </a:r>
            <a:r>
              <a:rPr sz="2400" spc="-83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242424"/>
                </a:solidFill>
                <a:latin typeface="Verdana"/>
                <a:cs typeface="Verdana"/>
              </a:rPr>
              <a:t>resultados</a:t>
            </a:r>
            <a:r>
              <a:rPr sz="2400" spc="-14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242424"/>
                </a:solidFill>
                <a:latin typeface="Verdana"/>
                <a:cs typeface="Verdana"/>
              </a:rPr>
              <a:t>de</a:t>
            </a:r>
            <a:r>
              <a:rPr sz="2400" spc="-13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242424"/>
                </a:solidFill>
                <a:latin typeface="Verdana"/>
                <a:cs typeface="Verdana"/>
              </a:rPr>
              <a:t>investigación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62590" y="5037456"/>
            <a:ext cx="48514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7220">
              <a:lnSpc>
                <a:spcPct val="114599"/>
              </a:lnSpc>
              <a:spcBef>
                <a:spcPts val="100"/>
              </a:spcBef>
            </a:pPr>
            <a:r>
              <a:rPr sz="2400" spc="55" dirty="0">
                <a:solidFill>
                  <a:srgbClr val="242424"/>
                </a:solidFill>
                <a:latin typeface="Verdana"/>
                <a:cs typeface="Verdana"/>
              </a:rPr>
              <a:t>Apoyo </a:t>
            </a:r>
            <a:r>
              <a:rPr sz="2400" spc="185" dirty="0">
                <a:solidFill>
                  <a:srgbClr val="242424"/>
                </a:solidFill>
                <a:latin typeface="Verdana"/>
                <a:cs typeface="Verdana"/>
              </a:rPr>
              <a:t>a </a:t>
            </a:r>
            <a:r>
              <a:rPr sz="2400" spc="80" dirty="0">
                <a:solidFill>
                  <a:srgbClr val="242424"/>
                </a:solidFill>
                <a:latin typeface="Verdana"/>
                <a:cs typeface="Verdana"/>
              </a:rPr>
              <a:t>la </a:t>
            </a:r>
            <a:r>
              <a:rPr sz="2400" spc="75" dirty="0">
                <a:solidFill>
                  <a:srgbClr val="242424"/>
                </a:solidFill>
                <a:latin typeface="Verdana"/>
                <a:cs typeface="Verdana"/>
              </a:rPr>
              <a:t>creación </a:t>
            </a:r>
            <a:r>
              <a:rPr sz="2400" spc="90" dirty="0">
                <a:solidFill>
                  <a:srgbClr val="242424"/>
                </a:solidFill>
                <a:latin typeface="Verdana"/>
                <a:cs typeface="Verdana"/>
              </a:rPr>
              <a:t>de </a:t>
            </a:r>
            <a:r>
              <a:rPr sz="2400" spc="9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242424"/>
                </a:solidFill>
                <a:latin typeface="Verdana"/>
                <a:cs typeface="Verdana"/>
              </a:rPr>
              <a:t>Empresas</a:t>
            </a:r>
            <a:r>
              <a:rPr sz="2400" spc="-13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242424"/>
                </a:solidFill>
                <a:latin typeface="Verdana"/>
                <a:cs typeface="Verdana"/>
              </a:rPr>
              <a:t>de</a:t>
            </a:r>
            <a:r>
              <a:rPr sz="2400" spc="-13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242424"/>
                </a:solidFill>
                <a:latin typeface="Verdana"/>
                <a:cs typeface="Verdana"/>
              </a:rPr>
              <a:t>Base</a:t>
            </a:r>
            <a:r>
              <a:rPr sz="2400" spc="-12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242424"/>
                </a:solidFill>
                <a:latin typeface="Verdana"/>
                <a:cs typeface="Verdana"/>
              </a:rPr>
              <a:t>Tecnológica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56947" y="6643885"/>
            <a:ext cx="510032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990" marR="5080" indent="-288925">
              <a:lnSpc>
                <a:spcPct val="114599"/>
              </a:lnSpc>
              <a:spcBef>
                <a:spcPts val="100"/>
              </a:spcBef>
            </a:pPr>
            <a:r>
              <a:rPr sz="2400" spc="60" dirty="0">
                <a:solidFill>
                  <a:srgbClr val="242424"/>
                </a:solidFill>
                <a:latin typeface="Verdana"/>
                <a:cs typeface="Verdana"/>
              </a:rPr>
              <a:t>Comercialización</a:t>
            </a:r>
            <a:r>
              <a:rPr sz="2400" spc="-15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242424"/>
                </a:solidFill>
                <a:latin typeface="Verdana"/>
                <a:cs typeface="Verdana"/>
              </a:rPr>
              <a:t>de</a:t>
            </a:r>
            <a:r>
              <a:rPr sz="2400" spc="-15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242424"/>
                </a:solidFill>
                <a:latin typeface="Verdana"/>
                <a:cs typeface="Verdana"/>
              </a:rPr>
              <a:t>tecnologías </a:t>
            </a:r>
            <a:r>
              <a:rPr sz="2400" spc="-82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242424"/>
                </a:solidFill>
                <a:latin typeface="Verdana"/>
                <a:cs typeface="Verdana"/>
              </a:rPr>
              <a:t>para</a:t>
            </a:r>
            <a:r>
              <a:rPr sz="2400" spc="-13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242424"/>
                </a:solidFill>
                <a:latin typeface="Verdana"/>
                <a:cs typeface="Verdana"/>
              </a:rPr>
              <a:t>que</a:t>
            </a:r>
            <a:r>
              <a:rPr sz="2400" spc="-13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242424"/>
                </a:solidFill>
                <a:latin typeface="Verdana"/>
                <a:cs typeface="Verdana"/>
              </a:rPr>
              <a:t>lleguen</a:t>
            </a:r>
            <a:r>
              <a:rPr sz="2400" spc="-13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242424"/>
                </a:solidFill>
                <a:latin typeface="Verdana"/>
                <a:cs typeface="Verdana"/>
              </a:rPr>
              <a:t>al</a:t>
            </a:r>
            <a:r>
              <a:rPr sz="2400" spc="-13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95" dirty="0">
                <a:solidFill>
                  <a:srgbClr val="242424"/>
                </a:solidFill>
                <a:latin typeface="Verdana"/>
                <a:cs typeface="Verdana"/>
              </a:rPr>
              <a:t>mercado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9794" y="8763636"/>
            <a:ext cx="599313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7075" marR="5080" indent="-715010">
              <a:lnSpc>
                <a:spcPct val="114599"/>
              </a:lnSpc>
              <a:spcBef>
                <a:spcPts val="100"/>
              </a:spcBef>
            </a:pPr>
            <a:r>
              <a:rPr sz="2400" spc="60" dirty="0">
                <a:solidFill>
                  <a:srgbClr val="242424"/>
                </a:solidFill>
                <a:latin typeface="Verdana"/>
                <a:cs typeface="Verdana"/>
              </a:rPr>
              <a:t>Programas</a:t>
            </a:r>
            <a:r>
              <a:rPr sz="2400" spc="-13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242424"/>
                </a:solidFill>
                <a:latin typeface="Verdana"/>
                <a:cs typeface="Verdana"/>
              </a:rPr>
              <a:t>conjuntos</a:t>
            </a:r>
            <a:r>
              <a:rPr sz="2400" spc="-13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242424"/>
                </a:solidFill>
                <a:latin typeface="Verdana"/>
                <a:cs typeface="Verdana"/>
              </a:rPr>
              <a:t>de</a:t>
            </a:r>
            <a:r>
              <a:rPr sz="2400" spc="-13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242424"/>
                </a:solidFill>
                <a:latin typeface="Verdana"/>
                <a:cs typeface="Verdana"/>
              </a:rPr>
              <a:t>investigación </a:t>
            </a:r>
            <a:r>
              <a:rPr sz="2400" spc="-82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242424"/>
                </a:solidFill>
                <a:latin typeface="Verdana"/>
                <a:cs typeface="Verdana"/>
              </a:rPr>
              <a:t>con</a:t>
            </a:r>
            <a:r>
              <a:rPr sz="2400" spc="-13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242424"/>
                </a:solidFill>
                <a:latin typeface="Verdana"/>
                <a:cs typeface="Verdana"/>
              </a:rPr>
              <a:t>empresas</a:t>
            </a:r>
            <a:r>
              <a:rPr sz="2400" spc="-12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242424"/>
                </a:solidFill>
                <a:latin typeface="Verdana"/>
                <a:cs typeface="Verdana"/>
              </a:rPr>
              <a:t>e</a:t>
            </a:r>
            <a:r>
              <a:rPr sz="2400" spc="-13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242424"/>
                </a:solidFill>
                <a:latin typeface="Verdana"/>
                <a:cs typeface="Verdana"/>
              </a:rPr>
              <a:t>instituciones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52267" y="8755078"/>
            <a:ext cx="396430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915">
              <a:lnSpc>
                <a:spcPct val="114599"/>
              </a:lnSpc>
              <a:spcBef>
                <a:spcPts val="100"/>
              </a:spcBef>
            </a:pPr>
            <a:r>
              <a:rPr sz="2400" spc="75" dirty="0">
                <a:solidFill>
                  <a:srgbClr val="242424"/>
                </a:solidFill>
                <a:latin typeface="Verdana"/>
                <a:cs typeface="Verdana"/>
              </a:rPr>
              <a:t>Actuando </a:t>
            </a:r>
            <a:r>
              <a:rPr sz="2400" spc="120" dirty="0">
                <a:solidFill>
                  <a:srgbClr val="242424"/>
                </a:solidFill>
                <a:latin typeface="Verdana"/>
                <a:cs typeface="Verdana"/>
              </a:rPr>
              <a:t>como </a:t>
            </a:r>
            <a:r>
              <a:rPr sz="2400" spc="30" dirty="0">
                <a:solidFill>
                  <a:srgbClr val="242424"/>
                </a:solidFill>
                <a:latin typeface="Verdana"/>
                <a:cs typeface="Verdana"/>
              </a:rPr>
              <a:t>motor </a:t>
            </a:r>
            <a:r>
              <a:rPr sz="2400" spc="3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242424"/>
                </a:solidFill>
                <a:latin typeface="Verdana"/>
                <a:cs typeface="Verdana"/>
              </a:rPr>
              <a:t>del</a:t>
            </a:r>
            <a:r>
              <a:rPr sz="2400" spc="-145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242424"/>
                </a:solidFill>
                <a:latin typeface="Verdana"/>
                <a:cs typeface="Verdana"/>
              </a:rPr>
              <a:t>desarrollo</a:t>
            </a:r>
            <a:r>
              <a:rPr sz="2400" spc="-140" dirty="0">
                <a:solidFill>
                  <a:srgbClr val="242424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242424"/>
                </a:solidFill>
                <a:latin typeface="Verdana"/>
                <a:cs typeface="Verdana"/>
              </a:rPr>
              <a:t>económico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4384" y="6543292"/>
            <a:ext cx="5675630" cy="2821940"/>
            <a:chOff x="1274384" y="6543292"/>
            <a:chExt cx="5675630" cy="2821940"/>
          </a:xfrm>
        </p:grpSpPr>
        <p:sp>
          <p:nvSpPr>
            <p:cNvPr id="3" name="object 3"/>
            <p:cNvSpPr/>
            <p:nvPr/>
          </p:nvSpPr>
          <p:spPr>
            <a:xfrm>
              <a:off x="1274384" y="6543292"/>
              <a:ext cx="5675630" cy="2818765"/>
            </a:xfrm>
            <a:custGeom>
              <a:avLst/>
              <a:gdLst/>
              <a:ahLst/>
              <a:cxnLst/>
              <a:rect l="l" t="t" r="r" b="b"/>
              <a:pathLst>
                <a:path w="5675630" h="2818765">
                  <a:moveTo>
                    <a:pt x="5675006" y="0"/>
                  </a:moveTo>
                  <a:lnTo>
                    <a:pt x="5675006" y="2818586"/>
                  </a:lnTo>
                  <a:lnTo>
                    <a:pt x="0" y="2818586"/>
                  </a:lnTo>
                  <a:lnTo>
                    <a:pt x="0" y="0"/>
                  </a:lnTo>
                  <a:lnTo>
                    <a:pt x="5675006" y="0"/>
                  </a:lnTo>
                  <a:close/>
                </a:path>
              </a:pathLst>
            </a:custGeom>
            <a:solidFill>
              <a:srgbClr val="535353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74391" y="8892230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473075" h="473075">
                  <a:moveTo>
                    <a:pt x="472917" y="472903"/>
                  </a:moveTo>
                  <a:lnTo>
                    <a:pt x="0" y="472903"/>
                  </a:lnTo>
                  <a:lnTo>
                    <a:pt x="0" y="0"/>
                  </a:lnTo>
                  <a:lnTo>
                    <a:pt x="472917" y="472903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009976" y="2611993"/>
            <a:ext cx="5715000" cy="2842260"/>
            <a:chOff x="8009976" y="2611993"/>
            <a:chExt cx="5715000" cy="2842260"/>
          </a:xfrm>
        </p:grpSpPr>
        <p:sp>
          <p:nvSpPr>
            <p:cNvPr id="6" name="object 6"/>
            <p:cNvSpPr/>
            <p:nvPr/>
          </p:nvSpPr>
          <p:spPr>
            <a:xfrm>
              <a:off x="8009976" y="2611993"/>
              <a:ext cx="5715000" cy="2838450"/>
            </a:xfrm>
            <a:custGeom>
              <a:avLst/>
              <a:gdLst/>
              <a:ahLst/>
              <a:cxnLst/>
              <a:rect l="l" t="t" r="r" b="b"/>
              <a:pathLst>
                <a:path w="5715000" h="2838450">
                  <a:moveTo>
                    <a:pt x="5714999" y="0"/>
                  </a:moveTo>
                  <a:lnTo>
                    <a:pt x="5714999" y="2838449"/>
                  </a:lnTo>
                  <a:lnTo>
                    <a:pt x="0" y="2838449"/>
                  </a:lnTo>
                  <a:lnTo>
                    <a:pt x="0" y="0"/>
                  </a:lnTo>
                  <a:lnTo>
                    <a:pt x="5714999" y="0"/>
                  </a:lnTo>
                  <a:close/>
                </a:path>
              </a:pathLst>
            </a:custGeom>
            <a:solidFill>
              <a:srgbClr val="535353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09983" y="4977482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476249" y="476236"/>
                  </a:moveTo>
                  <a:lnTo>
                    <a:pt x="0" y="476236"/>
                  </a:lnTo>
                  <a:lnTo>
                    <a:pt x="0" y="0"/>
                  </a:lnTo>
                  <a:lnTo>
                    <a:pt x="476249" y="476236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009976" y="6543201"/>
            <a:ext cx="5715000" cy="2842260"/>
            <a:chOff x="8009976" y="6543201"/>
            <a:chExt cx="5715000" cy="2842260"/>
          </a:xfrm>
        </p:grpSpPr>
        <p:sp>
          <p:nvSpPr>
            <p:cNvPr id="9" name="object 9"/>
            <p:cNvSpPr/>
            <p:nvPr/>
          </p:nvSpPr>
          <p:spPr>
            <a:xfrm>
              <a:off x="8009976" y="6543201"/>
              <a:ext cx="5715000" cy="2838450"/>
            </a:xfrm>
            <a:custGeom>
              <a:avLst/>
              <a:gdLst/>
              <a:ahLst/>
              <a:cxnLst/>
              <a:rect l="l" t="t" r="r" b="b"/>
              <a:pathLst>
                <a:path w="5715000" h="2838450">
                  <a:moveTo>
                    <a:pt x="5714999" y="0"/>
                  </a:moveTo>
                  <a:lnTo>
                    <a:pt x="5714999" y="2838449"/>
                  </a:lnTo>
                  <a:lnTo>
                    <a:pt x="0" y="2838449"/>
                  </a:lnTo>
                  <a:lnTo>
                    <a:pt x="0" y="0"/>
                  </a:lnTo>
                  <a:lnTo>
                    <a:pt x="5714999" y="0"/>
                  </a:lnTo>
                  <a:close/>
                </a:path>
              </a:pathLst>
            </a:custGeom>
            <a:solidFill>
              <a:srgbClr val="535353">
                <a:alpha val="47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9983" y="8908687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476249" y="476236"/>
                  </a:moveTo>
                  <a:lnTo>
                    <a:pt x="0" y="476236"/>
                  </a:lnTo>
                  <a:lnTo>
                    <a:pt x="0" y="0"/>
                  </a:lnTo>
                  <a:lnTo>
                    <a:pt x="476249" y="476236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115484"/>
            <a:ext cx="1943099" cy="194309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009976" y="6543201"/>
            <a:ext cx="5715000" cy="2838450"/>
          </a:xfrm>
          <a:prstGeom prst="rect">
            <a:avLst/>
          </a:prstGeom>
        </p:spPr>
        <p:txBody>
          <a:bodyPr vert="horz" wrap="square" lIns="0" tIns="370205" rIns="0" bIns="0" rtlCol="0">
            <a:spAutoFit/>
          </a:bodyPr>
          <a:lstStyle/>
          <a:p>
            <a:pPr marL="458470" marR="454025" indent="-635" algn="ctr">
              <a:lnSpc>
                <a:spcPct val="100000"/>
              </a:lnSpc>
              <a:spcBef>
                <a:spcPts val="2915"/>
              </a:spcBef>
            </a:pPr>
            <a:r>
              <a:rPr sz="3000" b="1" spc="60" dirty="0">
                <a:solidFill>
                  <a:srgbClr val="535353"/>
                </a:solidFill>
                <a:latin typeface="Tahoma"/>
                <a:cs typeface="Tahoma"/>
              </a:rPr>
              <a:t>Oficina </a:t>
            </a:r>
            <a:r>
              <a:rPr sz="3000" b="1" spc="130" dirty="0">
                <a:solidFill>
                  <a:srgbClr val="535353"/>
                </a:solidFill>
                <a:latin typeface="Tahoma"/>
                <a:cs typeface="Tahoma"/>
              </a:rPr>
              <a:t>de </a:t>
            </a:r>
            <a:r>
              <a:rPr sz="3000" b="1" spc="100" dirty="0">
                <a:solidFill>
                  <a:srgbClr val="535353"/>
                </a:solidFill>
                <a:latin typeface="Tahoma"/>
                <a:cs typeface="Tahoma"/>
              </a:rPr>
              <a:t>Apoyo </a:t>
            </a:r>
            <a:r>
              <a:rPr sz="3000" b="1" spc="114" dirty="0">
                <a:solidFill>
                  <a:srgbClr val="535353"/>
                </a:solidFill>
                <a:latin typeface="Tahoma"/>
                <a:cs typeface="Tahoma"/>
              </a:rPr>
              <a:t>al </a:t>
            </a:r>
            <a:r>
              <a:rPr sz="3000" b="1" spc="1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25" dirty="0">
                <a:solidFill>
                  <a:srgbClr val="535353"/>
                </a:solidFill>
                <a:latin typeface="Tahoma"/>
                <a:cs typeface="Tahoma"/>
              </a:rPr>
              <a:t>Desarrollo</a:t>
            </a:r>
            <a:r>
              <a:rPr sz="3000" b="1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130" dirty="0">
                <a:solidFill>
                  <a:srgbClr val="535353"/>
                </a:solidFill>
                <a:latin typeface="Tahoma"/>
                <a:cs typeface="Tahoma"/>
              </a:rPr>
              <a:t>de</a:t>
            </a:r>
            <a:r>
              <a:rPr sz="3000" b="1" spc="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80" dirty="0">
                <a:solidFill>
                  <a:srgbClr val="535353"/>
                </a:solidFill>
                <a:latin typeface="Tahoma"/>
                <a:cs typeface="Tahoma"/>
              </a:rPr>
              <a:t>Terapias</a:t>
            </a:r>
            <a:r>
              <a:rPr sz="3000" b="1" spc="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y </a:t>
            </a:r>
            <a:r>
              <a:rPr sz="3000" b="1" spc="-86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155" dirty="0">
                <a:solidFill>
                  <a:srgbClr val="535353"/>
                </a:solidFill>
                <a:latin typeface="Tahoma"/>
                <a:cs typeface="Tahoma"/>
              </a:rPr>
              <a:t>vacunas</a:t>
            </a:r>
            <a:r>
              <a:rPr sz="3000" b="1" spc="1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-70" dirty="0">
                <a:solidFill>
                  <a:srgbClr val="535353"/>
                </a:solidFill>
                <a:latin typeface="Tahoma"/>
                <a:cs typeface="Tahoma"/>
              </a:rPr>
              <a:t>COVID-19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90"/>
              </a:spcBef>
            </a:pPr>
            <a:r>
              <a:rPr sz="2400" spc="15" dirty="0">
                <a:solidFill>
                  <a:srgbClr val="535353"/>
                </a:solidFill>
                <a:latin typeface="Verdana"/>
                <a:cs typeface="Verdana"/>
              </a:rPr>
              <a:t>Responsable:</a:t>
            </a:r>
            <a:r>
              <a:rPr sz="2400" spc="-15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535353"/>
                </a:solidFill>
                <a:latin typeface="Verdana"/>
                <a:cs typeface="Verdana"/>
              </a:rPr>
              <a:t>Ana</a:t>
            </a:r>
            <a:r>
              <a:rPr sz="2400" spc="-15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Sanz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58860" y="473075"/>
            <a:ext cx="135794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5" dirty="0">
                <a:solidFill>
                  <a:srgbClr val="AF071F"/>
                </a:solidFill>
              </a:rPr>
              <a:t>Estructura</a:t>
            </a:r>
            <a:r>
              <a:rPr sz="6000" spc="-315" dirty="0">
                <a:solidFill>
                  <a:srgbClr val="AF071F"/>
                </a:solidFill>
              </a:rPr>
              <a:t> </a:t>
            </a:r>
            <a:r>
              <a:rPr sz="6000" spc="70" dirty="0">
                <a:solidFill>
                  <a:srgbClr val="AF071F"/>
                </a:solidFill>
              </a:rPr>
              <a:t>Organizativa</a:t>
            </a:r>
            <a:r>
              <a:rPr sz="6000" spc="-315" dirty="0">
                <a:solidFill>
                  <a:srgbClr val="AF071F"/>
                </a:solidFill>
              </a:rPr>
              <a:t> </a:t>
            </a:r>
            <a:r>
              <a:rPr sz="6000" spc="225" dirty="0">
                <a:solidFill>
                  <a:srgbClr val="AF071F"/>
                </a:solidFill>
              </a:rPr>
              <a:t>de</a:t>
            </a:r>
            <a:r>
              <a:rPr sz="6000" spc="-310" dirty="0">
                <a:solidFill>
                  <a:srgbClr val="AF071F"/>
                </a:solidFill>
              </a:rPr>
              <a:t> </a:t>
            </a:r>
            <a:r>
              <a:rPr sz="6000" spc="200" dirty="0">
                <a:solidFill>
                  <a:srgbClr val="AF071F"/>
                </a:solidFill>
              </a:rPr>
              <a:t>la</a:t>
            </a:r>
            <a:r>
              <a:rPr sz="6000" spc="-315" dirty="0">
                <a:solidFill>
                  <a:srgbClr val="AF071F"/>
                </a:solidFill>
              </a:rPr>
              <a:t> </a:t>
            </a:r>
            <a:r>
              <a:rPr sz="6000" spc="65" dirty="0">
                <a:solidFill>
                  <a:srgbClr val="AF071F"/>
                </a:solidFill>
              </a:rPr>
              <a:t>VATC</a:t>
            </a:r>
            <a:endParaRPr sz="6000"/>
          </a:p>
        </p:txBody>
      </p:sp>
      <p:sp>
        <p:nvSpPr>
          <p:cNvPr id="14" name="object 14"/>
          <p:cNvSpPr txBox="1"/>
          <p:nvPr/>
        </p:nvSpPr>
        <p:spPr>
          <a:xfrm>
            <a:off x="1274384" y="6543292"/>
            <a:ext cx="5675630" cy="2818765"/>
          </a:xfrm>
          <a:prstGeom prst="rect">
            <a:avLst/>
          </a:prstGeom>
        </p:spPr>
        <p:txBody>
          <a:bodyPr vert="horz" wrap="square" lIns="0" tIns="370205" rIns="0" bIns="0" rtlCol="0">
            <a:spAutoFit/>
          </a:bodyPr>
          <a:lstStyle/>
          <a:p>
            <a:pPr marL="795655" marR="790575" indent="-635" algn="ctr">
              <a:lnSpc>
                <a:spcPct val="100000"/>
              </a:lnSpc>
              <a:spcBef>
                <a:spcPts val="2915"/>
              </a:spcBef>
            </a:pPr>
            <a:r>
              <a:rPr sz="3000" b="1" spc="80" dirty="0">
                <a:solidFill>
                  <a:srgbClr val="535353"/>
                </a:solidFill>
                <a:latin typeface="Tahoma"/>
                <a:cs typeface="Tahoma"/>
              </a:rPr>
              <a:t>Área </a:t>
            </a:r>
            <a:r>
              <a:rPr sz="3000" b="1" spc="130" dirty="0">
                <a:solidFill>
                  <a:srgbClr val="535353"/>
                </a:solidFill>
                <a:latin typeface="Tahoma"/>
                <a:cs typeface="Tahoma"/>
              </a:rPr>
              <a:t>de </a:t>
            </a:r>
            <a:r>
              <a:rPr sz="3000" b="1" spc="75" dirty="0">
                <a:solidFill>
                  <a:srgbClr val="535353"/>
                </a:solidFill>
                <a:latin typeface="Tahoma"/>
                <a:cs typeface="Tahoma"/>
              </a:rPr>
              <a:t>Propiedad </a:t>
            </a:r>
            <a:r>
              <a:rPr sz="3000" b="1" spc="8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-10" dirty="0">
                <a:solidFill>
                  <a:srgbClr val="535353"/>
                </a:solidFill>
                <a:latin typeface="Tahoma"/>
                <a:cs typeface="Tahoma"/>
              </a:rPr>
              <a:t>Industrial</a:t>
            </a:r>
            <a:r>
              <a:rPr sz="3000" b="1" spc="-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y</a:t>
            </a:r>
            <a:r>
              <a:rPr sz="3000" b="1" spc="-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100" dirty="0">
                <a:solidFill>
                  <a:srgbClr val="535353"/>
                </a:solidFill>
                <a:latin typeface="Tahoma"/>
                <a:cs typeface="Tahoma"/>
              </a:rPr>
              <a:t>Apoyo</a:t>
            </a:r>
            <a:r>
              <a:rPr sz="3000" b="1" spc="-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114" dirty="0">
                <a:solidFill>
                  <a:srgbClr val="535353"/>
                </a:solidFill>
                <a:latin typeface="Tahoma"/>
                <a:cs typeface="Tahoma"/>
              </a:rPr>
              <a:t>al </a:t>
            </a:r>
            <a:r>
              <a:rPr sz="3000" b="1" spc="-86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70" dirty="0">
                <a:solidFill>
                  <a:srgbClr val="535353"/>
                </a:solidFill>
                <a:latin typeface="Tahoma"/>
                <a:cs typeface="Tahoma"/>
              </a:rPr>
              <a:t>Emprendimiento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90"/>
              </a:spcBef>
            </a:pPr>
            <a:r>
              <a:rPr sz="2400" spc="15" dirty="0">
                <a:solidFill>
                  <a:srgbClr val="535353"/>
                </a:solidFill>
                <a:latin typeface="Verdana"/>
                <a:cs typeface="Verdana"/>
              </a:rPr>
              <a:t>Responsable:</a:t>
            </a:r>
            <a:r>
              <a:rPr sz="2400" spc="-15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535353"/>
                </a:solidFill>
                <a:latin typeface="Verdana"/>
                <a:cs typeface="Verdana"/>
              </a:rPr>
              <a:t>Javier</a:t>
            </a:r>
            <a:r>
              <a:rPr sz="2400" spc="-14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535353"/>
                </a:solidFill>
                <a:latin typeface="Verdana"/>
                <a:cs typeface="Verdana"/>
              </a:rPr>
              <a:t>Etxabe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09976" y="2611993"/>
            <a:ext cx="5715000" cy="2838450"/>
          </a:xfrm>
          <a:prstGeom prst="rect">
            <a:avLst/>
          </a:prstGeom>
        </p:spPr>
        <p:txBody>
          <a:bodyPr vert="horz" wrap="square" lIns="0" tIns="465455" rIns="0" bIns="0" rtlCol="0">
            <a:spAutoFit/>
          </a:bodyPr>
          <a:lstStyle/>
          <a:p>
            <a:pPr marL="834390" marR="829944" algn="ctr">
              <a:lnSpc>
                <a:spcPct val="100000"/>
              </a:lnSpc>
              <a:spcBef>
                <a:spcPts val="3665"/>
              </a:spcBef>
            </a:pPr>
            <a:r>
              <a:rPr sz="3000" b="1" spc="80" dirty="0">
                <a:solidFill>
                  <a:srgbClr val="535353"/>
                </a:solidFill>
                <a:latin typeface="Tahoma"/>
                <a:cs typeface="Tahoma"/>
              </a:rPr>
              <a:t>Área </a:t>
            </a:r>
            <a:r>
              <a:rPr sz="3000" b="1" spc="130" dirty="0">
                <a:solidFill>
                  <a:srgbClr val="535353"/>
                </a:solidFill>
                <a:latin typeface="Tahoma"/>
                <a:cs typeface="Tahoma"/>
              </a:rPr>
              <a:t>de </a:t>
            </a:r>
            <a:r>
              <a:rPr sz="3000" b="1" spc="40" dirty="0">
                <a:solidFill>
                  <a:srgbClr val="535353"/>
                </a:solidFill>
                <a:latin typeface="Tahoma"/>
                <a:cs typeface="Tahoma"/>
              </a:rPr>
              <a:t>Estrategia </a:t>
            </a:r>
            <a:r>
              <a:rPr sz="3000" b="1" spc="4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125" dirty="0">
                <a:solidFill>
                  <a:srgbClr val="535353"/>
                </a:solidFill>
                <a:latin typeface="Tahoma"/>
                <a:cs typeface="Tahoma"/>
              </a:rPr>
              <a:t>Comercial </a:t>
            </a:r>
            <a:r>
              <a:rPr sz="3000" b="1" spc="90" dirty="0">
                <a:solidFill>
                  <a:srgbClr val="535353"/>
                </a:solidFill>
                <a:latin typeface="Tahoma"/>
                <a:cs typeface="Tahoma"/>
              </a:rPr>
              <a:t>e </a:t>
            </a: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-580" dirty="0">
                <a:solidFill>
                  <a:srgbClr val="535353"/>
                </a:solidFill>
                <a:latin typeface="Tahoma"/>
                <a:cs typeface="Tahoma"/>
              </a:rPr>
              <a:t>I</a:t>
            </a: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n</a:t>
            </a:r>
            <a:r>
              <a:rPr sz="3000" b="1" spc="-75" dirty="0">
                <a:solidFill>
                  <a:srgbClr val="535353"/>
                </a:solidFill>
                <a:latin typeface="Tahoma"/>
                <a:cs typeface="Tahoma"/>
              </a:rPr>
              <a:t>t</a:t>
            </a:r>
            <a:r>
              <a:rPr sz="3000" b="1" spc="90" dirty="0">
                <a:solidFill>
                  <a:srgbClr val="535353"/>
                </a:solidFill>
                <a:latin typeface="Tahoma"/>
                <a:cs typeface="Tahoma"/>
              </a:rPr>
              <a:t>e</a:t>
            </a:r>
            <a:r>
              <a:rPr sz="3000" b="1" spc="-95" dirty="0">
                <a:solidFill>
                  <a:srgbClr val="535353"/>
                </a:solidFill>
                <a:latin typeface="Tahoma"/>
                <a:cs typeface="Tahoma"/>
              </a:rPr>
              <a:t>r</a:t>
            </a: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n</a:t>
            </a:r>
            <a:r>
              <a:rPr sz="3000" b="1" spc="265" dirty="0">
                <a:solidFill>
                  <a:srgbClr val="535353"/>
                </a:solidFill>
                <a:latin typeface="Tahoma"/>
                <a:cs typeface="Tahoma"/>
              </a:rPr>
              <a:t>a</a:t>
            </a:r>
            <a:r>
              <a:rPr sz="3000" b="1" spc="215" dirty="0">
                <a:solidFill>
                  <a:srgbClr val="535353"/>
                </a:solidFill>
                <a:latin typeface="Tahoma"/>
                <a:cs typeface="Tahoma"/>
              </a:rPr>
              <a:t>c</a:t>
            </a:r>
            <a:r>
              <a:rPr sz="3000" b="1" spc="-35" dirty="0">
                <a:solidFill>
                  <a:srgbClr val="535353"/>
                </a:solidFill>
                <a:latin typeface="Tahoma"/>
                <a:cs typeface="Tahoma"/>
              </a:rPr>
              <a:t>i</a:t>
            </a:r>
            <a:r>
              <a:rPr sz="3000" b="1" spc="80" dirty="0">
                <a:solidFill>
                  <a:srgbClr val="535353"/>
                </a:solidFill>
                <a:latin typeface="Tahoma"/>
                <a:cs typeface="Tahoma"/>
              </a:rPr>
              <a:t>o</a:t>
            </a: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n</a:t>
            </a:r>
            <a:r>
              <a:rPr sz="3000" b="1" spc="265" dirty="0">
                <a:solidFill>
                  <a:srgbClr val="535353"/>
                </a:solidFill>
                <a:latin typeface="Tahoma"/>
                <a:cs typeface="Tahoma"/>
              </a:rPr>
              <a:t>a</a:t>
            </a:r>
            <a:r>
              <a:rPr sz="3000" b="1" spc="-35" dirty="0">
                <a:solidFill>
                  <a:srgbClr val="535353"/>
                </a:solidFill>
                <a:latin typeface="Tahoma"/>
                <a:cs typeface="Tahoma"/>
              </a:rPr>
              <a:t>li</a:t>
            </a:r>
            <a:r>
              <a:rPr sz="3000" b="1" spc="-105" dirty="0">
                <a:solidFill>
                  <a:srgbClr val="535353"/>
                </a:solidFill>
                <a:latin typeface="Tahoma"/>
                <a:cs typeface="Tahoma"/>
              </a:rPr>
              <a:t>z</a:t>
            </a:r>
            <a:r>
              <a:rPr sz="3000" b="1" spc="265" dirty="0">
                <a:solidFill>
                  <a:srgbClr val="535353"/>
                </a:solidFill>
                <a:latin typeface="Tahoma"/>
                <a:cs typeface="Tahoma"/>
              </a:rPr>
              <a:t>a</a:t>
            </a:r>
            <a:r>
              <a:rPr sz="3000" b="1" spc="90" dirty="0">
                <a:solidFill>
                  <a:srgbClr val="535353"/>
                </a:solidFill>
                <a:latin typeface="Tahoma"/>
                <a:cs typeface="Tahoma"/>
              </a:rPr>
              <a:t>ci</a:t>
            </a:r>
            <a:r>
              <a:rPr sz="3000" b="1" spc="80" dirty="0">
                <a:solidFill>
                  <a:srgbClr val="535353"/>
                </a:solidFill>
                <a:latin typeface="Tahoma"/>
                <a:cs typeface="Tahoma"/>
              </a:rPr>
              <a:t>ó</a:t>
            </a: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n</a:t>
            </a:r>
            <a:endParaRPr sz="3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315"/>
              </a:spcBef>
            </a:pPr>
            <a:r>
              <a:rPr sz="2400" spc="15" dirty="0">
                <a:solidFill>
                  <a:srgbClr val="535353"/>
                </a:solidFill>
                <a:latin typeface="Verdana"/>
                <a:cs typeface="Verdana"/>
              </a:rPr>
              <a:t>Responsable:</a:t>
            </a:r>
            <a:r>
              <a:rPr sz="2400" spc="-16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535353"/>
                </a:solidFill>
                <a:latin typeface="Verdana"/>
                <a:cs typeface="Verdana"/>
              </a:rPr>
              <a:t>Javier</a:t>
            </a:r>
            <a:r>
              <a:rPr sz="2400" spc="-16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535353"/>
                </a:solidFill>
                <a:latin typeface="Verdana"/>
                <a:cs typeface="Verdana"/>
              </a:rPr>
              <a:t>Maira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92003" y="2615422"/>
            <a:ext cx="3152775" cy="3152775"/>
          </a:xfrm>
          <a:prstGeom prst="rect">
            <a:avLst/>
          </a:prstGeom>
          <a:solidFill>
            <a:srgbClr val="AF071F">
              <a:alpha val="16859"/>
            </a:srgbClr>
          </a:solidFill>
        </p:spPr>
        <p:txBody>
          <a:bodyPr vert="horz" wrap="square" lIns="0" tIns="461645" rIns="0" bIns="0" rtlCol="0">
            <a:spAutoFit/>
          </a:bodyPr>
          <a:lstStyle/>
          <a:p>
            <a:pPr marL="482600" marR="472440" indent="-114300" algn="ctr">
              <a:lnSpc>
                <a:spcPct val="100000"/>
              </a:lnSpc>
              <a:spcBef>
                <a:spcPts val="3635"/>
              </a:spcBef>
            </a:pP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Unidad </a:t>
            </a:r>
            <a:r>
              <a:rPr sz="3000" b="1" spc="130" dirty="0">
                <a:solidFill>
                  <a:srgbClr val="535353"/>
                </a:solidFill>
                <a:latin typeface="Tahoma"/>
                <a:cs typeface="Tahoma"/>
              </a:rPr>
              <a:t>de </a:t>
            </a:r>
            <a:r>
              <a:rPr sz="3000" b="1" spc="13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45" dirty="0">
                <a:solidFill>
                  <a:srgbClr val="535353"/>
                </a:solidFill>
                <a:latin typeface="Tahoma"/>
                <a:cs typeface="Tahoma"/>
              </a:rPr>
              <a:t>Gestión </a:t>
            </a:r>
            <a:r>
              <a:rPr sz="3000" b="1" spc="5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-204" dirty="0">
                <a:solidFill>
                  <a:srgbClr val="535353"/>
                </a:solidFill>
                <a:latin typeface="Tahoma"/>
                <a:cs typeface="Tahoma"/>
              </a:rPr>
              <a:t>E</a:t>
            </a:r>
            <a:r>
              <a:rPr sz="3000" b="1" spc="215" dirty="0">
                <a:solidFill>
                  <a:srgbClr val="535353"/>
                </a:solidFill>
                <a:latin typeface="Tahoma"/>
                <a:cs typeface="Tahoma"/>
              </a:rPr>
              <a:t>c</a:t>
            </a:r>
            <a:r>
              <a:rPr sz="3000" b="1" spc="80" dirty="0">
                <a:solidFill>
                  <a:srgbClr val="535353"/>
                </a:solidFill>
                <a:latin typeface="Tahoma"/>
                <a:cs typeface="Tahoma"/>
              </a:rPr>
              <a:t>o</a:t>
            </a: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n</a:t>
            </a:r>
            <a:r>
              <a:rPr sz="3000" b="1" spc="80" dirty="0">
                <a:solidFill>
                  <a:srgbClr val="535353"/>
                </a:solidFill>
                <a:latin typeface="Tahoma"/>
                <a:cs typeface="Tahoma"/>
              </a:rPr>
              <a:t>ó</a:t>
            </a:r>
            <a:r>
              <a:rPr sz="3000" b="1" spc="315" dirty="0">
                <a:solidFill>
                  <a:srgbClr val="535353"/>
                </a:solidFill>
                <a:latin typeface="Tahoma"/>
                <a:cs typeface="Tahoma"/>
              </a:rPr>
              <a:t>m</a:t>
            </a:r>
            <a:r>
              <a:rPr sz="3000" b="1" spc="-35" dirty="0">
                <a:solidFill>
                  <a:srgbClr val="535353"/>
                </a:solidFill>
                <a:latin typeface="Tahoma"/>
                <a:cs typeface="Tahoma"/>
              </a:rPr>
              <a:t>i</a:t>
            </a:r>
            <a:r>
              <a:rPr sz="3000" b="1" spc="215" dirty="0">
                <a:solidFill>
                  <a:srgbClr val="535353"/>
                </a:solidFill>
                <a:latin typeface="Tahoma"/>
                <a:cs typeface="Tahoma"/>
              </a:rPr>
              <a:t>c</a:t>
            </a:r>
            <a:r>
              <a:rPr sz="3000" b="1" spc="265" dirty="0">
                <a:solidFill>
                  <a:srgbClr val="535353"/>
                </a:solidFill>
                <a:latin typeface="Tahoma"/>
                <a:cs typeface="Tahoma"/>
              </a:rPr>
              <a:t>a</a:t>
            </a:r>
            <a:endParaRPr sz="3000">
              <a:latin typeface="Tahoma"/>
              <a:cs typeface="Tahoma"/>
            </a:endParaRPr>
          </a:p>
          <a:p>
            <a:pPr marL="680085" marR="448945" indent="-66040">
              <a:lnSpc>
                <a:spcPts val="2850"/>
              </a:lnSpc>
              <a:spcBef>
                <a:spcPts val="2440"/>
              </a:spcBef>
            </a:pPr>
            <a:r>
              <a:rPr sz="2400" spc="-155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sz="2400" spc="5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400" spc="130" dirty="0">
                <a:solidFill>
                  <a:srgbClr val="535353"/>
                </a:solidFill>
                <a:latin typeface="Verdana"/>
                <a:cs typeface="Verdana"/>
              </a:rPr>
              <a:t>p</a:t>
            </a:r>
            <a:r>
              <a:rPr sz="2400" spc="70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sz="2400" spc="35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400" spc="18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400" spc="130" dirty="0">
                <a:solidFill>
                  <a:srgbClr val="535353"/>
                </a:solidFill>
                <a:latin typeface="Verdana"/>
                <a:cs typeface="Verdana"/>
              </a:rPr>
              <a:t>b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l</a:t>
            </a:r>
            <a:r>
              <a:rPr sz="2400" spc="5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400" spc="-300" dirty="0">
                <a:solidFill>
                  <a:srgbClr val="535353"/>
                </a:solidFill>
                <a:latin typeface="Verdana"/>
                <a:cs typeface="Verdana"/>
              </a:rPr>
              <a:t>:  </a:t>
            </a:r>
            <a:r>
              <a:rPr sz="2400" spc="85" dirty="0">
                <a:solidFill>
                  <a:srgbClr val="535353"/>
                </a:solidFill>
                <a:latin typeface="Verdana"/>
                <a:cs typeface="Verdana"/>
              </a:rPr>
              <a:t>Ana</a:t>
            </a:r>
            <a:r>
              <a:rPr sz="2400" spc="-17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535353"/>
                </a:solidFill>
                <a:latin typeface="Verdana"/>
                <a:cs typeface="Verdana"/>
              </a:rPr>
              <a:t>Caldera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292002" y="6226289"/>
            <a:ext cx="3152775" cy="3152775"/>
          </a:xfrm>
          <a:prstGeom prst="rect">
            <a:avLst/>
          </a:prstGeom>
          <a:solidFill>
            <a:srgbClr val="C7D0D8"/>
          </a:solidFill>
        </p:spPr>
        <p:txBody>
          <a:bodyPr vert="horz" wrap="square" lIns="0" tIns="487680" rIns="0" bIns="0" rtlCol="0">
            <a:spAutoFit/>
          </a:bodyPr>
          <a:lstStyle/>
          <a:p>
            <a:pPr marL="558800" marR="549275" algn="ctr">
              <a:lnSpc>
                <a:spcPct val="100000"/>
              </a:lnSpc>
              <a:spcBef>
                <a:spcPts val="3840"/>
              </a:spcBef>
            </a:pPr>
            <a:r>
              <a:rPr sz="3000" b="1" spc="95" dirty="0">
                <a:solidFill>
                  <a:srgbClr val="535353"/>
                </a:solidFill>
                <a:latin typeface="Tahoma"/>
                <a:cs typeface="Tahoma"/>
              </a:rPr>
              <a:t>Unidad</a:t>
            </a:r>
            <a:r>
              <a:rPr sz="3000" b="1" spc="-6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130" dirty="0">
                <a:solidFill>
                  <a:srgbClr val="535353"/>
                </a:solidFill>
                <a:latin typeface="Tahoma"/>
                <a:cs typeface="Tahoma"/>
              </a:rPr>
              <a:t>de </a:t>
            </a:r>
            <a:r>
              <a:rPr sz="3000" b="1" spc="-869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100" dirty="0">
                <a:solidFill>
                  <a:srgbClr val="535353"/>
                </a:solidFill>
                <a:latin typeface="Tahoma"/>
                <a:cs typeface="Tahoma"/>
              </a:rPr>
              <a:t>Apoyo </a:t>
            </a:r>
            <a:r>
              <a:rPr sz="3000" b="1" spc="10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3000" b="1" spc="30" dirty="0">
                <a:solidFill>
                  <a:srgbClr val="535353"/>
                </a:solidFill>
                <a:latin typeface="Tahoma"/>
                <a:cs typeface="Tahoma"/>
              </a:rPr>
              <a:t>Legal</a:t>
            </a:r>
            <a:endParaRPr sz="3000">
              <a:latin typeface="Tahoma"/>
              <a:cs typeface="Tahoma"/>
            </a:endParaRPr>
          </a:p>
          <a:p>
            <a:pPr marL="461645" marR="295910" indent="107314">
              <a:lnSpc>
                <a:spcPts val="2850"/>
              </a:lnSpc>
              <a:spcBef>
                <a:spcPts val="1689"/>
              </a:spcBef>
            </a:pPr>
            <a:r>
              <a:rPr sz="2400" spc="15" dirty="0">
                <a:solidFill>
                  <a:srgbClr val="535353"/>
                </a:solidFill>
                <a:latin typeface="Verdana"/>
                <a:cs typeface="Verdana"/>
              </a:rPr>
              <a:t>Responsable: </a:t>
            </a:r>
            <a:r>
              <a:rPr sz="2400" spc="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535353"/>
                </a:solidFill>
                <a:latin typeface="Verdana"/>
                <a:cs typeface="Verdana"/>
              </a:rPr>
              <a:t>Valeria</a:t>
            </a:r>
            <a:r>
              <a:rPr sz="2400" spc="-18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535353"/>
                </a:solidFill>
                <a:latin typeface="Verdana"/>
                <a:cs typeface="Verdana"/>
              </a:rPr>
              <a:t>Serrano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60083" y="2558335"/>
            <a:ext cx="3822065" cy="148463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ts val="3829"/>
              </a:lnSpc>
              <a:spcBef>
                <a:spcPts val="235"/>
              </a:spcBef>
            </a:pPr>
            <a:r>
              <a:rPr sz="3200" b="1" spc="60" dirty="0">
                <a:solidFill>
                  <a:srgbClr val="FD6617"/>
                </a:solidFill>
                <a:latin typeface="Tahoma"/>
                <a:cs typeface="Tahoma"/>
              </a:rPr>
              <a:t>Oficinas</a:t>
            </a:r>
            <a:r>
              <a:rPr sz="3200" b="1" spc="-20" dirty="0">
                <a:solidFill>
                  <a:srgbClr val="FD6617"/>
                </a:solidFill>
                <a:latin typeface="Tahoma"/>
                <a:cs typeface="Tahoma"/>
              </a:rPr>
              <a:t> </a:t>
            </a:r>
            <a:r>
              <a:rPr sz="3200" b="1" spc="70" dirty="0">
                <a:solidFill>
                  <a:srgbClr val="FD6617"/>
                </a:solidFill>
                <a:latin typeface="Tahoma"/>
                <a:cs typeface="Tahoma"/>
              </a:rPr>
              <a:t>centrales </a:t>
            </a:r>
            <a:r>
              <a:rPr sz="3200" b="1" spc="-925" dirty="0">
                <a:solidFill>
                  <a:srgbClr val="FD6617"/>
                </a:solidFill>
                <a:latin typeface="Tahoma"/>
                <a:cs typeface="Tahoma"/>
              </a:rPr>
              <a:t> </a:t>
            </a:r>
            <a:r>
              <a:rPr sz="3200" b="1" spc="95" dirty="0">
                <a:solidFill>
                  <a:srgbClr val="FD6617"/>
                </a:solidFill>
                <a:latin typeface="Tahoma"/>
                <a:cs typeface="Tahoma"/>
              </a:rPr>
              <a:t>en</a:t>
            </a:r>
            <a:r>
              <a:rPr sz="3200" b="1" spc="10" dirty="0">
                <a:solidFill>
                  <a:srgbClr val="FD6617"/>
                </a:solidFill>
                <a:latin typeface="Tahoma"/>
                <a:cs typeface="Tahoma"/>
              </a:rPr>
              <a:t> </a:t>
            </a:r>
            <a:r>
              <a:rPr sz="3200" b="1" spc="90" dirty="0">
                <a:solidFill>
                  <a:srgbClr val="FD6617"/>
                </a:solidFill>
                <a:latin typeface="Tahoma"/>
                <a:cs typeface="Tahoma"/>
              </a:rPr>
              <a:t>Madrid</a:t>
            </a:r>
            <a:endParaRPr sz="3200">
              <a:latin typeface="Tahoma"/>
              <a:cs typeface="Tahoma"/>
            </a:endParaRPr>
          </a:p>
          <a:p>
            <a:pPr algn="ctr">
              <a:lnSpc>
                <a:spcPts val="3695"/>
              </a:lnSpc>
            </a:pPr>
            <a:r>
              <a:rPr sz="3200" b="1" spc="-430" dirty="0">
                <a:solidFill>
                  <a:srgbClr val="FD6617"/>
                </a:solidFill>
                <a:latin typeface="Tahoma"/>
                <a:cs typeface="Tahoma"/>
              </a:rPr>
              <a:t>+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07001" y="4015660"/>
            <a:ext cx="32499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5" dirty="0">
                <a:solidFill>
                  <a:srgbClr val="FDBE03"/>
                </a:solidFill>
                <a:latin typeface="Tahoma"/>
                <a:cs typeface="Tahoma"/>
              </a:rPr>
              <a:t>Red</a:t>
            </a:r>
            <a:r>
              <a:rPr sz="3200" b="1" spc="-10" dirty="0">
                <a:solidFill>
                  <a:srgbClr val="FDBE03"/>
                </a:solidFill>
                <a:latin typeface="Tahoma"/>
                <a:cs typeface="Tahoma"/>
              </a:rPr>
              <a:t> </a:t>
            </a:r>
            <a:r>
              <a:rPr sz="3200" b="1" spc="135" dirty="0">
                <a:solidFill>
                  <a:srgbClr val="FDBE03"/>
                </a:solidFill>
                <a:latin typeface="Tahoma"/>
                <a:cs typeface="Tahoma"/>
              </a:rPr>
              <a:t>de</a:t>
            </a:r>
            <a:r>
              <a:rPr sz="3200" b="1" spc="-10" dirty="0">
                <a:solidFill>
                  <a:srgbClr val="FDBE03"/>
                </a:solidFill>
                <a:latin typeface="Tahoma"/>
                <a:cs typeface="Tahoma"/>
              </a:rPr>
              <a:t> </a:t>
            </a:r>
            <a:r>
              <a:rPr sz="3200" b="1" spc="65" dirty="0">
                <a:solidFill>
                  <a:srgbClr val="FDBE03"/>
                </a:solidFill>
                <a:latin typeface="Tahoma"/>
                <a:cs typeface="Tahoma"/>
              </a:rPr>
              <a:t>oficinas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66917" y="4514103"/>
            <a:ext cx="4008120" cy="10274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065" marR="5080" algn="ctr">
              <a:lnSpc>
                <a:spcPts val="2630"/>
              </a:lnSpc>
              <a:spcBef>
                <a:spcPts val="195"/>
              </a:spcBef>
            </a:pPr>
            <a:r>
              <a:rPr sz="2200" b="1" spc="60" dirty="0">
                <a:solidFill>
                  <a:srgbClr val="FDBE03"/>
                </a:solidFill>
                <a:latin typeface="Tahoma"/>
                <a:cs typeface="Tahoma"/>
              </a:rPr>
              <a:t>(Delegaciones </a:t>
            </a:r>
            <a:r>
              <a:rPr sz="2200" b="1" spc="65" dirty="0">
                <a:solidFill>
                  <a:srgbClr val="FDBE03"/>
                </a:solidFill>
                <a:latin typeface="Tahoma"/>
                <a:cs typeface="Tahoma"/>
              </a:rPr>
              <a:t> </a:t>
            </a:r>
            <a:r>
              <a:rPr sz="2200" b="1" spc="35" dirty="0">
                <a:solidFill>
                  <a:srgbClr val="FDBE03"/>
                </a:solidFill>
                <a:latin typeface="Tahoma"/>
                <a:cs typeface="Tahoma"/>
              </a:rPr>
              <a:t>institucionales </a:t>
            </a:r>
            <a:r>
              <a:rPr sz="2200" b="1" spc="70" dirty="0">
                <a:solidFill>
                  <a:srgbClr val="FDBE03"/>
                </a:solidFill>
                <a:latin typeface="Tahoma"/>
                <a:cs typeface="Tahoma"/>
              </a:rPr>
              <a:t>y </a:t>
            </a:r>
            <a:r>
              <a:rPr sz="2200" b="1" spc="75" dirty="0">
                <a:solidFill>
                  <a:srgbClr val="FDBE03"/>
                </a:solidFill>
                <a:latin typeface="Tahoma"/>
                <a:cs typeface="Tahoma"/>
              </a:rPr>
              <a:t>algunos </a:t>
            </a:r>
            <a:r>
              <a:rPr sz="2200" b="1" spc="80" dirty="0">
                <a:solidFill>
                  <a:srgbClr val="FDBE03"/>
                </a:solidFill>
                <a:latin typeface="Tahoma"/>
                <a:cs typeface="Tahoma"/>
              </a:rPr>
              <a:t> </a:t>
            </a:r>
            <a:r>
              <a:rPr sz="2200" b="1" spc="5" dirty="0">
                <a:solidFill>
                  <a:srgbClr val="FDBE03"/>
                </a:solidFill>
                <a:latin typeface="Tahoma"/>
                <a:cs typeface="Tahoma"/>
              </a:rPr>
              <a:t>institutos</a:t>
            </a:r>
            <a:r>
              <a:rPr sz="2200" b="1" spc="15" dirty="0">
                <a:solidFill>
                  <a:srgbClr val="FDBE03"/>
                </a:solidFill>
                <a:latin typeface="Tahoma"/>
                <a:cs typeface="Tahoma"/>
              </a:rPr>
              <a:t> </a:t>
            </a:r>
            <a:r>
              <a:rPr sz="2200" b="1" spc="90" dirty="0">
                <a:solidFill>
                  <a:srgbClr val="FDBE03"/>
                </a:solidFill>
                <a:latin typeface="Tahoma"/>
                <a:cs typeface="Tahoma"/>
              </a:rPr>
              <a:t>de</a:t>
            </a:r>
            <a:r>
              <a:rPr sz="2200" b="1" spc="15" dirty="0">
                <a:solidFill>
                  <a:srgbClr val="FDBE03"/>
                </a:solidFill>
                <a:latin typeface="Tahoma"/>
                <a:cs typeface="Tahoma"/>
              </a:rPr>
              <a:t> </a:t>
            </a:r>
            <a:r>
              <a:rPr sz="2200" b="1" spc="55" dirty="0">
                <a:solidFill>
                  <a:srgbClr val="FDBE03"/>
                </a:solidFill>
                <a:latin typeface="Tahoma"/>
                <a:cs typeface="Tahoma"/>
              </a:rPr>
              <a:t>investigación)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51094" y="1631467"/>
            <a:ext cx="5586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45" dirty="0">
                <a:solidFill>
                  <a:srgbClr val="535353"/>
                </a:solidFill>
                <a:latin typeface="Verdana"/>
                <a:cs typeface="Verdana"/>
              </a:rPr>
              <a:t>Vicepresidenta</a:t>
            </a:r>
            <a:r>
              <a:rPr sz="24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Adjunta: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535353"/>
                </a:solidFill>
                <a:latin typeface="Verdana"/>
                <a:cs typeface="Verdana"/>
              </a:rPr>
              <a:t>Ana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535353"/>
                </a:solidFill>
                <a:latin typeface="Verdana"/>
                <a:cs typeface="Verdana"/>
              </a:rPr>
              <a:t>Castro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12" y="0"/>
            <a:ext cx="1857375" cy="1857375"/>
          </a:xfrm>
          <a:custGeom>
            <a:avLst/>
            <a:gdLst/>
            <a:ahLst/>
            <a:cxnLst/>
            <a:rect l="l" t="t" r="r" b="b"/>
            <a:pathLst>
              <a:path w="1857375" h="1857375">
                <a:moveTo>
                  <a:pt x="0" y="0"/>
                </a:moveTo>
                <a:lnTo>
                  <a:pt x="1857373" y="0"/>
                </a:lnTo>
                <a:lnTo>
                  <a:pt x="1857373" y="1857375"/>
                </a:lnTo>
                <a:lnTo>
                  <a:pt x="0" y="0"/>
                </a:lnTo>
                <a:close/>
              </a:path>
            </a:pathLst>
          </a:custGeom>
          <a:solidFill>
            <a:srgbClr val="AF0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881790" y="6111656"/>
            <a:ext cx="10525125" cy="3143250"/>
            <a:chOff x="3881790" y="6111656"/>
            <a:chExt cx="10525125" cy="3143250"/>
          </a:xfrm>
        </p:grpSpPr>
        <p:sp>
          <p:nvSpPr>
            <p:cNvPr id="4" name="object 4"/>
            <p:cNvSpPr/>
            <p:nvPr/>
          </p:nvSpPr>
          <p:spPr>
            <a:xfrm>
              <a:off x="3881790" y="6111656"/>
              <a:ext cx="10525125" cy="3143250"/>
            </a:xfrm>
            <a:custGeom>
              <a:avLst/>
              <a:gdLst/>
              <a:ahLst/>
              <a:cxnLst/>
              <a:rect l="l" t="t" r="r" b="b"/>
              <a:pathLst>
                <a:path w="10525125" h="3143250">
                  <a:moveTo>
                    <a:pt x="10524793" y="3143249"/>
                  </a:moveTo>
                  <a:lnTo>
                    <a:pt x="0" y="3143249"/>
                  </a:lnTo>
                  <a:lnTo>
                    <a:pt x="0" y="0"/>
                  </a:lnTo>
                  <a:lnTo>
                    <a:pt x="10524793" y="0"/>
                  </a:lnTo>
                  <a:lnTo>
                    <a:pt x="10524793" y="3143249"/>
                  </a:lnTo>
                  <a:close/>
                </a:path>
              </a:pathLst>
            </a:custGeom>
            <a:solidFill>
              <a:srgbClr val="C7D0D8">
                <a:alpha val="419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8949" y="6763776"/>
              <a:ext cx="1722755" cy="1993900"/>
            </a:xfrm>
            <a:custGeom>
              <a:avLst/>
              <a:gdLst/>
              <a:ahLst/>
              <a:cxnLst/>
              <a:rect l="l" t="t" r="r" b="b"/>
              <a:pathLst>
                <a:path w="1722754" h="1993900">
                  <a:moveTo>
                    <a:pt x="1017839" y="12700"/>
                  </a:moveTo>
                  <a:lnTo>
                    <a:pt x="691901" y="12700"/>
                  </a:lnTo>
                  <a:lnTo>
                    <a:pt x="744757" y="0"/>
                  </a:lnTo>
                  <a:lnTo>
                    <a:pt x="964411" y="0"/>
                  </a:lnTo>
                  <a:lnTo>
                    <a:pt x="1017839" y="12700"/>
                  </a:lnTo>
                  <a:close/>
                </a:path>
                <a:path w="1722754" h="1993900">
                  <a:moveTo>
                    <a:pt x="873075" y="1993900"/>
                  </a:moveTo>
                  <a:lnTo>
                    <a:pt x="667785" y="1993900"/>
                  </a:lnTo>
                  <a:lnTo>
                    <a:pt x="525149" y="1955800"/>
                  </a:lnTo>
                  <a:lnTo>
                    <a:pt x="436167" y="1930400"/>
                  </a:lnTo>
                  <a:lnTo>
                    <a:pt x="393823" y="1905000"/>
                  </a:lnTo>
                  <a:lnTo>
                    <a:pt x="353051" y="1879600"/>
                  </a:lnTo>
                  <a:lnTo>
                    <a:pt x="313955" y="1854200"/>
                  </a:lnTo>
                  <a:lnTo>
                    <a:pt x="276640" y="1828800"/>
                  </a:lnTo>
                  <a:lnTo>
                    <a:pt x="241212" y="1803400"/>
                  </a:lnTo>
                  <a:lnTo>
                    <a:pt x="207774" y="1765300"/>
                  </a:lnTo>
                  <a:lnTo>
                    <a:pt x="176433" y="1739900"/>
                  </a:lnTo>
                  <a:lnTo>
                    <a:pt x="147292" y="1701800"/>
                  </a:lnTo>
                  <a:lnTo>
                    <a:pt x="120456" y="1663700"/>
                  </a:lnTo>
                  <a:lnTo>
                    <a:pt x="96032" y="1625600"/>
                  </a:lnTo>
                  <a:lnTo>
                    <a:pt x="74122" y="1587500"/>
                  </a:lnTo>
                  <a:lnTo>
                    <a:pt x="54833" y="1549400"/>
                  </a:lnTo>
                  <a:lnTo>
                    <a:pt x="38270" y="1511300"/>
                  </a:lnTo>
                  <a:lnTo>
                    <a:pt x="24536" y="1460500"/>
                  </a:lnTo>
                  <a:lnTo>
                    <a:pt x="13737" y="1422400"/>
                  </a:lnTo>
                  <a:lnTo>
                    <a:pt x="5978" y="1371600"/>
                  </a:lnTo>
                  <a:lnTo>
                    <a:pt x="1364" y="1333500"/>
                  </a:lnTo>
                  <a:lnTo>
                    <a:pt x="0" y="1282700"/>
                  </a:lnTo>
                  <a:lnTo>
                    <a:pt x="1496" y="1231900"/>
                  </a:lnTo>
                  <a:lnTo>
                    <a:pt x="6063" y="1193800"/>
                  </a:lnTo>
                  <a:lnTo>
                    <a:pt x="13819" y="1143000"/>
                  </a:lnTo>
                  <a:lnTo>
                    <a:pt x="24883" y="1104900"/>
                  </a:lnTo>
                  <a:lnTo>
                    <a:pt x="39372" y="1054100"/>
                  </a:lnTo>
                  <a:lnTo>
                    <a:pt x="54560" y="1016000"/>
                  </a:lnTo>
                  <a:lnTo>
                    <a:pt x="74130" y="977900"/>
                  </a:lnTo>
                  <a:lnTo>
                    <a:pt x="97854" y="927100"/>
                  </a:lnTo>
                  <a:lnTo>
                    <a:pt x="125499" y="889000"/>
                  </a:lnTo>
                  <a:lnTo>
                    <a:pt x="108966" y="838200"/>
                  </a:lnTo>
                  <a:lnTo>
                    <a:pt x="96585" y="787400"/>
                  </a:lnTo>
                  <a:lnTo>
                    <a:pt x="88818" y="723900"/>
                  </a:lnTo>
                  <a:lnTo>
                    <a:pt x="86127" y="673100"/>
                  </a:lnTo>
                  <a:lnTo>
                    <a:pt x="87623" y="622300"/>
                  </a:lnTo>
                  <a:lnTo>
                    <a:pt x="92190" y="584200"/>
                  </a:lnTo>
                  <a:lnTo>
                    <a:pt x="99946" y="533400"/>
                  </a:lnTo>
                  <a:lnTo>
                    <a:pt x="111010" y="495300"/>
                  </a:lnTo>
                  <a:lnTo>
                    <a:pt x="125499" y="444500"/>
                  </a:lnTo>
                  <a:lnTo>
                    <a:pt x="139728" y="406400"/>
                  </a:lnTo>
                  <a:lnTo>
                    <a:pt x="157454" y="368300"/>
                  </a:lnTo>
                  <a:lnTo>
                    <a:pt x="178530" y="330200"/>
                  </a:lnTo>
                  <a:lnTo>
                    <a:pt x="202815" y="292100"/>
                  </a:lnTo>
                  <a:lnTo>
                    <a:pt x="230162" y="254000"/>
                  </a:lnTo>
                  <a:lnTo>
                    <a:pt x="260428" y="228600"/>
                  </a:lnTo>
                  <a:lnTo>
                    <a:pt x="293469" y="190500"/>
                  </a:lnTo>
                  <a:lnTo>
                    <a:pt x="329140" y="165100"/>
                  </a:lnTo>
                  <a:lnTo>
                    <a:pt x="367298" y="139700"/>
                  </a:lnTo>
                  <a:lnTo>
                    <a:pt x="407798" y="114300"/>
                  </a:lnTo>
                  <a:lnTo>
                    <a:pt x="450495" y="88900"/>
                  </a:lnTo>
                  <a:lnTo>
                    <a:pt x="495246" y="63500"/>
                  </a:lnTo>
                  <a:lnTo>
                    <a:pt x="541906" y="50800"/>
                  </a:lnTo>
                  <a:lnTo>
                    <a:pt x="590332" y="25400"/>
                  </a:lnTo>
                  <a:lnTo>
                    <a:pt x="640378" y="12700"/>
                  </a:lnTo>
                  <a:lnTo>
                    <a:pt x="1069853" y="12700"/>
                  </a:lnTo>
                  <a:lnTo>
                    <a:pt x="1120308" y="25400"/>
                  </a:lnTo>
                  <a:lnTo>
                    <a:pt x="1169061" y="50800"/>
                  </a:lnTo>
                  <a:lnTo>
                    <a:pt x="1215966" y="63500"/>
                  </a:lnTo>
                  <a:lnTo>
                    <a:pt x="1260881" y="88900"/>
                  </a:lnTo>
                  <a:lnTo>
                    <a:pt x="1303660" y="114300"/>
                  </a:lnTo>
                  <a:lnTo>
                    <a:pt x="1344160" y="139700"/>
                  </a:lnTo>
                  <a:lnTo>
                    <a:pt x="1382236" y="165100"/>
                  </a:lnTo>
                  <a:lnTo>
                    <a:pt x="1417743" y="190500"/>
                  </a:lnTo>
                  <a:lnTo>
                    <a:pt x="1450539" y="228600"/>
                  </a:lnTo>
                  <a:lnTo>
                    <a:pt x="1480478" y="254000"/>
                  </a:lnTo>
                  <a:lnTo>
                    <a:pt x="1489457" y="266700"/>
                  </a:lnTo>
                  <a:lnTo>
                    <a:pt x="856344" y="266700"/>
                  </a:lnTo>
                  <a:lnTo>
                    <a:pt x="806941" y="279400"/>
                  </a:lnTo>
                  <a:lnTo>
                    <a:pt x="760480" y="304800"/>
                  </a:lnTo>
                  <a:lnTo>
                    <a:pt x="717623" y="330200"/>
                  </a:lnTo>
                  <a:lnTo>
                    <a:pt x="679034" y="355600"/>
                  </a:lnTo>
                  <a:lnTo>
                    <a:pt x="645376" y="393700"/>
                  </a:lnTo>
                  <a:lnTo>
                    <a:pt x="617313" y="431800"/>
                  </a:lnTo>
                  <a:lnTo>
                    <a:pt x="595507" y="469900"/>
                  </a:lnTo>
                  <a:lnTo>
                    <a:pt x="509380" y="469900"/>
                  </a:lnTo>
                  <a:lnTo>
                    <a:pt x="509380" y="546100"/>
                  </a:lnTo>
                  <a:lnTo>
                    <a:pt x="573360" y="546100"/>
                  </a:lnTo>
                  <a:lnTo>
                    <a:pt x="571938" y="558800"/>
                  </a:lnTo>
                  <a:lnTo>
                    <a:pt x="571207" y="571500"/>
                  </a:lnTo>
                  <a:lnTo>
                    <a:pt x="570938" y="571500"/>
                  </a:lnTo>
                  <a:lnTo>
                    <a:pt x="570938" y="596900"/>
                  </a:lnTo>
                  <a:lnTo>
                    <a:pt x="571207" y="596900"/>
                  </a:lnTo>
                  <a:lnTo>
                    <a:pt x="571938" y="609600"/>
                  </a:lnTo>
                  <a:lnTo>
                    <a:pt x="573360" y="622300"/>
                  </a:lnTo>
                  <a:lnTo>
                    <a:pt x="509380" y="622300"/>
                  </a:lnTo>
                  <a:lnTo>
                    <a:pt x="509380" y="698500"/>
                  </a:lnTo>
                  <a:lnTo>
                    <a:pt x="595507" y="698500"/>
                  </a:lnTo>
                  <a:lnTo>
                    <a:pt x="617212" y="749300"/>
                  </a:lnTo>
                  <a:lnTo>
                    <a:pt x="645030" y="787400"/>
                  </a:lnTo>
                  <a:lnTo>
                    <a:pt x="678385" y="812800"/>
                  </a:lnTo>
                  <a:lnTo>
                    <a:pt x="716700" y="850900"/>
                  </a:lnTo>
                  <a:lnTo>
                    <a:pt x="759399" y="876300"/>
                  </a:lnTo>
                  <a:lnTo>
                    <a:pt x="209165" y="876300"/>
                  </a:lnTo>
                  <a:lnTo>
                    <a:pt x="229831" y="927100"/>
                  </a:lnTo>
                  <a:lnTo>
                    <a:pt x="254735" y="977900"/>
                  </a:lnTo>
                  <a:lnTo>
                    <a:pt x="283604" y="1016000"/>
                  </a:lnTo>
                  <a:lnTo>
                    <a:pt x="316164" y="1054100"/>
                  </a:lnTo>
                  <a:lnTo>
                    <a:pt x="352141" y="1092200"/>
                  </a:lnTo>
                  <a:lnTo>
                    <a:pt x="391263" y="1130300"/>
                  </a:lnTo>
                  <a:lnTo>
                    <a:pt x="474929" y="1130300"/>
                  </a:lnTo>
                  <a:lnTo>
                    <a:pt x="474929" y="1193800"/>
                  </a:lnTo>
                  <a:lnTo>
                    <a:pt x="503459" y="1206500"/>
                  </a:lnTo>
                  <a:lnTo>
                    <a:pt x="533373" y="1219200"/>
                  </a:lnTo>
                  <a:lnTo>
                    <a:pt x="564209" y="1244600"/>
                  </a:lnTo>
                  <a:lnTo>
                    <a:pt x="595507" y="1257300"/>
                  </a:lnTo>
                  <a:lnTo>
                    <a:pt x="676713" y="1257300"/>
                  </a:lnTo>
                  <a:lnTo>
                    <a:pt x="676713" y="1282700"/>
                  </a:lnTo>
                  <a:lnTo>
                    <a:pt x="310057" y="1282700"/>
                  </a:lnTo>
                  <a:lnTo>
                    <a:pt x="330723" y="1333500"/>
                  </a:lnTo>
                  <a:lnTo>
                    <a:pt x="355627" y="1371600"/>
                  </a:lnTo>
                  <a:lnTo>
                    <a:pt x="384496" y="1422400"/>
                  </a:lnTo>
                  <a:lnTo>
                    <a:pt x="417055" y="1460500"/>
                  </a:lnTo>
                  <a:lnTo>
                    <a:pt x="453033" y="1498600"/>
                  </a:lnTo>
                  <a:lnTo>
                    <a:pt x="120578" y="1498600"/>
                  </a:lnTo>
                  <a:lnTo>
                    <a:pt x="141244" y="1536700"/>
                  </a:lnTo>
                  <a:lnTo>
                    <a:pt x="166147" y="1587500"/>
                  </a:lnTo>
                  <a:lnTo>
                    <a:pt x="195016" y="1625600"/>
                  </a:lnTo>
                  <a:lnTo>
                    <a:pt x="227576" y="1676400"/>
                  </a:lnTo>
                  <a:lnTo>
                    <a:pt x="263553" y="1714500"/>
                  </a:lnTo>
                  <a:lnTo>
                    <a:pt x="302675" y="1739900"/>
                  </a:lnTo>
                  <a:lnTo>
                    <a:pt x="386341" y="1739900"/>
                  </a:lnTo>
                  <a:lnTo>
                    <a:pt x="386341" y="1803400"/>
                  </a:lnTo>
                  <a:lnTo>
                    <a:pt x="414871" y="1816100"/>
                  </a:lnTo>
                  <a:lnTo>
                    <a:pt x="444785" y="1841500"/>
                  </a:lnTo>
                  <a:lnTo>
                    <a:pt x="506919" y="1866900"/>
                  </a:lnTo>
                  <a:lnTo>
                    <a:pt x="590585" y="1866900"/>
                  </a:lnTo>
                  <a:lnTo>
                    <a:pt x="590585" y="1892300"/>
                  </a:lnTo>
                  <a:lnTo>
                    <a:pt x="624267" y="1892300"/>
                  </a:lnTo>
                  <a:lnTo>
                    <a:pt x="658872" y="1905000"/>
                  </a:lnTo>
                  <a:lnTo>
                    <a:pt x="1130026" y="1905000"/>
                  </a:lnTo>
                  <a:lnTo>
                    <a:pt x="1108410" y="1917700"/>
                  </a:lnTo>
                  <a:lnTo>
                    <a:pt x="1063708" y="1943100"/>
                  </a:lnTo>
                  <a:lnTo>
                    <a:pt x="922218" y="1981200"/>
                  </a:lnTo>
                  <a:lnTo>
                    <a:pt x="873075" y="1993900"/>
                  </a:lnTo>
                  <a:close/>
                </a:path>
                <a:path w="1722754" h="1993900">
                  <a:moveTo>
                    <a:pt x="1551714" y="368300"/>
                  </a:moveTo>
                  <a:lnTo>
                    <a:pt x="1021221" y="368300"/>
                  </a:lnTo>
                  <a:lnTo>
                    <a:pt x="1053211" y="304800"/>
                  </a:lnTo>
                  <a:lnTo>
                    <a:pt x="1019106" y="292100"/>
                  </a:lnTo>
                  <a:lnTo>
                    <a:pt x="983387" y="279400"/>
                  </a:lnTo>
                  <a:lnTo>
                    <a:pt x="946283" y="266700"/>
                  </a:lnTo>
                  <a:lnTo>
                    <a:pt x="1489457" y="266700"/>
                  </a:lnTo>
                  <a:lnTo>
                    <a:pt x="1507416" y="292100"/>
                  </a:lnTo>
                  <a:lnTo>
                    <a:pt x="1531210" y="330200"/>
                  </a:lnTo>
                  <a:lnTo>
                    <a:pt x="1551714" y="368300"/>
                  </a:lnTo>
                  <a:close/>
                </a:path>
                <a:path w="1722754" h="1993900">
                  <a:moveTo>
                    <a:pt x="908026" y="825500"/>
                  </a:moveTo>
                  <a:lnTo>
                    <a:pt x="853593" y="812800"/>
                  </a:lnTo>
                  <a:lnTo>
                    <a:pt x="803295" y="800100"/>
                  </a:lnTo>
                  <a:lnTo>
                    <a:pt x="758312" y="774700"/>
                  </a:lnTo>
                  <a:lnTo>
                    <a:pt x="719825" y="736600"/>
                  </a:lnTo>
                  <a:lnTo>
                    <a:pt x="689017" y="698500"/>
                  </a:lnTo>
                  <a:lnTo>
                    <a:pt x="981849" y="698500"/>
                  </a:lnTo>
                  <a:lnTo>
                    <a:pt x="981849" y="622300"/>
                  </a:lnTo>
                  <a:lnTo>
                    <a:pt x="657026" y="622300"/>
                  </a:lnTo>
                  <a:lnTo>
                    <a:pt x="656642" y="609600"/>
                  </a:lnTo>
                  <a:lnTo>
                    <a:pt x="655796" y="609600"/>
                  </a:lnTo>
                  <a:lnTo>
                    <a:pt x="654950" y="596900"/>
                  </a:lnTo>
                  <a:lnTo>
                    <a:pt x="654566" y="584200"/>
                  </a:lnTo>
                  <a:lnTo>
                    <a:pt x="654604" y="571500"/>
                  </a:lnTo>
                  <a:lnTo>
                    <a:pt x="654873" y="571500"/>
                  </a:lnTo>
                  <a:lnTo>
                    <a:pt x="655604" y="558800"/>
                  </a:lnTo>
                  <a:lnTo>
                    <a:pt x="657026" y="546100"/>
                  </a:lnTo>
                  <a:lnTo>
                    <a:pt x="984310" y="546100"/>
                  </a:lnTo>
                  <a:lnTo>
                    <a:pt x="984310" y="469900"/>
                  </a:lnTo>
                  <a:lnTo>
                    <a:pt x="691477" y="469900"/>
                  </a:lnTo>
                  <a:lnTo>
                    <a:pt x="722286" y="431800"/>
                  </a:lnTo>
                  <a:lnTo>
                    <a:pt x="760773" y="393700"/>
                  </a:lnTo>
                  <a:lnTo>
                    <a:pt x="805756" y="368300"/>
                  </a:lnTo>
                  <a:lnTo>
                    <a:pt x="856054" y="355600"/>
                  </a:lnTo>
                  <a:lnTo>
                    <a:pt x="966777" y="355600"/>
                  </a:lnTo>
                  <a:lnTo>
                    <a:pt x="994576" y="368300"/>
                  </a:lnTo>
                  <a:lnTo>
                    <a:pt x="1551714" y="368300"/>
                  </a:lnTo>
                  <a:lnTo>
                    <a:pt x="1568785" y="406400"/>
                  </a:lnTo>
                  <a:lnTo>
                    <a:pt x="1582278" y="444500"/>
                  </a:lnTo>
                  <a:lnTo>
                    <a:pt x="1584738" y="457200"/>
                  </a:lnTo>
                  <a:lnTo>
                    <a:pt x="1600887" y="508000"/>
                  </a:lnTo>
                  <a:lnTo>
                    <a:pt x="1612422" y="558800"/>
                  </a:lnTo>
                  <a:lnTo>
                    <a:pt x="1619343" y="622300"/>
                  </a:lnTo>
                  <a:lnTo>
                    <a:pt x="1621650" y="673100"/>
                  </a:lnTo>
                  <a:lnTo>
                    <a:pt x="1621266" y="685800"/>
                  </a:lnTo>
                  <a:lnTo>
                    <a:pt x="1620420" y="685800"/>
                  </a:lnTo>
                  <a:lnTo>
                    <a:pt x="1619574" y="698500"/>
                  </a:lnTo>
                  <a:lnTo>
                    <a:pt x="1619189" y="711200"/>
                  </a:lnTo>
                  <a:lnTo>
                    <a:pt x="1639568" y="749300"/>
                  </a:lnTo>
                  <a:lnTo>
                    <a:pt x="1656716" y="787400"/>
                  </a:lnTo>
                  <a:lnTo>
                    <a:pt x="1663906" y="800100"/>
                  </a:lnTo>
                  <a:lnTo>
                    <a:pt x="1016300" y="800100"/>
                  </a:lnTo>
                  <a:lnTo>
                    <a:pt x="991423" y="812800"/>
                  </a:lnTo>
                  <a:lnTo>
                    <a:pt x="937055" y="812800"/>
                  </a:lnTo>
                  <a:lnTo>
                    <a:pt x="908026" y="825500"/>
                  </a:lnTo>
                  <a:close/>
                </a:path>
                <a:path w="1722754" h="1993900">
                  <a:moveTo>
                    <a:pt x="1489537" y="901700"/>
                  </a:moveTo>
                  <a:lnTo>
                    <a:pt x="981234" y="901700"/>
                  </a:lnTo>
                  <a:lnTo>
                    <a:pt x="1016684" y="889000"/>
                  </a:lnTo>
                  <a:lnTo>
                    <a:pt x="1050751" y="876300"/>
                  </a:lnTo>
                  <a:lnTo>
                    <a:pt x="1016300" y="800100"/>
                  </a:lnTo>
                  <a:lnTo>
                    <a:pt x="1663906" y="800100"/>
                  </a:lnTo>
                  <a:lnTo>
                    <a:pt x="1671096" y="812800"/>
                  </a:lnTo>
                  <a:lnTo>
                    <a:pt x="1683169" y="850900"/>
                  </a:lnTo>
                  <a:lnTo>
                    <a:pt x="1685630" y="850900"/>
                  </a:lnTo>
                  <a:lnTo>
                    <a:pt x="1685630" y="863600"/>
                  </a:lnTo>
                  <a:lnTo>
                    <a:pt x="1693705" y="889000"/>
                  </a:lnTo>
                  <a:lnTo>
                    <a:pt x="1501072" y="889000"/>
                  </a:lnTo>
                  <a:lnTo>
                    <a:pt x="1489537" y="901700"/>
                  </a:lnTo>
                  <a:close/>
                </a:path>
                <a:path w="1722754" h="1993900">
                  <a:moveTo>
                    <a:pt x="474929" y="1130300"/>
                  </a:moveTo>
                  <a:lnTo>
                    <a:pt x="391263" y="1130300"/>
                  </a:lnTo>
                  <a:lnTo>
                    <a:pt x="391263" y="1041400"/>
                  </a:lnTo>
                  <a:lnTo>
                    <a:pt x="348465" y="1016000"/>
                  </a:lnTo>
                  <a:lnTo>
                    <a:pt x="308738" y="990600"/>
                  </a:lnTo>
                  <a:lnTo>
                    <a:pt x="272201" y="952500"/>
                  </a:lnTo>
                  <a:lnTo>
                    <a:pt x="238970" y="914400"/>
                  </a:lnTo>
                  <a:lnTo>
                    <a:pt x="209165" y="876300"/>
                  </a:lnTo>
                  <a:lnTo>
                    <a:pt x="759399" y="876300"/>
                  </a:lnTo>
                  <a:lnTo>
                    <a:pt x="805904" y="889000"/>
                  </a:lnTo>
                  <a:lnTo>
                    <a:pt x="855638" y="901700"/>
                  </a:lnTo>
                  <a:lnTo>
                    <a:pt x="1489537" y="901700"/>
                  </a:lnTo>
                  <a:lnTo>
                    <a:pt x="1478002" y="914400"/>
                  </a:lnTo>
                  <a:lnTo>
                    <a:pt x="1453087" y="939800"/>
                  </a:lnTo>
                  <a:lnTo>
                    <a:pt x="1426326" y="965200"/>
                  </a:lnTo>
                  <a:lnTo>
                    <a:pt x="1397720" y="990600"/>
                  </a:lnTo>
                  <a:lnTo>
                    <a:pt x="1397720" y="1054100"/>
                  </a:lnTo>
                  <a:lnTo>
                    <a:pt x="1303980" y="1054100"/>
                  </a:lnTo>
                  <a:lnTo>
                    <a:pt x="1291906" y="1066800"/>
                  </a:lnTo>
                  <a:lnTo>
                    <a:pt x="1279833" y="1066800"/>
                  </a:lnTo>
                  <a:lnTo>
                    <a:pt x="1267299" y="1079500"/>
                  </a:lnTo>
                  <a:lnTo>
                    <a:pt x="1267299" y="1092200"/>
                  </a:lnTo>
                  <a:lnTo>
                    <a:pt x="474929" y="1092200"/>
                  </a:lnTo>
                  <a:lnTo>
                    <a:pt x="474929" y="1130300"/>
                  </a:lnTo>
                  <a:close/>
                </a:path>
                <a:path w="1722754" h="1993900">
                  <a:moveTo>
                    <a:pt x="1715125" y="1168400"/>
                  </a:moveTo>
                  <a:lnTo>
                    <a:pt x="1280179" y="1168400"/>
                  </a:lnTo>
                  <a:lnTo>
                    <a:pt x="1292829" y="1155700"/>
                  </a:lnTo>
                  <a:lnTo>
                    <a:pt x="1305018" y="1143000"/>
                  </a:lnTo>
                  <a:lnTo>
                    <a:pt x="1316514" y="1130300"/>
                  </a:lnTo>
                  <a:lnTo>
                    <a:pt x="1316514" y="1054100"/>
                  </a:lnTo>
                  <a:lnTo>
                    <a:pt x="1397720" y="1054100"/>
                  </a:lnTo>
                  <a:lnTo>
                    <a:pt x="1429094" y="1016000"/>
                  </a:lnTo>
                  <a:lnTo>
                    <a:pt x="1456778" y="977900"/>
                  </a:lnTo>
                  <a:lnTo>
                    <a:pt x="1480771" y="927100"/>
                  </a:lnTo>
                  <a:lnTo>
                    <a:pt x="1501072" y="889000"/>
                  </a:lnTo>
                  <a:lnTo>
                    <a:pt x="1693705" y="889000"/>
                  </a:lnTo>
                  <a:lnTo>
                    <a:pt x="1701779" y="914400"/>
                  </a:lnTo>
                  <a:lnTo>
                    <a:pt x="1713314" y="965200"/>
                  </a:lnTo>
                  <a:lnTo>
                    <a:pt x="1720235" y="1016000"/>
                  </a:lnTo>
                  <a:lnTo>
                    <a:pt x="1722542" y="1079500"/>
                  </a:lnTo>
                  <a:lnTo>
                    <a:pt x="1720666" y="1130300"/>
                  </a:lnTo>
                  <a:lnTo>
                    <a:pt x="1715125" y="1168400"/>
                  </a:lnTo>
                  <a:close/>
                </a:path>
                <a:path w="1722754" h="1993900">
                  <a:moveTo>
                    <a:pt x="474929" y="1092200"/>
                  </a:moveTo>
                  <a:close/>
                </a:path>
                <a:path w="1722754" h="1993900">
                  <a:moveTo>
                    <a:pt x="676713" y="1257300"/>
                  </a:moveTo>
                  <a:lnTo>
                    <a:pt x="595507" y="1257300"/>
                  </a:lnTo>
                  <a:lnTo>
                    <a:pt x="595507" y="1130300"/>
                  </a:lnTo>
                  <a:lnTo>
                    <a:pt x="564555" y="1130300"/>
                  </a:lnTo>
                  <a:lnTo>
                    <a:pt x="474929" y="1092200"/>
                  </a:lnTo>
                  <a:lnTo>
                    <a:pt x="1267299" y="1092200"/>
                  </a:lnTo>
                  <a:lnTo>
                    <a:pt x="1267299" y="1117600"/>
                  </a:lnTo>
                  <a:lnTo>
                    <a:pt x="1183632" y="1117600"/>
                  </a:lnTo>
                  <a:lnTo>
                    <a:pt x="1094406" y="1143000"/>
                  </a:lnTo>
                  <a:lnTo>
                    <a:pt x="1047674" y="1155700"/>
                  </a:lnTo>
                  <a:lnTo>
                    <a:pt x="676713" y="1155700"/>
                  </a:lnTo>
                  <a:lnTo>
                    <a:pt x="676713" y="1257300"/>
                  </a:lnTo>
                  <a:close/>
                </a:path>
                <a:path w="1722754" h="1993900">
                  <a:moveTo>
                    <a:pt x="1590429" y="1295400"/>
                  </a:moveTo>
                  <a:lnTo>
                    <a:pt x="950656" y="1295400"/>
                  </a:lnTo>
                  <a:lnTo>
                    <a:pt x="1047674" y="1270000"/>
                  </a:lnTo>
                  <a:lnTo>
                    <a:pt x="1139771" y="1244600"/>
                  </a:lnTo>
                  <a:lnTo>
                    <a:pt x="1183632" y="1219200"/>
                  </a:lnTo>
                  <a:lnTo>
                    <a:pt x="1183632" y="1117600"/>
                  </a:lnTo>
                  <a:lnTo>
                    <a:pt x="1267299" y="1117600"/>
                  </a:lnTo>
                  <a:lnTo>
                    <a:pt x="1267299" y="1168400"/>
                  </a:lnTo>
                  <a:lnTo>
                    <a:pt x="1715125" y="1168400"/>
                  </a:lnTo>
                  <a:lnTo>
                    <a:pt x="1706047" y="1219200"/>
                  </a:lnTo>
                  <a:lnTo>
                    <a:pt x="1693559" y="1270000"/>
                  </a:lnTo>
                  <a:lnTo>
                    <a:pt x="1688303" y="1282700"/>
                  </a:lnTo>
                  <a:lnTo>
                    <a:pt x="1601964" y="1282700"/>
                  </a:lnTo>
                  <a:lnTo>
                    <a:pt x="1590429" y="1295400"/>
                  </a:lnTo>
                  <a:close/>
                </a:path>
                <a:path w="1722754" h="1993900">
                  <a:moveTo>
                    <a:pt x="999712" y="1168400"/>
                  </a:moveTo>
                  <a:lnTo>
                    <a:pt x="710395" y="1168400"/>
                  </a:lnTo>
                  <a:lnTo>
                    <a:pt x="676713" y="1155700"/>
                  </a:lnTo>
                  <a:lnTo>
                    <a:pt x="1047674" y="1155700"/>
                  </a:lnTo>
                  <a:lnTo>
                    <a:pt x="999712" y="1168400"/>
                  </a:lnTo>
                  <a:close/>
                </a:path>
                <a:path w="1722754" h="1993900">
                  <a:moveTo>
                    <a:pt x="900643" y="1295400"/>
                  </a:moveTo>
                  <a:lnTo>
                    <a:pt x="816977" y="1295400"/>
                  </a:lnTo>
                  <a:lnTo>
                    <a:pt x="816977" y="1168400"/>
                  </a:lnTo>
                  <a:lnTo>
                    <a:pt x="900643" y="1168400"/>
                  </a:lnTo>
                  <a:lnTo>
                    <a:pt x="900643" y="1295400"/>
                  </a:lnTo>
                  <a:close/>
                </a:path>
                <a:path w="1722754" h="1993900">
                  <a:moveTo>
                    <a:pt x="575821" y="1536700"/>
                  </a:moveTo>
                  <a:lnTo>
                    <a:pt x="492155" y="1536700"/>
                  </a:lnTo>
                  <a:lnTo>
                    <a:pt x="492155" y="1447800"/>
                  </a:lnTo>
                  <a:lnTo>
                    <a:pt x="449357" y="1422400"/>
                  </a:lnTo>
                  <a:lnTo>
                    <a:pt x="409630" y="1384300"/>
                  </a:lnTo>
                  <a:lnTo>
                    <a:pt x="373092" y="1358900"/>
                  </a:lnTo>
                  <a:lnTo>
                    <a:pt x="339862" y="1320800"/>
                  </a:lnTo>
                  <a:lnTo>
                    <a:pt x="310057" y="1282700"/>
                  </a:lnTo>
                  <a:lnTo>
                    <a:pt x="711779" y="1282700"/>
                  </a:lnTo>
                  <a:lnTo>
                    <a:pt x="746845" y="1295400"/>
                  </a:lnTo>
                  <a:lnTo>
                    <a:pt x="1590429" y="1295400"/>
                  </a:lnTo>
                  <a:lnTo>
                    <a:pt x="1578894" y="1308100"/>
                  </a:lnTo>
                  <a:lnTo>
                    <a:pt x="1553979" y="1333500"/>
                  </a:lnTo>
                  <a:lnTo>
                    <a:pt x="1527218" y="1371600"/>
                  </a:lnTo>
                  <a:lnTo>
                    <a:pt x="1498612" y="1397000"/>
                  </a:lnTo>
                  <a:lnTo>
                    <a:pt x="1498612" y="1447800"/>
                  </a:lnTo>
                  <a:lnTo>
                    <a:pt x="1417406" y="1447800"/>
                  </a:lnTo>
                  <a:lnTo>
                    <a:pt x="1404871" y="1460500"/>
                  </a:lnTo>
                  <a:lnTo>
                    <a:pt x="1392798" y="1460500"/>
                  </a:lnTo>
                  <a:lnTo>
                    <a:pt x="1380725" y="1473200"/>
                  </a:lnTo>
                  <a:lnTo>
                    <a:pt x="1368190" y="1473200"/>
                  </a:lnTo>
                  <a:lnTo>
                    <a:pt x="1368190" y="1498600"/>
                  </a:lnTo>
                  <a:lnTo>
                    <a:pt x="575821" y="1498600"/>
                  </a:lnTo>
                  <a:lnTo>
                    <a:pt x="575821" y="1536700"/>
                  </a:lnTo>
                  <a:close/>
                </a:path>
                <a:path w="1722754" h="1993900">
                  <a:moveTo>
                    <a:pt x="1593673" y="1460500"/>
                  </a:moveTo>
                  <a:lnTo>
                    <a:pt x="1498612" y="1460500"/>
                  </a:lnTo>
                  <a:lnTo>
                    <a:pt x="1529986" y="1409700"/>
                  </a:lnTo>
                  <a:lnTo>
                    <a:pt x="1557670" y="1371600"/>
                  </a:lnTo>
                  <a:lnTo>
                    <a:pt x="1581663" y="1333500"/>
                  </a:lnTo>
                  <a:lnTo>
                    <a:pt x="1601964" y="1282700"/>
                  </a:lnTo>
                  <a:lnTo>
                    <a:pt x="1688303" y="1282700"/>
                  </a:lnTo>
                  <a:lnTo>
                    <a:pt x="1677791" y="1308100"/>
                  </a:lnTo>
                  <a:lnTo>
                    <a:pt x="1658869" y="1358900"/>
                  </a:lnTo>
                  <a:lnTo>
                    <a:pt x="1636923" y="1397000"/>
                  </a:lnTo>
                  <a:lnTo>
                    <a:pt x="1612080" y="1435100"/>
                  </a:lnTo>
                  <a:lnTo>
                    <a:pt x="1593673" y="1460500"/>
                  </a:lnTo>
                  <a:close/>
                </a:path>
                <a:path w="1722754" h="1993900">
                  <a:moveTo>
                    <a:pt x="1498023" y="1574800"/>
                  </a:moveTo>
                  <a:lnTo>
                    <a:pt x="1368190" y="1574800"/>
                  </a:lnTo>
                  <a:lnTo>
                    <a:pt x="1381071" y="1562100"/>
                  </a:lnTo>
                  <a:lnTo>
                    <a:pt x="1393721" y="1562100"/>
                  </a:lnTo>
                  <a:lnTo>
                    <a:pt x="1405910" y="1549400"/>
                  </a:lnTo>
                  <a:lnTo>
                    <a:pt x="1417406" y="1536700"/>
                  </a:lnTo>
                  <a:lnTo>
                    <a:pt x="1417406" y="1447800"/>
                  </a:lnTo>
                  <a:lnTo>
                    <a:pt x="1498612" y="1447800"/>
                  </a:lnTo>
                  <a:lnTo>
                    <a:pt x="1498612" y="1460500"/>
                  </a:lnTo>
                  <a:lnTo>
                    <a:pt x="1593673" y="1460500"/>
                  </a:lnTo>
                  <a:lnTo>
                    <a:pt x="1584469" y="1473200"/>
                  </a:lnTo>
                  <a:lnTo>
                    <a:pt x="1554218" y="1511300"/>
                  </a:lnTo>
                  <a:lnTo>
                    <a:pt x="1521455" y="1549400"/>
                  </a:lnTo>
                  <a:lnTo>
                    <a:pt x="1498023" y="1574800"/>
                  </a:lnTo>
                  <a:close/>
                </a:path>
                <a:path w="1722754" h="1993900">
                  <a:moveTo>
                    <a:pt x="386341" y="1739900"/>
                  </a:moveTo>
                  <a:lnTo>
                    <a:pt x="302675" y="1739900"/>
                  </a:lnTo>
                  <a:lnTo>
                    <a:pt x="302675" y="1663700"/>
                  </a:lnTo>
                  <a:lnTo>
                    <a:pt x="261058" y="1625600"/>
                  </a:lnTo>
                  <a:lnTo>
                    <a:pt x="221922" y="1600200"/>
                  </a:lnTo>
                  <a:lnTo>
                    <a:pt x="185384" y="1562100"/>
                  </a:lnTo>
                  <a:lnTo>
                    <a:pt x="151564" y="1536700"/>
                  </a:lnTo>
                  <a:lnTo>
                    <a:pt x="120578" y="1498600"/>
                  </a:lnTo>
                  <a:lnTo>
                    <a:pt x="453033" y="1498600"/>
                  </a:lnTo>
                  <a:lnTo>
                    <a:pt x="492155" y="1536700"/>
                  </a:lnTo>
                  <a:lnTo>
                    <a:pt x="575821" y="1536700"/>
                  </a:lnTo>
                  <a:lnTo>
                    <a:pt x="575821" y="1587500"/>
                  </a:lnTo>
                  <a:lnTo>
                    <a:pt x="604004" y="1612900"/>
                  </a:lnTo>
                  <a:lnTo>
                    <a:pt x="633342" y="1625600"/>
                  </a:lnTo>
                  <a:lnTo>
                    <a:pt x="664063" y="1638300"/>
                  </a:lnTo>
                  <a:lnTo>
                    <a:pt x="696399" y="1651000"/>
                  </a:lnTo>
                  <a:lnTo>
                    <a:pt x="777604" y="1651000"/>
                  </a:lnTo>
                  <a:lnTo>
                    <a:pt x="777604" y="1676400"/>
                  </a:lnTo>
                  <a:lnTo>
                    <a:pt x="811286" y="1689100"/>
                  </a:lnTo>
                  <a:lnTo>
                    <a:pt x="881418" y="1689100"/>
                  </a:lnTo>
                  <a:lnTo>
                    <a:pt x="917869" y="1701800"/>
                  </a:lnTo>
                  <a:lnTo>
                    <a:pt x="386341" y="1701800"/>
                  </a:lnTo>
                  <a:lnTo>
                    <a:pt x="386341" y="1739900"/>
                  </a:lnTo>
                  <a:close/>
                </a:path>
                <a:path w="1722754" h="1993900">
                  <a:moveTo>
                    <a:pt x="590585" y="1866900"/>
                  </a:moveTo>
                  <a:lnTo>
                    <a:pt x="506919" y="1866900"/>
                  </a:lnTo>
                  <a:lnTo>
                    <a:pt x="506919" y="1752600"/>
                  </a:lnTo>
                  <a:lnTo>
                    <a:pt x="475967" y="1739900"/>
                  </a:lnTo>
                  <a:lnTo>
                    <a:pt x="386341" y="1701800"/>
                  </a:lnTo>
                  <a:lnTo>
                    <a:pt x="1001535" y="1701800"/>
                  </a:lnTo>
                  <a:lnTo>
                    <a:pt x="1051548" y="1689100"/>
                  </a:lnTo>
                  <a:lnTo>
                    <a:pt x="1100604" y="1689100"/>
                  </a:lnTo>
                  <a:lnTo>
                    <a:pt x="1195298" y="1663700"/>
                  </a:lnTo>
                  <a:lnTo>
                    <a:pt x="1240663" y="1638300"/>
                  </a:lnTo>
                  <a:lnTo>
                    <a:pt x="1284524" y="1625600"/>
                  </a:lnTo>
                  <a:lnTo>
                    <a:pt x="1284524" y="1511300"/>
                  </a:lnTo>
                  <a:lnTo>
                    <a:pt x="605389" y="1511300"/>
                  </a:lnTo>
                  <a:lnTo>
                    <a:pt x="575821" y="1498600"/>
                  </a:lnTo>
                  <a:lnTo>
                    <a:pt x="1368190" y="1498600"/>
                  </a:lnTo>
                  <a:lnTo>
                    <a:pt x="1368190" y="1574800"/>
                  </a:lnTo>
                  <a:lnTo>
                    <a:pt x="1498023" y="1574800"/>
                  </a:lnTo>
                  <a:lnTo>
                    <a:pt x="1486308" y="1587500"/>
                  </a:lnTo>
                  <a:lnTo>
                    <a:pt x="1481386" y="1587500"/>
                  </a:lnTo>
                  <a:lnTo>
                    <a:pt x="1472158" y="1600200"/>
                  </a:lnTo>
                  <a:lnTo>
                    <a:pt x="1462930" y="1600200"/>
                  </a:lnTo>
                  <a:lnTo>
                    <a:pt x="1444474" y="1625600"/>
                  </a:lnTo>
                  <a:lnTo>
                    <a:pt x="1440745" y="1625600"/>
                  </a:lnTo>
                  <a:lnTo>
                    <a:pt x="1436785" y="1638300"/>
                  </a:lnTo>
                  <a:lnTo>
                    <a:pt x="1432363" y="1638300"/>
                  </a:lnTo>
                  <a:lnTo>
                    <a:pt x="1427249" y="1651000"/>
                  </a:lnTo>
                  <a:lnTo>
                    <a:pt x="1397289" y="1689100"/>
                  </a:lnTo>
                  <a:lnTo>
                    <a:pt x="1364445" y="1727200"/>
                  </a:lnTo>
                  <a:lnTo>
                    <a:pt x="1234078" y="1727200"/>
                  </a:lnTo>
                  <a:lnTo>
                    <a:pt x="1215622" y="1739900"/>
                  </a:lnTo>
                  <a:lnTo>
                    <a:pt x="1197167" y="1739900"/>
                  </a:lnTo>
                  <a:lnTo>
                    <a:pt x="1178711" y="1752600"/>
                  </a:lnTo>
                  <a:lnTo>
                    <a:pt x="1178711" y="1765300"/>
                  </a:lnTo>
                  <a:lnTo>
                    <a:pt x="590585" y="1765300"/>
                  </a:lnTo>
                  <a:lnTo>
                    <a:pt x="590585" y="1866900"/>
                  </a:lnTo>
                  <a:close/>
                </a:path>
                <a:path w="1722754" h="1993900">
                  <a:moveTo>
                    <a:pt x="777604" y="1651000"/>
                  </a:moveTo>
                  <a:lnTo>
                    <a:pt x="696399" y="1651000"/>
                  </a:lnTo>
                  <a:lnTo>
                    <a:pt x="696399" y="1536700"/>
                  </a:lnTo>
                  <a:lnTo>
                    <a:pt x="635187" y="1511300"/>
                  </a:lnTo>
                  <a:lnTo>
                    <a:pt x="1284524" y="1511300"/>
                  </a:lnTo>
                  <a:lnTo>
                    <a:pt x="1240663" y="1536700"/>
                  </a:lnTo>
                  <a:lnTo>
                    <a:pt x="1195298" y="1549400"/>
                  </a:lnTo>
                  <a:lnTo>
                    <a:pt x="1148566" y="1549400"/>
                  </a:lnTo>
                  <a:lnTo>
                    <a:pt x="1100604" y="1562100"/>
                  </a:lnTo>
                  <a:lnTo>
                    <a:pt x="777604" y="1562100"/>
                  </a:lnTo>
                  <a:lnTo>
                    <a:pt x="777604" y="1651000"/>
                  </a:lnTo>
                  <a:close/>
                </a:path>
                <a:path w="1722754" h="1993900">
                  <a:moveTo>
                    <a:pt x="1051548" y="1574800"/>
                  </a:moveTo>
                  <a:lnTo>
                    <a:pt x="881418" y="1574800"/>
                  </a:lnTo>
                  <a:lnTo>
                    <a:pt x="845891" y="1562100"/>
                  </a:lnTo>
                  <a:lnTo>
                    <a:pt x="1100604" y="1562100"/>
                  </a:lnTo>
                  <a:lnTo>
                    <a:pt x="1051548" y="1574800"/>
                  </a:lnTo>
                  <a:close/>
                </a:path>
                <a:path w="1722754" h="1993900">
                  <a:moveTo>
                    <a:pt x="1001535" y="1701800"/>
                  </a:moveTo>
                  <a:lnTo>
                    <a:pt x="917869" y="1701800"/>
                  </a:lnTo>
                  <a:lnTo>
                    <a:pt x="917869" y="1574800"/>
                  </a:lnTo>
                  <a:lnTo>
                    <a:pt x="1001535" y="1574800"/>
                  </a:lnTo>
                  <a:lnTo>
                    <a:pt x="1001535" y="1701800"/>
                  </a:lnTo>
                  <a:close/>
                </a:path>
                <a:path w="1722754" h="1993900">
                  <a:moveTo>
                    <a:pt x="1303364" y="1790700"/>
                  </a:moveTo>
                  <a:lnTo>
                    <a:pt x="1178711" y="1790700"/>
                  </a:lnTo>
                  <a:lnTo>
                    <a:pt x="1198551" y="1778000"/>
                  </a:lnTo>
                  <a:lnTo>
                    <a:pt x="1217468" y="1752600"/>
                  </a:lnTo>
                  <a:lnTo>
                    <a:pt x="1235462" y="1739900"/>
                  </a:lnTo>
                  <a:lnTo>
                    <a:pt x="1252534" y="1727200"/>
                  </a:lnTo>
                  <a:lnTo>
                    <a:pt x="1364445" y="1727200"/>
                  </a:lnTo>
                  <a:lnTo>
                    <a:pt x="1328847" y="1765300"/>
                  </a:lnTo>
                  <a:lnTo>
                    <a:pt x="1303364" y="1790700"/>
                  </a:lnTo>
                  <a:close/>
                </a:path>
                <a:path w="1722754" h="1993900">
                  <a:moveTo>
                    <a:pt x="814516" y="1905000"/>
                  </a:moveTo>
                  <a:lnTo>
                    <a:pt x="730850" y="1905000"/>
                  </a:lnTo>
                  <a:lnTo>
                    <a:pt x="730850" y="1790700"/>
                  </a:lnTo>
                  <a:lnTo>
                    <a:pt x="694399" y="1790700"/>
                  </a:lnTo>
                  <a:lnTo>
                    <a:pt x="658872" y="1778000"/>
                  </a:lnTo>
                  <a:lnTo>
                    <a:pt x="624267" y="1778000"/>
                  </a:lnTo>
                  <a:lnTo>
                    <a:pt x="590585" y="1765300"/>
                  </a:lnTo>
                  <a:lnTo>
                    <a:pt x="814516" y="1765300"/>
                  </a:lnTo>
                  <a:lnTo>
                    <a:pt x="814516" y="1905000"/>
                  </a:lnTo>
                  <a:close/>
                </a:path>
                <a:path w="1722754" h="1993900">
                  <a:moveTo>
                    <a:pt x="1064246" y="1778000"/>
                  </a:moveTo>
                  <a:lnTo>
                    <a:pt x="849621" y="1778000"/>
                  </a:lnTo>
                  <a:lnTo>
                    <a:pt x="814516" y="1765300"/>
                  </a:lnTo>
                  <a:lnTo>
                    <a:pt x="1097505" y="1765300"/>
                  </a:lnTo>
                  <a:lnTo>
                    <a:pt x="1064246" y="1778000"/>
                  </a:lnTo>
                  <a:close/>
                </a:path>
                <a:path w="1722754" h="1993900">
                  <a:moveTo>
                    <a:pt x="1161485" y="1892300"/>
                  </a:moveTo>
                  <a:lnTo>
                    <a:pt x="961547" y="1892300"/>
                  </a:lnTo>
                  <a:lnTo>
                    <a:pt x="1008279" y="1866900"/>
                  </a:lnTo>
                  <a:lnTo>
                    <a:pt x="1053644" y="1854200"/>
                  </a:lnTo>
                  <a:lnTo>
                    <a:pt x="1097505" y="1828800"/>
                  </a:lnTo>
                  <a:lnTo>
                    <a:pt x="1097505" y="1765300"/>
                  </a:lnTo>
                  <a:lnTo>
                    <a:pt x="1178711" y="1765300"/>
                  </a:lnTo>
                  <a:lnTo>
                    <a:pt x="1178711" y="1790700"/>
                  </a:lnTo>
                  <a:lnTo>
                    <a:pt x="1303364" y="1790700"/>
                  </a:lnTo>
                  <a:lnTo>
                    <a:pt x="1290622" y="1803400"/>
                  </a:lnTo>
                  <a:lnTo>
                    <a:pt x="1249901" y="1841500"/>
                  </a:lnTo>
                  <a:lnTo>
                    <a:pt x="1206812" y="1866900"/>
                  </a:lnTo>
                  <a:lnTo>
                    <a:pt x="1161485" y="1892300"/>
                  </a:lnTo>
                  <a:close/>
                </a:path>
                <a:path w="1722754" h="1993900">
                  <a:moveTo>
                    <a:pt x="1130026" y="1905000"/>
                  </a:moveTo>
                  <a:lnTo>
                    <a:pt x="864529" y="1905000"/>
                  </a:lnTo>
                  <a:lnTo>
                    <a:pt x="913585" y="1892300"/>
                  </a:lnTo>
                  <a:lnTo>
                    <a:pt x="1151642" y="1892300"/>
                  </a:lnTo>
                  <a:lnTo>
                    <a:pt x="1130026" y="1905000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678904"/>
            <a:ext cx="1252728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105" dirty="0">
                <a:solidFill>
                  <a:srgbClr val="B01220"/>
                </a:solidFill>
              </a:rPr>
              <a:t>Cifras</a:t>
            </a:r>
            <a:r>
              <a:rPr sz="7000" spc="-385" dirty="0">
                <a:solidFill>
                  <a:srgbClr val="B01220"/>
                </a:solidFill>
              </a:rPr>
              <a:t> </a:t>
            </a:r>
            <a:r>
              <a:rPr sz="7000" spc="260" dirty="0">
                <a:solidFill>
                  <a:srgbClr val="B01220"/>
                </a:solidFill>
              </a:rPr>
              <a:t>de</a:t>
            </a:r>
            <a:r>
              <a:rPr sz="7000" spc="-385" dirty="0">
                <a:solidFill>
                  <a:srgbClr val="B01220"/>
                </a:solidFill>
              </a:rPr>
              <a:t> </a:t>
            </a:r>
            <a:r>
              <a:rPr sz="7000" spc="95" dirty="0">
                <a:solidFill>
                  <a:srgbClr val="B01220"/>
                </a:solidFill>
              </a:rPr>
              <a:t>transferencia</a:t>
            </a:r>
            <a:r>
              <a:rPr sz="7000" spc="-385" dirty="0">
                <a:solidFill>
                  <a:srgbClr val="B01220"/>
                </a:solidFill>
              </a:rPr>
              <a:t> </a:t>
            </a:r>
            <a:r>
              <a:rPr sz="7000" spc="-705" dirty="0">
                <a:solidFill>
                  <a:srgbClr val="B01220"/>
                </a:solidFill>
              </a:rPr>
              <a:t>2021</a:t>
            </a:r>
            <a:endParaRPr sz="7000"/>
          </a:p>
        </p:txBody>
      </p:sp>
      <p:sp>
        <p:nvSpPr>
          <p:cNvPr id="7" name="object 7"/>
          <p:cNvSpPr txBox="1"/>
          <p:nvPr/>
        </p:nvSpPr>
        <p:spPr>
          <a:xfrm>
            <a:off x="976037" y="2779035"/>
            <a:ext cx="7617459" cy="231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435">
              <a:lnSpc>
                <a:spcPct val="100000"/>
              </a:lnSpc>
              <a:spcBef>
                <a:spcPts val="100"/>
              </a:spcBef>
              <a:tabLst>
                <a:tab pos="3124200" algn="l"/>
                <a:tab pos="5950585" algn="l"/>
              </a:tabLst>
            </a:pPr>
            <a:r>
              <a:rPr sz="7700" spc="-890" dirty="0">
                <a:solidFill>
                  <a:srgbClr val="535353"/>
                </a:solidFill>
                <a:latin typeface="Verdana"/>
                <a:cs typeface="Verdana"/>
              </a:rPr>
              <a:t>192	</a:t>
            </a:r>
            <a:r>
              <a:rPr sz="7700" spc="-830" dirty="0">
                <a:solidFill>
                  <a:srgbClr val="535353"/>
                </a:solidFill>
                <a:latin typeface="Verdana"/>
                <a:cs typeface="Verdana"/>
              </a:rPr>
              <a:t>136	</a:t>
            </a:r>
            <a:r>
              <a:rPr sz="7700" spc="-1465" dirty="0">
                <a:solidFill>
                  <a:srgbClr val="535353"/>
                </a:solidFill>
                <a:latin typeface="Verdana"/>
                <a:cs typeface="Verdana"/>
              </a:rPr>
              <a:t>115</a:t>
            </a:r>
            <a:endParaRPr sz="7700">
              <a:latin typeface="Verdana"/>
              <a:cs typeface="Verdana"/>
            </a:endParaRPr>
          </a:p>
          <a:p>
            <a:pPr marL="38100" marR="30480" indent="296545">
              <a:lnSpc>
                <a:spcPct val="115399"/>
              </a:lnSpc>
              <a:spcBef>
                <a:spcPts val="1545"/>
              </a:spcBef>
              <a:tabLst>
                <a:tab pos="2988310" algn="l"/>
                <a:tab pos="3167380" algn="l"/>
                <a:tab pos="5631815" algn="l"/>
                <a:tab pos="6286500" algn="l"/>
              </a:tabLst>
            </a:pPr>
            <a:r>
              <a:rPr sz="3900" spc="37" baseline="-5341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3900" spc="300" baseline="-5341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3900" spc="-97" baseline="-5341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sz="3900" spc="-52" baseline="-5341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3900" spc="-75" baseline="-5341" dirty="0">
                <a:solidFill>
                  <a:srgbClr val="535353"/>
                </a:solidFill>
                <a:latin typeface="Verdana"/>
                <a:cs typeface="Verdana"/>
              </a:rPr>
              <a:t>v</a:t>
            </a:r>
            <a:r>
              <a:rPr sz="3900" spc="112" baseline="-5341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sz="3900" spc="44" baseline="-5341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3900" baseline="-5341" dirty="0">
                <a:solidFill>
                  <a:srgbClr val="535353"/>
                </a:solidFill>
                <a:latin typeface="Verdana"/>
                <a:cs typeface="Verdana"/>
              </a:rPr>
              <a:t>		</a:t>
            </a:r>
            <a:r>
              <a:rPr sz="2600" spc="-30" dirty="0">
                <a:solidFill>
                  <a:srgbClr val="535353"/>
                </a:solidFill>
                <a:latin typeface="Verdana"/>
                <a:cs typeface="Verdana"/>
              </a:rPr>
              <a:t>P</a:t>
            </a:r>
            <a:r>
              <a:rPr sz="2600" spc="19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600" spc="-65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sz="2600" spc="5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600" spc="35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600" spc="-65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sz="2600" spc="5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600" spc="30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600" dirty="0">
                <a:solidFill>
                  <a:srgbClr val="535353"/>
                </a:solidFill>
                <a:latin typeface="Verdana"/>
                <a:cs typeface="Verdana"/>
              </a:rPr>
              <a:t>	</a:t>
            </a:r>
            <a:r>
              <a:rPr sz="2600" spc="-29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600" spc="-250" dirty="0">
                <a:solidFill>
                  <a:srgbClr val="535353"/>
                </a:solidFill>
                <a:latin typeface="Verdana"/>
                <a:cs typeface="Verdana"/>
              </a:rPr>
              <a:t>x</a:t>
            </a:r>
            <a:r>
              <a:rPr sz="2600" spc="-65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sz="2600" spc="5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600" spc="35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6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600" spc="-3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600" spc="7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sz="2600" spc="35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600" spc="5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600" spc="25" dirty="0">
                <a:solidFill>
                  <a:srgbClr val="535353"/>
                </a:solidFill>
                <a:latin typeface="Verdana"/>
                <a:cs typeface="Verdana"/>
              </a:rPr>
              <a:t>s  </a:t>
            </a:r>
            <a:r>
              <a:rPr sz="3900" spc="60" baseline="-5341" dirty="0">
                <a:solidFill>
                  <a:srgbClr val="535353"/>
                </a:solidFill>
                <a:latin typeface="Verdana"/>
                <a:cs typeface="Verdana"/>
              </a:rPr>
              <a:t>protegidos	</a:t>
            </a:r>
            <a:r>
              <a:rPr sz="2600" spc="10" dirty="0">
                <a:solidFill>
                  <a:srgbClr val="535353"/>
                </a:solidFill>
                <a:latin typeface="Verdana"/>
                <a:cs typeface="Verdana"/>
              </a:rPr>
              <a:t>prioritarias		</a:t>
            </a:r>
            <a:r>
              <a:rPr sz="2600" spc="5" dirty="0">
                <a:solidFill>
                  <a:srgbClr val="535353"/>
                </a:solidFill>
                <a:latin typeface="Verdana"/>
                <a:cs typeface="Verdana"/>
              </a:rPr>
              <a:t>PCT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0815" y="2779035"/>
            <a:ext cx="3818254" cy="227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100"/>
              </a:spcBef>
              <a:tabLst>
                <a:tab pos="2818130" algn="l"/>
              </a:tabLst>
            </a:pPr>
            <a:r>
              <a:rPr sz="7700" spc="-1095" dirty="0">
                <a:solidFill>
                  <a:srgbClr val="535353"/>
                </a:solidFill>
                <a:latin typeface="Verdana"/>
                <a:cs typeface="Verdana"/>
              </a:rPr>
              <a:t>81	</a:t>
            </a:r>
            <a:r>
              <a:rPr sz="7700" spc="-585" dirty="0">
                <a:solidFill>
                  <a:srgbClr val="535353"/>
                </a:solidFill>
                <a:latin typeface="Verdana"/>
                <a:cs typeface="Verdana"/>
              </a:rPr>
              <a:t>7</a:t>
            </a:r>
            <a:endParaRPr sz="7700">
              <a:latin typeface="Verdana"/>
              <a:cs typeface="Verdana"/>
            </a:endParaRPr>
          </a:p>
          <a:p>
            <a:pPr marL="2403475" marR="30480" indent="-2366010">
              <a:lnSpc>
                <a:spcPct val="107100"/>
              </a:lnSpc>
              <a:spcBef>
                <a:spcPts val="1805"/>
              </a:spcBef>
              <a:tabLst>
                <a:tab pos="2670175" algn="l"/>
              </a:tabLst>
            </a:pPr>
            <a:r>
              <a:rPr sz="2600" spc="35" dirty="0">
                <a:solidFill>
                  <a:srgbClr val="535353"/>
                </a:solidFill>
                <a:latin typeface="Verdana"/>
                <a:cs typeface="Verdana"/>
              </a:rPr>
              <a:t>Licencias		</a:t>
            </a:r>
            <a:r>
              <a:rPr sz="3900" spc="-209" baseline="5341" dirty="0">
                <a:solidFill>
                  <a:srgbClr val="535353"/>
                </a:solidFill>
                <a:latin typeface="Verdana"/>
                <a:cs typeface="Verdana"/>
              </a:rPr>
              <a:t>EBTs </a:t>
            </a:r>
            <a:r>
              <a:rPr sz="3900" spc="-202" baseline="5341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600" spc="200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600" spc="-120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sz="2600" spc="5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600" spc="19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600" spc="135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r>
              <a:rPr sz="2600" spc="19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600" spc="30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17383" y="2113627"/>
            <a:ext cx="3330575" cy="2942590"/>
          </a:xfrm>
          <a:prstGeom prst="rect">
            <a:avLst/>
          </a:prstGeom>
        </p:spPr>
        <p:txBody>
          <a:bodyPr vert="horz" wrap="square" lIns="0" tIns="6775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35"/>
              </a:spcBef>
            </a:pPr>
            <a:r>
              <a:rPr sz="7700" spc="-605" dirty="0">
                <a:solidFill>
                  <a:srgbClr val="535353"/>
                </a:solidFill>
                <a:latin typeface="Verdana"/>
                <a:cs typeface="Verdana"/>
              </a:rPr>
              <a:t>1.448</a:t>
            </a:r>
            <a:endParaRPr sz="7700">
              <a:latin typeface="Verdana"/>
              <a:cs typeface="Verdana"/>
            </a:endParaRPr>
          </a:p>
          <a:p>
            <a:pPr marL="12700" marR="5080" indent="-635" algn="ctr">
              <a:lnSpc>
                <a:spcPct val="115399"/>
              </a:lnSpc>
              <a:spcBef>
                <a:spcPts val="1290"/>
              </a:spcBef>
            </a:pPr>
            <a:r>
              <a:rPr sz="2600" spc="10" dirty="0">
                <a:solidFill>
                  <a:srgbClr val="535353"/>
                </a:solidFill>
                <a:latin typeface="Verdana"/>
                <a:cs typeface="Verdana"/>
              </a:rPr>
              <a:t>Nuevos </a:t>
            </a:r>
            <a:r>
              <a:rPr sz="2600" spc="40" dirty="0">
                <a:solidFill>
                  <a:srgbClr val="535353"/>
                </a:solidFill>
                <a:latin typeface="Verdana"/>
                <a:cs typeface="Verdana"/>
              </a:rPr>
              <a:t>contratos </a:t>
            </a:r>
            <a:r>
              <a:rPr sz="2600" spc="-30" dirty="0">
                <a:solidFill>
                  <a:srgbClr val="535353"/>
                </a:solidFill>
                <a:latin typeface="Verdana"/>
                <a:cs typeface="Verdana"/>
              </a:rPr>
              <a:t>y </a:t>
            </a:r>
            <a:r>
              <a:rPr sz="2600" spc="-90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600" spc="45" dirty="0">
                <a:solidFill>
                  <a:srgbClr val="535353"/>
                </a:solidFill>
                <a:latin typeface="Verdana"/>
                <a:cs typeface="Verdana"/>
              </a:rPr>
              <a:t>convenios</a:t>
            </a:r>
            <a:r>
              <a:rPr sz="2600" spc="-19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600" spc="50" dirty="0">
                <a:solidFill>
                  <a:srgbClr val="535353"/>
                </a:solidFill>
                <a:latin typeface="Verdana"/>
                <a:cs typeface="Verdana"/>
              </a:rPr>
              <a:t>firmados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17320" y="7777764"/>
            <a:ext cx="14471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600" spc="45" dirty="0">
                <a:solidFill>
                  <a:srgbClr val="535353"/>
                </a:solidFill>
                <a:latin typeface="Verdana"/>
                <a:cs typeface="Verdana"/>
              </a:rPr>
              <a:t>Regalías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88766" y="6503953"/>
            <a:ext cx="6060440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843020" algn="l"/>
              </a:tabLst>
            </a:pPr>
            <a:r>
              <a:rPr sz="7700" spc="-459" dirty="0">
                <a:solidFill>
                  <a:srgbClr val="535353"/>
                </a:solidFill>
                <a:latin typeface="Verdana"/>
                <a:cs typeface="Verdana"/>
              </a:rPr>
              <a:t>2</a:t>
            </a:r>
            <a:r>
              <a:rPr sz="7700" spc="80" dirty="0">
                <a:solidFill>
                  <a:srgbClr val="535353"/>
                </a:solidFill>
                <a:latin typeface="Verdana"/>
                <a:cs typeface="Verdana"/>
              </a:rPr>
              <a:t>4</a:t>
            </a:r>
            <a:r>
              <a:rPr sz="7700" spc="-1000" dirty="0">
                <a:solidFill>
                  <a:srgbClr val="535353"/>
                </a:solidFill>
                <a:latin typeface="Verdana"/>
                <a:cs typeface="Verdana"/>
              </a:rPr>
              <a:t>.</a:t>
            </a:r>
            <a:r>
              <a:rPr sz="7700" spc="80" dirty="0">
                <a:solidFill>
                  <a:srgbClr val="535353"/>
                </a:solidFill>
                <a:latin typeface="Verdana"/>
                <a:cs typeface="Verdana"/>
              </a:rPr>
              <a:t>4</a:t>
            </a:r>
            <a:r>
              <a:rPr sz="7700" spc="300" dirty="0">
                <a:solidFill>
                  <a:srgbClr val="535353"/>
                </a:solidFill>
                <a:latin typeface="Verdana"/>
                <a:cs typeface="Verdana"/>
              </a:rPr>
              <a:t>M</a:t>
            </a:r>
            <a:r>
              <a:rPr sz="7700" dirty="0">
                <a:solidFill>
                  <a:srgbClr val="535353"/>
                </a:solidFill>
                <a:latin typeface="Verdana"/>
                <a:cs typeface="Verdana"/>
              </a:rPr>
              <a:t>	</a:t>
            </a:r>
            <a:r>
              <a:rPr sz="7700" spc="-459" dirty="0">
                <a:solidFill>
                  <a:srgbClr val="535353"/>
                </a:solidFill>
                <a:latin typeface="Verdana"/>
                <a:cs typeface="Verdana"/>
              </a:rPr>
              <a:t>2</a:t>
            </a:r>
            <a:r>
              <a:rPr sz="7700" spc="-1000" dirty="0">
                <a:solidFill>
                  <a:srgbClr val="535353"/>
                </a:solidFill>
                <a:latin typeface="Verdana"/>
                <a:cs typeface="Verdana"/>
              </a:rPr>
              <a:t>.</a:t>
            </a:r>
            <a:r>
              <a:rPr sz="7700" spc="-590" dirty="0">
                <a:solidFill>
                  <a:srgbClr val="535353"/>
                </a:solidFill>
                <a:latin typeface="Verdana"/>
                <a:cs typeface="Verdana"/>
              </a:rPr>
              <a:t>7</a:t>
            </a:r>
            <a:r>
              <a:rPr sz="7700" spc="300" dirty="0">
                <a:solidFill>
                  <a:srgbClr val="535353"/>
                </a:solidFill>
                <a:latin typeface="Verdana"/>
                <a:cs typeface="Verdana"/>
              </a:rPr>
              <a:t>M</a:t>
            </a:r>
            <a:endParaRPr sz="77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43180" y="7683706"/>
            <a:ext cx="21412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5080" indent="-119380">
              <a:lnSpc>
                <a:spcPct val="115399"/>
              </a:lnSpc>
              <a:spcBef>
                <a:spcPts val="100"/>
              </a:spcBef>
            </a:pPr>
            <a:r>
              <a:rPr sz="2600" spc="-165" dirty="0">
                <a:solidFill>
                  <a:srgbClr val="535353"/>
                </a:solidFill>
                <a:latin typeface="Verdana"/>
                <a:cs typeface="Verdana"/>
              </a:rPr>
              <a:t>F</a:t>
            </a:r>
            <a:r>
              <a:rPr sz="2600" spc="-3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600" spc="35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600" spc="19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600" spc="35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600" spc="200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600" spc="-3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600" spc="19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600" spc="200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600" spc="-3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600" spc="75" dirty="0">
                <a:solidFill>
                  <a:srgbClr val="535353"/>
                </a:solidFill>
                <a:latin typeface="Verdana"/>
                <a:cs typeface="Verdana"/>
              </a:rPr>
              <a:t>ó</a:t>
            </a:r>
            <a:r>
              <a:rPr sz="2600" spc="25" dirty="0">
                <a:solidFill>
                  <a:srgbClr val="535353"/>
                </a:solidFill>
                <a:latin typeface="Verdana"/>
                <a:cs typeface="Verdana"/>
              </a:rPr>
              <a:t>n  </a:t>
            </a:r>
            <a:r>
              <a:rPr sz="2600" spc="80" dirty="0">
                <a:solidFill>
                  <a:srgbClr val="535353"/>
                </a:solidFill>
                <a:latin typeface="Verdana"/>
                <a:cs typeface="Verdana"/>
              </a:rPr>
              <a:t>contratada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12" y="0"/>
            <a:ext cx="1857375" cy="1857375"/>
          </a:xfrm>
          <a:custGeom>
            <a:avLst/>
            <a:gdLst/>
            <a:ahLst/>
            <a:cxnLst/>
            <a:rect l="l" t="t" r="r" b="b"/>
            <a:pathLst>
              <a:path w="1857375" h="1857375">
                <a:moveTo>
                  <a:pt x="0" y="0"/>
                </a:moveTo>
                <a:lnTo>
                  <a:pt x="1857373" y="0"/>
                </a:lnTo>
                <a:lnTo>
                  <a:pt x="1857373" y="1857375"/>
                </a:lnTo>
                <a:lnTo>
                  <a:pt x="0" y="0"/>
                </a:lnTo>
                <a:close/>
              </a:path>
            </a:pathLst>
          </a:custGeom>
          <a:solidFill>
            <a:srgbClr val="AF0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8430207"/>
            <a:ext cx="4391660" cy="1857375"/>
            <a:chOff x="0" y="8430207"/>
            <a:chExt cx="4391660" cy="18573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8301" y="8612064"/>
              <a:ext cx="2842812" cy="88349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8430207"/>
              <a:ext cx="1857375" cy="1857375"/>
            </a:xfrm>
            <a:custGeom>
              <a:avLst/>
              <a:gdLst/>
              <a:ahLst/>
              <a:cxnLst/>
              <a:rect l="l" t="t" r="r" b="b"/>
              <a:pathLst>
                <a:path w="1857375" h="1857375">
                  <a:moveTo>
                    <a:pt x="1857373" y="1857375"/>
                  </a:moveTo>
                  <a:lnTo>
                    <a:pt x="0" y="1857375"/>
                  </a:lnTo>
                  <a:lnTo>
                    <a:pt x="0" y="0"/>
                  </a:lnTo>
                  <a:lnTo>
                    <a:pt x="1857373" y="1857375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885" y="3047398"/>
            <a:ext cx="4105274" cy="10001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9373" y="4601342"/>
            <a:ext cx="3619499" cy="13239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4643" y="6580102"/>
            <a:ext cx="3495674" cy="1276349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2783" y="532576"/>
            <a:ext cx="89052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204" dirty="0">
                <a:solidFill>
                  <a:srgbClr val="AF071F"/>
                </a:solidFill>
              </a:rPr>
              <a:t>Acciones</a:t>
            </a:r>
            <a:r>
              <a:rPr sz="7000" spc="-390" dirty="0">
                <a:solidFill>
                  <a:srgbClr val="AF071F"/>
                </a:solidFill>
              </a:rPr>
              <a:t> </a:t>
            </a:r>
            <a:r>
              <a:rPr sz="7000" spc="285" dirty="0">
                <a:solidFill>
                  <a:srgbClr val="AF071F"/>
                </a:solidFill>
              </a:rPr>
              <a:t>para</a:t>
            </a:r>
            <a:r>
              <a:rPr sz="7000" spc="-385" dirty="0">
                <a:solidFill>
                  <a:srgbClr val="AF071F"/>
                </a:solidFill>
              </a:rPr>
              <a:t> </a:t>
            </a:r>
            <a:r>
              <a:rPr sz="7000" spc="-305" dirty="0">
                <a:solidFill>
                  <a:srgbClr val="AF071F"/>
                </a:solidFill>
              </a:rPr>
              <a:t>2022</a:t>
            </a:r>
            <a:endParaRPr sz="7000"/>
          </a:p>
        </p:txBody>
      </p:sp>
      <p:sp>
        <p:nvSpPr>
          <p:cNvPr id="10" name="object 10"/>
          <p:cNvSpPr txBox="1"/>
          <p:nvPr/>
        </p:nvSpPr>
        <p:spPr>
          <a:xfrm>
            <a:off x="917185" y="2085205"/>
            <a:ext cx="15752444" cy="181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25" dirty="0">
                <a:solidFill>
                  <a:srgbClr val="AF071F"/>
                </a:solidFill>
                <a:latin typeface="Verdana"/>
                <a:cs typeface="Verdana"/>
              </a:rPr>
              <a:t>Proyectos</a:t>
            </a:r>
            <a:r>
              <a:rPr sz="3100" spc="-185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100" spc="55" dirty="0">
                <a:solidFill>
                  <a:srgbClr val="AF071F"/>
                </a:solidFill>
                <a:latin typeface="Verdana"/>
                <a:cs typeface="Verdana"/>
              </a:rPr>
              <a:t>en</a:t>
            </a:r>
            <a:r>
              <a:rPr sz="3100" spc="-185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100" spc="135" dirty="0">
                <a:solidFill>
                  <a:srgbClr val="AF071F"/>
                </a:solidFill>
                <a:latin typeface="Verdana"/>
                <a:cs typeface="Verdana"/>
              </a:rPr>
              <a:t>marcha</a:t>
            </a:r>
            <a:endParaRPr sz="3100">
              <a:latin typeface="Verdana"/>
              <a:cs typeface="Verdana"/>
            </a:endParaRPr>
          </a:p>
          <a:p>
            <a:pPr marL="4480560" marR="5080">
              <a:lnSpc>
                <a:spcPts val="2930"/>
              </a:lnSpc>
              <a:spcBef>
                <a:spcPts val="4590"/>
              </a:spcBef>
            </a:pPr>
            <a:r>
              <a:rPr sz="2500" b="1" spc="45" dirty="0">
                <a:solidFill>
                  <a:srgbClr val="535353"/>
                </a:solidFill>
                <a:latin typeface="Tahoma"/>
                <a:cs typeface="Tahoma"/>
              </a:rPr>
              <a:t>Transferencia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75" dirty="0">
                <a:solidFill>
                  <a:srgbClr val="535353"/>
                </a:solidFill>
                <a:latin typeface="Tahoma"/>
                <a:cs typeface="Tahoma"/>
              </a:rPr>
              <a:t>tecnológica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80" dirty="0">
                <a:solidFill>
                  <a:srgbClr val="535353"/>
                </a:solidFill>
                <a:latin typeface="Tahoma"/>
                <a:cs typeface="Tahoma"/>
              </a:rPr>
              <a:t>y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75" dirty="0">
                <a:solidFill>
                  <a:srgbClr val="535353"/>
                </a:solidFill>
                <a:latin typeface="Tahoma"/>
                <a:cs typeface="Tahoma"/>
              </a:rPr>
              <a:t>comercialización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25" dirty="0">
                <a:solidFill>
                  <a:srgbClr val="535353"/>
                </a:solidFill>
                <a:latin typeface="Verdana"/>
                <a:cs typeface="Verdana"/>
              </a:rPr>
              <a:t>los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30" dirty="0">
                <a:solidFill>
                  <a:srgbClr val="535353"/>
                </a:solidFill>
                <a:latin typeface="Verdana"/>
                <a:cs typeface="Verdana"/>
              </a:rPr>
              <a:t>resultados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535353"/>
                </a:solidFill>
                <a:latin typeface="Verdana"/>
                <a:cs typeface="Verdana"/>
              </a:rPr>
              <a:t>la </a:t>
            </a:r>
            <a:r>
              <a:rPr sz="2500" spc="-86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40" dirty="0">
                <a:solidFill>
                  <a:srgbClr val="535353"/>
                </a:solidFill>
                <a:latin typeface="Verdana"/>
                <a:cs typeface="Verdana"/>
              </a:rPr>
              <a:t>investigación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pública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19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5" dirty="0">
                <a:solidFill>
                  <a:srgbClr val="535353"/>
                </a:solidFill>
                <a:latin typeface="Verdana"/>
                <a:cs typeface="Verdana"/>
              </a:rPr>
              <a:t>través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535353"/>
                </a:solidFill>
                <a:latin typeface="Verdana"/>
                <a:cs typeface="Verdana"/>
              </a:rPr>
              <a:t>la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b="1" spc="-114" dirty="0">
                <a:solidFill>
                  <a:srgbClr val="535353"/>
                </a:solidFill>
                <a:latin typeface="Tahoma"/>
                <a:cs typeface="Tahoma"/>
              </a:rPr>
              <a:t>CPI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75" dirty="0">
                <a:solidFill>
                  <a:srgbClr val="535353"/>
                </a:solidFill>
                <a:latin typeface="Tahoma"/>
                <a:cs typeface="Tahoma"/>
              </a:rPr>
              <a:t>en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95" dirty="0">
                <a:solidFill>
                  <a:srgbClr val="535353"/>
                </a:solidFill>
                <a:latin typeface="Tahoma"/>
                <a:cs typeface="Tahoma"/>
              </a:rPr>
              <a:t>la</a:t>
            </a:r>
            <a:r>
              <a:rPr sz="2500" b="1" spc="1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40" dirty="0">
                <a:solidFill>
                  <a:srgbClr val="535353"/>
                </a:solidFill>
                <a:latin typeface="Tahoma"/>
                <a:cs typeface="Tahoma"/>
              </a:rPr>
              <a:t>región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50" dirty="0">
                <a:solidFill>
                  <a:srgbClr val="535353"/>
                </a:solidFill>
                <a:latin typeface="Tahoma"/>
                <a:cs typeface="Tahoma"/>
              </a:rPr>
              <a:t>mediterránea.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85108" y="4836643"/>
            <a:ext cx="11137265" cy="77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0"/>
              </a:spcBef>
            </a:pPr>
            <a:r>
              <a:rPr sz="2500" b="1" spc="80" dirty="0">
                <a:solidFill>
                  <a:srgbClr val="535353"/>
                </a:solidFill>
                <a:latin typeface="Tahoma"/>
                <a:cs typeface="Tahoma"/>
              </a:rPr>
              <a:t>Acciones</a:t>
            </a:r>
            <a:r>
              <a:rPr sz="2500" b="1" spc="1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105" dirty="0">
                <a:solidFill>
                  <a:srgbClr val="535353"/>
                </a:solidFill>
                <a:latin typeface="Tahoma"/>
                <a:cs typeface="Tahoma"/>
              </a:rPr>
              <a:t>de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45" dirty="0">
                <a:solidFill>
                  <a:srgbClr val="535353"/>
                </a:solidFill>
                <a:latin typeface="Tahoma"/>
                <a:cs typeface="Tahoma"/>
              </a:rPr>
              <a:t>transferencia</a:t>
            </a:r>
            <a:r>
              <a:rPr sz="2500" b="1" spc="1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spc="100" dirty="0">
                <a:solidFill>
                  <a:srgbClr val="535353"/>
                </a:solidFill>
                <a:latin typeface="Verdana"/>
                <a:cs typeface="Verdana"/>
              </a:rPr>
              <a:t>para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535353"/>
                </a:solidFill>
                <a:latin typeface="Verdana"/>
                <a:cs typeface="Verdana"/>
              </a:rPr>
              <a:t>imprimir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535353"/>
                </a:solidFill>
                <a:latin typeface="Verdana"/>
                <a:cs typeface="Verdana"/>
              </a:rPr>
              <a:t>dinamismo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535353"/>
                </a:solidFill>
                <a:latin typeface="Verdana"/>
                <a:cs typeface="Verdana"/>
              </a:rPr>
              <a:t>al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25" dirty="0">
                <a:solidFill>
                  <a:srgbClr val="535353"/>
                </a:solidFill>
                <a:latin typeface="Verdana"/>
                <a:cs typeface="Verdana"/>
              </a:rPr>
              <a:t>sector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65" dirty="0">
                <a:solidFill>
                  <a:srgbClr val="535353"/>
                </a:solidFill>
                <a:latin typeface="Verdana"/>
                <a:cs typeface="Verdana"/>
              </a:rPr>
              <a:t>las</a:t>
            </a:r>
            <a:endParaRPr sz="2500">
              <a:latin typeface="Verdana"/>
              <a:cs typeface="Verdana"/>
            </a:endParaRPr>
          </a:p>
          <a:p>
            <a:pPr marL="12700">
              <a:lnSpc>
                <a:spcPts val="2965"/>
              </a:lnSpc>
            </a:pPr>
            <a:r>
              <a:rPr sz="2500" b="1" spc="-70" dirty="0">
                <a:solidFill>
                  <a:srgbClr val="535353"/>
                </a:solidFill>
                <a:latin typeface="Tahoma"/>
                <a:cs typeface="Tahoma"/>
              </a:rPr>
              <a:t>PYMES</a:t>
            </a:r>
            <a:r>
              <a:rPr sz="2500" b="1" spc="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3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535353"/>
                </a:solidFill>
                <a:latin typeface="Verdana"/>
                <a:cs typeface="Verdana"/>
              </a:rPr>
              <a:t>la</a:t>
            </a:r>
            <a:r>
              <a:rPr sz="2500" spc="-13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535353"/>
                </a:solidFill>
                <a:latin typeface="Verdana"/>
                <a:cs typeface="Verdana"/>
              </a:rPr>
              <a:t>Comunidad</a:t>
            </a:r>
            <a:r>
              <a:rPr sz="2500" spc="-14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3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10" dirty="0">
                <a:solidFill>
                  <a:srgbClr val="535353"/>
                </a:solidFill>
                <a:latin typeface="Verdana"/>
                <a:cs typeface="Verdana"/>
              </a:rPr>
              <a:t>Madrid.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4598" y="6977381"/>
            <a:ext cx="1085405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65" dirty="0">
                <a:solidFill>
                  <a:srgbClr val="535353"/>
                </a:solidFill>
                <a:latin typeface="Tahoma"/>
                <a:cs typeface="Tahoma"/>
              </a:rPr>
              <a:t>Dinamización</a:t>
            </a:r>
            <a:r>
              <a:rPr sz="2500" b="1" spc="1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75" dirty="0">
                <a:solidFill>
                  <a:srgbClr val="535353"/>
                </a:solidFill>
                <a:latin typeface="Tahoma"/>
                <a:cs typeface="Tahoma"/>
              </a:rPr>
              <a:t>e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80" dirty="0">
                <a:solidFill>
                  <a:srgbClr val="535353"/>
                </a:solidFill>
                <a:latin typeface="Tahoma"/>
                <a:cs typeface="Tahoma"/>
              </a:rPr>
              <a:t>impulso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60" dirty="0">
                <a:solidFill>
                  <a:srgbClr val="535353"/>
                </a:solidFill>
                <a:latin typeface="Tahoma"/>
                <a:cs typeface="Tahoma"/>
              </a:rPr>
              <a:t>del</a:t>
            </a:r>
            <a:r>
              <a:rPr sz="25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70" dirty="0">
                <a:solidFill>
                  <a:srgbClr val="535353"/>
                </a:solidFill>
                <a:latin typeface="Tahoma"/>
                <a:cs typeface="Tahoma"/>
              </a:rPr>
              <a:t>emprendimiento</a:t>
            </a:r>
            <a:r>
              <a:rPr sz="2500" b="1" spc="1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535353"/>
                </a:solidFill>
                <a:latin typeface="Verdana"/>
                <a:cs typeface="Verdana"/>
              </a:rPr>
              <a:t>científico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15" dirty="0">
                <a:solidFill>
                  <a:srgbClr val="535353"/>
                </a:solidFill>
                <a:latin typeface="Verdana"/>
                <a:cs typeface="Verdana"/>
              </a:rPr>
              <a:t>madrileño.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85108" y="8561704"/>
            <a:ext cx="10622915" cy="7778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254"/>
              </a:spcBef>
            </a:pPr>
            <a:r>
              <a:rPr sz="2500" b="1" spc="-484" dirty="0">
                <a:solidFill>
                  <a:srgbClr val="535353"/>
                </a:solidFill>
                <a:latin typeface="Tahoma"/>
                <a:cs typeface="Tahoma"/>
              </a:rPr>
              <a:t>I</a:t>
            </a:r>
            <a:r>
              <a:rPr sz="2500" b="1" spc="-47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b="1" spc="70" dirty="0">
                <a:solidFill>
                  <a:srgbClr val="535353"/>
                </a:solidFill>
                <a:latin typeface="Tahoma"/>
                <a:cs typeface="Tahoma"/>
              </a:rPr>
              <a:t>Hackathon</a:t>
            </a:r>
            <a:r>
              <a:rPr sz="2500" b="1" spc="1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500" spc="50" dirty="0">
                <a:solidFill>
                  <a:srgbClr val="535353"/>
                </a:solidFill>
                <a:latin typeface="Verdana"/>
                <a:cs typeface="Verdana"/>
              </a:rPr>
              <a:t>del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-60" dirty="0">
                <a:solidFill>
                  <a:srgbClr val="535353"/>
                </a:solidFill>
                <a:latin typeface="Verdana"/>
                <a:cs typeface="Verdana"/>
              </a:rPr>
              <a:t>CSIC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búsqueda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45" dirty="0">
                <a:solidFill>
                  <a:srgbClr val="535353"/>
                </a:solidFill>
                <a:latin typeface="Verdana"/>
                <a:cs typeface="Verdana"/>
              </a:rPr>
              <a:t>soluciones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45" dirty="0">
                <a:solidFill>
                  <a:srgbClr val="535353"/>
                </a:solidFill>
                <a:latin typeface="Verdana"/>
                <a:cs typeface="Verdana"/>
              </a:rPr>
              <a:t>científicas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100" dirty="0">
                <a:solidFill>
                  <a:srgbClr val="535353"/>
                </a:solidFill>
                <a:latin typeface="Verdana"/>
                <a:cs typeface="Verdana"/>
              </a:rPr>
              <a:t>para </a:t>
            </a:r>
            <a:r>
              <a:rPr sz="2500" spc="-86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-5" dirty="0">
                <a:solidFill>
                  <a:srgbClr val="535353"/>
                </a:solidFill>
                <a:latin typeface="Verdana"/>
                <a:cs typeface="Verdana"/>
              </a:rPr>
              <a:t>retos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80" dirty="0">
                <a:solidFill>
                  <a:srgbClr val="535353"/>
                </a:solidFill>
                <a:latin typeface="Verdana"/>
                <a:cs typeface="Verdana"/>
              </a:rPr>
              <a:t>la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40" dirty="0">
                <a:solidFill>
                  <a:srgbClr val="535353"/>
                </a:solidFill>
                <a:latin typeface="Verdana"/>
                <a:cs typeface="Verdana"/>
              </a:rPr>
              <a:t>sociedad,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75" dirty="0">
                <a:solidFill>
                  <a:srgbClr val="535353"/>
                </a:solidFill>
                <a:latin typeface="Verdana"/>
                <a:cs typeface="Verdana"/>
              </a:rPr>
              <a:t>acelerando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35" dirty="0">
                <a:solidFill>
                  <a:srgbClr val="535353"/>
                </a:solidFill>
                <a:latin typeface="Verdana"/>
                <a:cs typeface="Verdana"/>
              </a:rPr>
              <a:t>proyectos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70" dirty="0">
                <a:solidFill>
                  <a:srgbClr val="535353"/>
                </a:solidFill>
                <a:latin typeface="Verdana"/>
                <a:cs typeface="Verdana"/>
              </a:rPr>
              <a:t>creación</a:t>
            </a:r>
            <a:r>
              <a:rPr sz="25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5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500" spc="-170" dirty="0">
                <a:solidFill>
                  <a:srgbClr val="535353"/>
                </a:solidFill>
                <a:latin typeface="Verdana"/>
                <a:cs typeface="Verdana"/>
              </a:rPr>
              <a:t>EBTs.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12" y="0"/>
            <a:ext cx="1857375" cy="1857375"/>
          </a:xfrm>
          <a:custGeom>
            <a:avLst/>
            <a:gdLst/>
            <a:ahLst/>
            <a:cxnLst/>
            <a:rect l="l" t="t" r="r" b="b"/>
            <a:pathLst>
              <a:path w="1857375" h="1857375">
                <a:moveTo>
                  <a:pt x="0" y="0"/>
                </a:moveTo>
                <a:lnTo>
                  <a:pt x="1857373" y="0"/>
                </a:lnTo>
                <a:lnTo>
                  <a:pt x="1857373" y="1857375"/>
                </a:lnTo>
                <a:lnTo>
                  <a:pt x="0" y="0"/>
                </a:lnTo>
                <a:close/>
              </a:path>
            </a:pathLst>
          </a:custGeom>
          <a:solidFill>
            <a:srgbClr val="AF0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430207"/>
            <a:ext cx="1857375" cy="1857375"/>
          </a:xfrm>
          <a:custGeom>
            <a:avLst/>
            <a:gdLst/>
            <a:ahLst/>
            <a:cxnLst/>
            <a:rect l="l" t="t" r="r" b="b"/>
            <a:pathLst>
              <a:path w="1857375" h="1857375">
                <a:moveTo>
                  <a:pt x="1857373" y="1857375"/>
                </a:moveTo>
                <a:lnTo>
                  <a:pt x="0" y="1857375"/>
                </a:lnTo>
                <a:lnTo>
                  <a:pt x="0" y="0"/>
                </a:lnTo>
                <a:lnTo>
                  <a:pt x="1857373" y="1857375"/>
                </a:lnTo>
                <a:close/>
              </a:path>
            </a:pathLst>
          </a:custGeom>
          <a:solidFill>
            <a:srgbClr val="AF0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20413" y="2189672"/>
            <a:ext cx="7934324" cy="26574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9468" y="511210"/>
            <a:ext cx="890524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0" spc="204" dirty="0">
                <a:solidFill>
                  <a:srgbClr val="AF071F"/>
                </a:solidFill>
              </a:rPr>
              <a:t>Acciones</a:t>
            </a:r>
            <a:r>
              <a:rPr sz="7000" spc="-390" dirty="0">
                <a:solidFill>
                  <a:srgbClr val="AF071F"/>
                </a:solidFill>
              </a:rPr>
              <a:t> </a:t>
            </a:r>
            <a:r>
              <a:rPr sz="7000" spc="285" dirty="0">
                <a:solidFill>
                  <a:srgbClr val="AF071F"/>
                </a:solidFill>
              </a:rPr>
              <a:t>para</a:t>
            </a:r>
            <a:r>
              <a:rPr sz="7000" spc="-385" dirty="0">
                <a:solidFill>
                  <a:srgbClr val="AF071F"/>
                </a:solidFill>
              </a:rPr>
              <a:t> </a:t>
            </a:r>
            <a:r>
              <a:rPr sz="7000" spc="-305" dirty="0">
                <a:solidFill>
                  <a:srgbClr val="AF071F"/>
                </a:solidFill>
              </a:rPr>
              <a:t>2022</a:t>
            </a:r>
            <a:endParaRPr sz="7000"/>
          </a:p>
        </p:txBody>
      </p:sp>
      <p:sp>
        <p:nvSpPr>
          <p:cNvPr id="6" name="object 6"/>
          <p:cNvSpPr txBox="1"/>
          <p:nvPr/>
        </p:nvSpPr>
        <p:spPr>
          <a:xfrm>
            <a:off x="917185" y="2083609"/>
            <a:ext cx="16213455" cy="7049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00" spc="10" dirty="0">
                <a:solidFill>
                  <a:srgbClr val="AF071F"/>
                </a:solidFill>
                <a:latin typeface="Verdana"/>
                <a:cs typeface="Verdana"/>
              </a:rPr>
              <a:t>Otras</a:t>
            </a:r>
            <a:r>
              <a:rPr sz="3100" spc="-204" dirty="0">
                <a:solidFill>
                  <a:srgbClr val="AF071F"/>
                </a:solidFill>
                <a:latin typeface="Verdana"/>
                <a:cs typeface="Verdana"/>
              </a:rPr>
              <a:t> </a:t>
            </a:r>
            <a:r>
              <a:rPr sz="3100" spc="85" dirty="0">
                <a:solidFill>
                  <a:srgbClr val="AF071F"/>
                </a:solidFill>
                <a:latin typeface="Verdana"/>
                <a:cs typeface="Verdana"/>
              </a:rPr>
              <a:t>actividades</a:t>
            </a:r>
            <a:endParaRPr sz="3100">
              <a:latin typeface="Verdana"/>
              <a:cs typeface="Verdana"/>
            </a:endParaRPr>
          </a:p>
          <a:p>
            <a:pPr marL="111125" marR="8713470">
              <a:lnSpc>
                <a:spcPts val="2850"/>
              </a:lnSpc>
              <a:spcBef>
                <a:spcPts val="3415"/>
              </a:spcBef>
            </a:pPr>
            <a:r>
              <a:rPr sz="2400" b="1" spc="60" dirty="0">
                <a:solidFill>
                  <a:srgbClr val="AF071F"/>
                </a:solidFill>
                <a:latin typeface="Tahoma"/>
                <a:cs typeface="Tahoma"/>
              </a:rPr>
              <a:t>Seminarios</a:t>
            </a:r>
            <a:r>
              <a:rPr sz="2400" b="1" spc="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AF071F"/>
                </a:solidFill>
                <a:latin typeface="Tahoma"/>
                <a:cs typeface="Tahoma"/>
              </a:rPr>
              <a:t>VATC</a:t>
            </a:r>
            <a:r>
              <a:rPr sz="2400" b="1" spc="35" dirty="0">
                <a:solidFill>
                  <a:srgbClr val="535353"/>
                </a:solidFill>
                <a:latin typeface="Tahoma"/>
                <a:cs typeface="Tahoma"/>
              </a:rPr>
              <a:t>:</a:t>
            </a:r>
            <a:r>
              <a:rPr sz="2400" b="1" spc="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spc="80" dirty="0">
                <a:solidFill>
                  <a:srgbClr val="535353"/>
                </a:solidFill>
                <a:latin typeface="Verdana"/>
                <a:cs typeface="Verdana"/>
              </a:rPr>
              <a:t>ciclo</a:t>
            </a:r>
            <a:r>
              <a:rPr sz="2400" spc="-13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400" spc="-13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535353"/>
                </a:solidFill>
                <a:latin typeface="Verdana"/>
                <a:cs typeface="Verdana"/>
              </a:rPr>
              <a:t>webinars</a:t>
            </a:r>
            <a:r>
              <a:rPr sz="2400" spc="-13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535353"/>
                </a:solidFill>
                <a:latin typeface="Verdana"/>
                <a:cs typeface="Verdana"/>
              </a:rPr>
              <a:t>sectoriales </a:t>
            </a:r>
            <a:r>
              <a:rPr sz="2400" spc="-8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535353"/>
                </a:solidFill>
                <a:latin typeface="Verdana"/>
                <a:cs typeface="Verdana"/>
              </a:rPr>
              <a:t>sobre </a:t>
            </a:r>
            <a:r>
              <a:rPr sz="2400" spc="80" dirty="0">
                <a:solidFill>
                  <a:srgbClr val="535353"/>
                </a:solidFill>
                <a:latin typeface="Verdana"/>
                <a:cs typeface="Verdana"/>
              </a:rPr>
              <a:t>aspectos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de </a:t>
            </a:r>
            <a:r>
              <a:rPr sz="2400" spc="95" dirty="0">
                <a:solidFill>
                  <a:srgbClr val="535353"/>
                </a:solidFill>
                <a:latin typeface="Verdana"/>
                <a:cs typeface="Verdana"/>
              </a:rPr>
              <a:t>mercado 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y </a:t>
            </a:r>
            <a:r>
              <a:rPr sz="2400" spc="25" dirty="0">
                <a:solidFill>
                  <a:srgbClr val="535353"/>
                </a:solidFill>
                <a:latin typeface="Verdana"/>
                <a:cs typeface="Verdana"/>
              </a:rPr>
              <a:t>desarrollo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de </a:t>
            </a:r>
            <a:r>
              <a:rPr sz="2400" spc="9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535353"/>
                </a:solidFill>
                <a:latin typeface="Verdana"/>
                <a:cs typeface="Verdana"/>
              </a:rPr>
              <a:t>productos</a:t>
            </a:r>
            <a:r>
              <a:rPr sz="2400" spc="-1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535353"/>
                </a:solidFill>
                <a:latin typeface="Verdana"/>
                <a:cs typeface="Verdana"/>
              </a:rPr>
              <a:t>para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535353"/>
                </a:solidFill>
                <a:latin typeface="Verdana"/>
                <a:cs typeface="Verdana"/>
              </a:rPr>
              <a:t>el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535353"/>
                </a:solidFill>
                <a:latin typeface="Verdana"/>
                <a:cs typeface="Verdana"/>
              </a:rPr>
              <a:t>ámbito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" dirty="0">
                <a:solidFill>
                  <a:srgbClr val="535353"/>
                </a:solidFill>
                <a:latin typeface="Verdana"/>
                <a:cs typeface="Verdana"/>
              </a:rPr>
              <a:t>investigador.</a:t>
            </a:r>
            <a:endParaRPr sz="2400">
              <a:latin typeface="Verdana"/>
              <a:cs typeface="Verdana"/>
            </a:endParaRPr>
          </a:p>
          <a:p>
            <a:pPr marL="1231265">
              <a:lnSpc>
                <a:spcPct val="100000"/>
              </a:lnSpc>
              <a:spcBef>
                <a:spcPts val="3180"/>
              </a:spcBef>
            </a:pPr>
            <a:r>
              <a:rPr sz="2100" b="1" spc="-5" dirty="0">
                <a:solidFill>
                  <a:srgbClr val="FF863C"/>
                </a:solidFill>
                <a:latin typeface="Tahoma"/>
                <a:cs typeface="Tahoma"/>
              </a:rPr>
              <a:t>Próximo</a:t>
            </a:r>
            <a:r>
              <a:rPr sz="2100" b="1" spc="10" dirty="0">
                <a:solidFill>
                  <a:srgbClr val="FF863C"/>
                </a:solidFill>
                <a:latin typeface="Tahoma"/>
                <a:cs typeface="Tahoma"/>
              </a:rPr>
              <a:t> </a:t>
            </a:r>
            <a:r>
              <a:rPr sz="2100" b="1" spc="50" dirty="0">
                <a:solidFill>
                  <a:srgbClr val="FF863C"/>
                </a:solidFill>
                <a:latin typeface="Tahoma"/>
                <a:cs typeface="Tahoma"/>
              </a:rPr>
              <a:t>Seminario</a:t>
            </a:r>
            <a:r>
              <a:rPr sz="2100" b="1" spc="10" dirty="0">
                <a:solidFill>
                  <a:srgbClr val="FF863C"/>
                </a:solidFill>
                <a:latin typeface="Tahoma"/>
                <a:cs typeface="Tahoma"/>
              </a:rPr>
              <a:t> </a:t>
            </a:r>
            <a:r>
              <a:rPr sz="2100" b="1" spc="30" dirty="0">
                <a:solidFill>
                  <a:srgbClr val="FF863C"/>
                </a:solidFill>
                <a:latin typeface="Tahoma"/>
                <a:cs typeface="Tahoma"/>
              </a:rPr>
              <a:t>VATC:</a:t>
            </a:r>
            <a:r>
              <a:rPr sz="2100" b="1" spc="15" dirty="0">
                <a:solidFill>
                  <a:srgbClr val="FF863C"/>
                </a:solidFill>
                <a:latin typeface="Tahoma"/>
                <a:cs typeface="Tahoma"/>
              </a:rPr>
              <a:t> 5</a:t>
            </a:r>
            <a:r>
              <a:rPr sz="2100" b="1" spc="10" dirty="0">
                <a:solidFill>
                  <a:srgbClr val="FF863C"/>
                </a:solidFill>
                <a:latin typeface="Tahoma"/>
                <a:cs typeface="Tahoma"/>
              </a:rPr>
              <a:t> </a:t>
            </a:r>
            <a:r>
              <a:rPr sz="2100" b="1" spc="5" dirty="0">
                <a:solidFill>
                  <a:srgbClr val="FF863C"/>
                </a:solidFill>
                <a:latin typeface="Tahoma"/>
                <a:cs typeface="Tahoma"/>
              </a:rPr>
              <a:t>abril.</a:t>
            </a:r>
            <a:r>
              <a:rPr sz="2100" b="1" spc="15" dirty="0">
                <a:solidFill>
                  <a:srgbClr val="FF863C"/>
                </a:solidFill>
                <a:latin typeface="Tahoma"/>
                <a:cs typeface="Tahoma"/>
              </a:rPr>
              <a:t> </a:t>
            </a:r>
            <a:r>
              <a:rPr sz="2100" b="1" spc="25" dirty="0">
                <a:solidFill>
                  <a:srgbClr val="FF863C"/>
                </a:solidFill>
                <a:latin typeface="Tahoma"/>
                <a:cs typeface="Tahoma"/>
              </a:rPr>
              <a:t>Energía</a:t>
            </a:r>
            <a:endParaRPr sz="2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950">
              <a:latin typeface="Tahoma"/>
              <a:cs typeface="Tahoma"/>
            </a:endParaRPr>
          </a:p>
          <a:p>
            <a:pPr marL="111125" marR="435609">
              <a:lnSpc>
                <a:spcPts val="2850"/>
              </a:lnSpc>
            </a:pPr>
            <a:r>
              <a:rPr sz="2400" b="1" spc="45" dirty="0">
                <a:solidFill>
                  <a:srgbClr val="AF071F"/>
                </a:solidFill>
                <a:latin typeface="Tahoma"/>
                <a:cs typeface="Tahoma"/>
              </a:rPr>
              <a:t>Transferencia</a:t>
            </a:r>
            <a:r>
              <a:rPr sz="2400" b="1" spc="20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400" b="1" spc="60" dirty="0">
                <a:solidFill>
                  <a:srgbClr val="AF071F"/>
                </a:solidFill>
                <a:latin typeface="Tahoma"/>
                <a:cs typeface="Tahoma"/>
              </a:rPr>
              <a:t>puerta</a:t>
            </a:r>
            <a:r>
              <a:rPr sz="2400" b="1" spc="2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400" b="1" spc="210" dirty="0">
                <a:solidFill>
                  <a:srgbClr val="AF071F"/>
                </a:solidFill>
                <a:latin typeface="Tahoma"/>
                <a:cs typeface="Tahoma"/>
              </a:rPr>
              <a:t>a</a:t>
            </a:r>
            <a:r>
              <a:rPr sz="2400" b="1" spc="20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AF071F"/>
                </a:solidFill>
                <a:latin typeface="Tahoma"/>
                <a:cs typeface="Tahoma"/>
              </a:rPr>
              <a:t>puerta</a:t>
            </a:r>
            <a:r>
              <a:rPr sz="2400" b="1" spc="35" dirty="0">
                <a:solidFill>
                  <a:srgbClr val="535353"/>
                </a:solidFill>
                <a:latin typeface="Tahoma"/>
                <a:cs typeface="Tahoma"/>
              </a:rPr>
              <a:t>:</a:t>
            </a:r>
            <a:r>
              <a:rPr sz="2400" b="1" spc="2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535353"/>
                </a:solidFill>
                <a:latin typeface="Verdana"/>
                <a:cs typeface="Verdana"/>
              </a:rPr>
              <a:t>Seminarios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535353"/>
                </a:solidFill>
                <a:latin typeface="Verdana"/>
                <a:cs typeface="Verdana"/>
              </a:rPr>
              <a:t>presenciales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y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20" dirty="0">
                <a:solidFill>
                  <a:srgbClr val="535353"/>
                </a:solidFill>
                <a:latin typeface="Verdana"/>
                <a:cs typeface="Verdana"/>
              </a:rPr>
              <a:t>reuniones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535353"/>
                </a:solidFill>
                <a:latin typeface="Verdana"/>
                <a:cs typeface="Verdana"/>
              </a:rPr>
              <a:t>individuales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535353"/>
                </a:solidFill>
                <a:latin typeface="Verdana"/>
                <a:cs typeface="Verdana"/>
              </a:rPr>
              <a:t>en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535353"/>
                </a:solidFill>
                <a:latin typeface="Verdana"/>
                <a:cs typeface="Verdana"/>
              </a:rPr>
              <a:t>los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535353"/>
                </a:solidFill>
                <a:latin typeface="Verdana"/>
                <a:cs typeface="Verdana"/>
              </a:rPr>
              <a:t>institutos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535353"/>
                </a:solidFill>
                <a:latin typeface="Verdana"/>
                <a:cs typeface="Verdana"/>
              </a:rPr>
              <a:t>del </a:t>
            </a:r>
            <a:r>
              <a:rPr sz="2400" spc="-8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535353"/>
                </a:solidFill>
                <a:latin typeface="Verdana"/>
                <a:cs typeface="Verdana"/>
              </a:rPr>
              <a:t>CSIC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535353"/>
                </a:solidFill>
                <a:latin typeface="Verdana"/>
                <a:cs typeface="Verdana"/>
              </a:rPr>
              <a:t>para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535353"/>
                </a:solidFill>
                <a:latin typeface="Verdana"/>
                <a:cs typeface="Verdana"/>
              </a:rPr>
              <a:t>dar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535353"/>
                </a:solidFill>
                <a:latin typeface="Verdana"/>
                <a:cs typeface="Verdana"/>
              </a:rPr>
              <a:t>conocer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535353"/>
                </a:solidFill>
                <a:latin typeface="Verdana"/>
                <a:cs typeface="Verdana"/>
              </a:rPr>
              <a:t>el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trabajo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535353"/>
                </a:solidFill>
                <a:latin typeface="Verdana"/>
                <a:cs typeface="Verdana"/>
              </a:rPr>
              <a:t>la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535353"/>
                </a:solidFill>
                <a:latin typeface="Verdana"/>
                <a:cs typeface="Verdana"/>
              </a:rPr>
              <a:t>VATC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y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535353"/>
                </a:solidFill>
                <a:latin typeface="Verdana"/>
                <a:cs typeface="Verdana"/>
              </a:rPr>
              <a:t>dar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40" dirty="0">
                <a:solidFill>
                  <a:srgbClr val="535353"/>
                </a:solidFill>
                <a:latin typeface="Verdana"/>
                <a:cs typeface="Verdana"/>
              </a:rPr>
              <a:t>respuesta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sus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535353"/>
                </a:solidFill>
                <a:latin typeface="Verdana"/>
                <a:cs typeface="Verdana"/>
              </a:rPr>
              <a:t>necesidades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535353"/>
                </a:solidFill>
                <a:latin typeface="Verdana"/>
                <a:cs typeface="Verdana"/>
              </a:rPr>
              <a:t>específicas.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50">
              <a:latin typeface="Verdana"/>
              <a:cs typeface="Verdana"/>
            </a:endParaRPr>
          </a:p>
          <a:p>
            <a:pPr marL="111125" marR="5080">
              <a:lnSpc>
                <a:spcPts val="2850"/>
              </a:lnSpc>
            </a:pPr>
            <a:r>
              <a:rPr sz="2400" b="1" spc="114" dirty="0">
                <a:solidFill>
                  <a:srgbClr val="AF071F"/>
                </a:solidFill>
                <a:latin typeface="Tahoma"/>
                <a:cs typeface="Tahoma"/>
              </a:rPr>
              <a:t>Conoce</a:t>
            </a:r>
            <a:r>
              <a:rPr sz="2400" b="1" spc="2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400" b="1" spc="90" dirty="0">
                <a:solidFill>
                  <a:srgbClr val="AF071F"/>
                </a:solidFill>
                <a:latin typeface="Tahoma"/>
                <a:cs typeface="Tahoma"/>
              </a:rPr>
              <a:t>la</a:t>
            </a:r>
            <a:r>
              <a:rPr sz="2400" b="1" spc="2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AF071F"/>
                </a:solidFill>
                <a:latin typeface="Tahoma"/>
                <a:cs typeface="Tahoma"/>
              </a:rPr>
              <a:t>VATC</a:t>
            </a:r>
            <a:r>
              <a:rPr sz="2400" b="1" spc="35" dirty="0">
                <a:solidFill>
                  <a:srgbClr val="535353"/>
                </a:solidFill>
                <a:latin typeface="Tahoma"/>
                <a:cs typeface="Tahoma"/>
              </a:rPr>
              <a:t>:</a:t>
            </a:r>
            <a:r>
              <a:rPr sz="2400" b="1" spc="2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Píldoras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informativas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535353"/>
                </a:solidFill>
                <a:latin typeface="Verdana"/>
                <a:cs typeface="Verdana"/>
              </a:rPr>
              <a:t>on-line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535353"/>
                </a:solidFill>
                <a:latin typeface="Verdana"/>
                <a:cs typeface="Verdana"/>
              </a:rPr>
              <a:t>dirigidas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8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investigadores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y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535353"/>
                </a:solidFill>
                <a:latin typeface="Verdana"/>
                <a:cs typeface="Verdana"/>
              </a:rPr>
              <a:t>otro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535353"/>
                </a:solidFill>
                <a:latin typeface="Verdana"/>
                <a:cs typeface="Verdana"/>
              </a:rPr>
              <a:t>personal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535353"/>
                </a:solidFill>
                <a:latin typeface="Verdana"/>
                <a:cs typeface="Verdana"/>
              </a:rPr>
              <a:t>del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solidFill>
                  <a:srgbClr val="535353"/>
                </a:solidFill>
                <a:latin typeface="Verdana"/>
                <a:cs typeface="Verdana"/>
              </a:rPr>
              <a:t>CSIC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535353"/>
                </a:solidFill>
                <a:latin typeface="Verdana"/>
                <a:cs typeface="Verdana"/>
              </a:rPr>
              <a:t>sobre </a:t>
            </a:r>
            <a:r>
              <a:rPr sz="2400" spc="-83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0" dirty="0">
                <a:solidFill>
                  <a:srgbClr val="535353"/>
                </a:solidFill>
                <a:latin typeface="Verdana"/>
                <a:cs typeface="Verdana"/>
              </a:rPr>
              <a:t>el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trabajo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70" dirty="0">
                <a:solidFill>
                  <a:srgbClr val="535353"/>
                </a:solidFill>
                <a:latin typeface="Verdana"/>
                <a:cs typeface="Verdana"/>
              </a:rPr>
              <a:t>que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535353"/>
                </a:solidFill>
                <a:latin typeface="Verdana"/>
                <a:cs typeface="Verdana"/>
              </a:rPr>
              <a:t>realizamos,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535353"/>
                </a:solidFill>
                <a:latin typeface="Verdana"/>
                <a:cs typeface="Verdana"/>
              </a:rPr>
              <a:t>con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535353"/>
                </a:solidFill>
                <a:latin typeface="Verdana"/>
                <a:cs typeface="Verdana"/>
              </a:rPr>
              <a:t>ejemplos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535353"/>
                </a:solidFill>
                <a:latin typeface="Verdana"/>
                <a:cs typeface="Verdana"/>
              </a:rPr>
              <a:t>casos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535353"/>
                </a:solidFill>
                <a:latin typeface="Verdana"/>
                <a:cs typeface="Verdana"/>
              </a:rPr>
              <a:t>éxito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y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535353"/>
                </a:solidFill>
                <a:latin typeface="Verdana"/>
                <a:cs typeface="Verdana"/>
              </a:rPr>
              <a:t>nuevas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45" dirty="0">
                <a:solidFill>
                  <a:srgbClr val="535353"/>
                </a:solidFill>
                <a:latin typeface="Verdana"/>
                <a:cs typeface="Verdana"/>
              </a:rPr>
              <a:t>acciones.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350">
              <a:latin typeface="Verdana"/>
              <a:cs typeface="Verdana"/>
            </a:endParaRPr>
          </a:p>
          <a:p>
            <a:pPr marL="111125" marR="313690">
              <a:lnSpc>
                <a:spcPts val="2850"/>
              </a:lnSpc>
            </a:pPr>
            <a:r>
              <a:rPr sz="2400" b="1" spc="30" dirty="0">
                <a:solidFill>
                  <a:srgbClr val="AF071F"/>
                </a:solidFill>
                <a:latin typeface="Tahoma"/>
                <a:cs typeface="Tahoma"/>
              </a:rPr>
              <a:t>Innovando</a:t>
            </a:r>
            <a:r>
              <a:rPr sz="2400" b="1" spc="20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400" b="1" spc="120" dirty="0">
                <a:solidFill>
                  <a:srgbClr val="AF071F"/>
                </a:solidFill>
                <a:latin typeface="Tahoma"/>
                <a:cs typeface="Tahoma"/>
              </a:rPr>
              <a:t>para</a:t>
            </a:r>
            <a:r>
              <a:rPr sz="2400" b="1" spc="20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400" b="1" spc="-150" dirty="0">
                <a:solidFill>
                  <a:srgbClr val="AF071F"/>
                </a:solidFill>
                <a:latin typeface="Tahoma"/>
                <a:cs typeface="Tahoma"/>
              </a:rPr>
              <a:t>ti</a:t>
            </a:r>
            <a:r>
              <a:rPr sz="2400" spc="-150" dirty="0">
                <a:solidFill>
                  <a:srgbClr val="535353"/>
                </a:solidFill>
                <a:latin typeface="Verdana"/>
                <a:cs typeface="Verdana"/>
              </a:rPr>
              <a:t>: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acciones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535353"/>
                </a:solidFill>
                <a:latin typeface="Verdana"/>
                <a:cs typeface="Verdana"/>
              </a:rPr>
              <a:t>divulgación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00" dirty="0">
                <a:solidFill>
                  <a:srgbClr val="535353"/>
                </a:solidFill>
                <a:latin typeface="Verdana"/>
                <a:cs typeface="Verdana"/>
              </a:rPr>
              <a:t>para</a:t>
            </a:r>
            <a:r>
              <a:rPr sz="24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b="1" spc="95" dirty="0">
                <a:solidFill>
                  <a:srgbClr val="535353"/>
                </a:solidFill>
                <a:latin typeface="Tahoma"/>
                <a:cs typeface="Tahoma"/>
              </a:rPr>
              <a:t>acercar</a:t>
            </a:r>
            <a:r>
              <a:rPr sz="24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spc="35" dirty="0">
                <a:solidFill>
                  <a:srgbClr val="535353"/>
                </a:solidFill>
                <a:latin typeface="Tahoma"/>
                <a:cs typeface="Tahoma"/>
              </a:rPr>
              <a:t>los</a:t>
            </a:r>
            <a:r>
              <a:rPr sz="24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spc="55" dirty="0">
                <a:solidFill>
                  <a:srgbClr val="535353"/>
                </a:solidFill>
                <a:latin typeface="Tahoma"/>
                <a:cs typeface="Tahoma"/>
              </a:rPr>
              <a:t>resultados</a:t>
            </a:r>
            <a:r>
              <a:rPr sz="24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spc="105" dirty="0">
                <a:solidFill>
                  <a:srgbClr val="535353"/>
                </a:solidFill>
                <a:latin typeface="Tahoma"/>
                <a:cs typeface="Tahoma"/>
              </a:rPr>
              <a:t>de</a:t>
            </a:r>
            <a:r>
              <a:rPr sz="24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spc="60" dirty="0">
                <a:solidFill>
                  <a:srgbClr val="535353"/>
                </a:solidFill>
                <a:latin typeface="Tahoma"/>
                <a:cs typeface="Tahoma"/>
              </a:rPr>
              <a:t>investigación</a:t>
            </a:r>
            <a:r>
              <a:rPr sz="24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spc="60" dirty="0">
                <a:solidFill>
                  <a:srgbClr val="535353"/>
                </a:solidFill>
                <a:latin typeface="Tahoma"/>
                <a:cs typeface="Tahoma"/>
              </a:rPr>
              <a:t>del</a:t>
            </a:r>
            <a:r>
              <a:rPr sz="2400" b="1" spc="2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535353"/>
                </a:solidFill>
                <a:latin typeface="Tahoma"/>
                <a:cs typeface="Tahoma"/>
              </a:rPr>
              <a:t>CSIC</a:t>
            </a:r>
            <a:r>
              <a:rPr sz="2400" b="1" spc="2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spc="90" dirty="0">
                <a:solidFill>
                  <a:srgbClr val="535353"/>
                </a:solidFill>
                <a:latin typeface="Tahoma"/>
                <a:cs typeface="Tahoma"/>
              </a:rPr>
              <a:t>al </a:t>
            </a:r>
            <a:r>
              <a:rPr sz="2400" b="1" spc="-690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spc="75" dirty="0">
                <a:solidFill>
                  <a:srgbClr val="535353"/>
                </a:solidFill>
                <a:latin typeface="Tahoma"/>
                <a:cs typeface="Tahoma"/>
              </a:rPr>
              <a:t>público</a:t>
            </a:r>
            <a:r>
              <a:rPr sz="2400" b="1" spc="1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b="1" spc="65" dirty="0">
                <a:solidFill>
                  <a:srgbClr val="535353"/>
                </a:solidFill>
                <a:latin typeface="Tahoma"/>
                <a:cs typeface="Tahoma"/>
              </a:rPr>
              <a:t>general</a:t>
            </a:r>
            <a:r>
              <a:rPr sz="2400" b="1" spc="15" dirty="0">
                <a:solidFill>
                  <a:srgbClr val="535353"/>
                </a:solidFill>
                <a:latin typeface="Tahoma"/>
                <a:cs typeface="Tahoma"/>
              </a:rPr>
              <a:t> </a:t>
            </a:r>
            <a:r>
              <a:rPr sz="2400" spc="-25" dirty="0">
                <a:solidFill>
                  <a:srgbClr val="535353"/>
                </a:solidFill>
                <a:latin typeface="Verdana"/>
                <a:cs typeface="Verdana"/>
              </a:rPr>
              <a:t>y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535353"/>
                </a:solidFill>
                <a:latin typeface="Verdana"/>
                <a:cs typeface="Verdana"/>
              </a:rPr>
              <a:t>mostrar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120" dirty="0">
                <a:solidFill>
                  <a:srgbClr val="535353"/>
                </a:solidFill>
                <a:latin typeface="Verdana"/>
                <a:cs typeface="Verdana"/>
              </a:rPr>
              <a:t>cómo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535353"/>
                </a:solidFill>
                <a:latin typeface="Verdana"/>
                <a:cs typeface="Verdana"/>
              </a:rPr>
              <a:t>la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535353"/>
                </a:solidFill>
                <a:latin typeface="Verdana"/>
                <a:cs typeface="Verdana"/>
              </a:rPr>
              <a:t>innovación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contribuye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80" dirty="0">
                <a:solidFill>
                  <a:srgbClr val="535353"/>
                </a:solidFill>
                <a:latin typeface="Verdana"/>
                <a:cs typeface="Verdana"/>
              </a:rPr>
              <a:t>al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30" dirty="0">
                <a:solidFill>
                  <a:srgbClr val="535353"/>
                </a:solidFill>
                <a:latin typeface="Verdana"/>
                <a:cs typeface="Verdana"/>
              </a:rPr>
              <a:t>bienestar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9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400" spc="-12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25" dirty="0">
                <a:solidFill>
                  <a:srgbClr val="535353"/>
                </a:solidFill>
                <a:latin typeface="Verdana"/>
                <a:cs typeface="Verdana"/>
              </a:rPr>
              <a:t>nuestra</a:t>
            </a:r>
            <a:r>
              <a:rPr sz="2400" spc="-12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400" spc="50" dirty="0">
                <a:solidFill>
                  <a:srgbClr val="535353"/>
                </a:solidFill>
                <a:latin typeface="Verdana"/>
                <a:cs typeface="Verdana"/>
              </a:rPr>
              <a:t>sociedad.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18288000" cy="10287000"/>
            <a:chOff x="-1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27202" y="11275"/>
              <a:ext cx="9460796" cy="10275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1" y="0"/>
              <a:ext cx="17076420" cy="10287000"/>
            </a:xfrm>
            <a:custGeom>
              <a:avLst/>
              <a:gdLst/>
              <a:ahLst/>
              <a:cxnLst/>
              <a:rect l="l" t="t" r="r" b="b"/>
              <a:pathLst>
                <a:path w="17076420" h="10287000">
                  <a:moveTo>
                    <a:pt x="0" y="0"/>
                  </a:moveTo>
                  <a:lnTo>
                    <a:pt x="17075882" y="0"/>
                  </a:lnTo>
                  <a:lnTo>
                    <a:pt x="11191187" y="10286999"/>
                  </a:lnTo>
                  <a:lnTo>
                    <a:pt x="0" y="1028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66169" y="7568665"/>
              <a:ext cx="3139440" cy="2718435"/>
            </a:xfrm>
            <a:custGeom>
              <a:avLst/>
              <a:gdLst/>
              <a:ahLst/>
              <a:cxnLst/>
              <a:rect l="l" t="t" r="r" b="b"/>
              <a:pathLst>
                <a:path w="3139440" h="2718434">
                  <a:moveTo>
                    <a:pt x="3138956" y="2718336"/>
                  </a:moveTo>
                  <a:lnTo>
                    <a:pt x="0" y="2718336"/>
                  </a:lnTo>
                  <a:lnTo>
                    <a:pt x="1569478" y="0"/>
                  </a:lnTo>
                  <a:lnTo>
                    <a:pt x="3138956" y="2718336"/>
                  </a:lnTo>
                  <a:close/>
                </a:path>
              </a:pathLst>
            </a:custGeom>
            <a:solidFill>
              <a:srgbClr val="AF0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451" y="386935"/>
              <a:ext cx="5238749" cy="12858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65897" y="8357336"/>
              <a:ext cx="5983605" cy="19050"/>
            </a:xfrm>
            <a:custGeom>
              <a:avLst/>
              <a:gdLst/>
              <a:ahLst/>
              <a:cxnLst/>
              <a:rect l="l" t="t" r="r" b="b"/>
              <a:pathLst>
                <a:path w="5983605" h="19050">
                  <a:moveTo>
                    <a:pt x="5983325" y="0"/>
                  </a:moveTo>
                  <a:lnTo>
                    <a:pt x="5289474" y="0"/>
                  </a:lnTo>
                  <a:lnTo>
                    <a:pt x="4567199" y="0"/>
                  </a:lnTo>
                  <a:lnTo>
                    <a:pt x="0" y="0"/>
                  </a:lnTo>
                  <a:lnTo>
                    <a:pt x="0" y="19050"/>
                  </a:lnTo>
                  <a:lnTo>
                    <a:pt x="4567199" y="19050"/>
                  </a:lnTo>
                  <a:lnTo>
                    <a:pt x="5289474" y="19050"/>
                  </a:lnTo>
                  <a:lnTo>
                    <a:pt x="5983325" y="19050"/>
                  </a:lnTo>
                  <a:lnTo>
                    <a:pt x="5983325" y="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4620" y="7384896"/>
            <a:ext cx="6457950" cy="101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70" dirty="0">
                <a:solidFill>
                  <a:srgbClr val="AF071F"/>
                </a:solidFill>
                <a:latin typeface="Tahoma"/>
                <a:cs typeface="Tahoma"/>
              </a:rPr>
              <a:t>Web</a:t>
            </a:r>
            <a:r>
              <a:rPr sz="2900" b="1" spc="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900" b="1" spc="95" dirty="0">
                <a:solidFill>
                  <a:srgbClr val="AF071F"/>
                </a:solidFill>
                <a:latin typeface="Tahoma"/>
                <a:cs typeface="Tahoma"/>
              </a:rPr>
              <a:t>y</a:t>
            </a:r>
            <a:r>
              <a:rPr sz="2900" b="1" spc="10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900" b="1" spc="35" dirty="0">
                <a:solidFill>
                  <a:srgbClr val="AF071F"/>
                </a:solidFill>
                <a:latin typeface="Tahoma"/>
                <a:cs typeface="Tahoma"/>
              </a:rPr>
              <a:t>Redes</a:t>
            </a:r>
            <a:r>
              <a:rPr sz="2900" b="1" spc="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900" b="1" spc="70" dirty="0">
                <a:solidFill>
                  <a:srgbClr val="AF071F"/>
                </a:solidFill>
                <a:latin typeface="Tahoma"/>
                <a:cs typeface="Tahoma"/>
              </a:rPr>
              <a:t>Sociales</a:t>
            </a:r>
            <a:endParaRPr sz="2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100" u="heavy" spc="3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535353"/>
                  </a:solidFill>
                </a:u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</a:t>
            </a:r>
            <a:r>
              <a:rPr sz="2100" u="heavy" spc="-5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535353"/>
                  </a:solidFill>
                </a:u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</a:t>
            </a:r>
            <a:r>
              <a:rPr sz="2100" spc="114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2100" spc="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100" spc="-31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sz="2100" spc="1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</a:t>
            </a:r>
            <a:r>
              <a:rPr sz="2100" spc="1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sz="2100" spc="-27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100" spc="16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100" spc="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100" spc="-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100" spc="16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100" spc="-27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sz="2100" spc="4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100" spc="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100" spc="1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2100" spc="4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100" spc="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100" spc="1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z="2100" spc="-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100" spc="3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nn</a:t>
            </a:r>
            <a:r>
              <a:rPr sz="2100" spc="6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2100" spc="-3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sz="2100" spc="16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2100" spc="16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sz="2100" spc="-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sz="2100" spc="6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</a:t>
            </a:r>
            <a:r>
              <a:rPr sz="2100" spc="3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</a:t>
            </a:r>
            <a:r>
              <a:rPr sz="2100" spc="27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2100" spc="-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sz="2100" spc="27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2100" spc="4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100" spc="13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sz="2100" spc="114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sz="2100" spc="-9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sz="2100" spc="4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sz="2100" spc="25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r>
              <a:rPr sz="2100" spc="16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sz="2100" dirty="0">
              <a:solidFill>
                <a:schemeClr val="bg2">
                  <a:lumMod val="2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5143" y="7384896"/>
            <a:ext cx="1981200" cy="139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40" dirty="0">
                <a:solidFill>
                  <a:srgbClr val="AF071F"/>
                </a:solidFill>
                <a:latin typeface="Tahoma"/>
                <a:cs typeface="Tahoma"/>
              </a:rPr>
              <a:t>Dirección</a:t>
            </a:r>
            <a:endParaRPr sz="2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100" spc="15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125" dirty="0">
                <a:solidFill>
                  <a:srgbClr val="535353"/>
                </a:solidFill>
                <a:latin typeface="Verdana"/>
                <a:cs typeface="Verdana"/>
              </a:rPr>
              <a:t>/</a:t>
            </a:r>
            <a:r>
              <a:rPr sz="2100" spc="-170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-90" dirty="0">
                <a:solidFill>
                  <a:srgbClr val="535353"/>
                </a:solidFill>
                <a:latin typeface="Verdana"/>
                <a:cs typeface="Verdana"/>
              </a:rPr>
              <a:t>rr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100" spc="6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sz="2100" spc="-340" dirty="0">
                <a:solidFill>
                  <a:srgbClr val="535353"/>
                </a:solidFill>
                <a:latin typeface="Verdana"/>
                <a:cs typeface="Verdana"/>
              </a:rPr>
              <a:t>,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-605" dirty="0">
                <a:solidFill>
                  <a:srgbClr val="535353"/>
                </a:solidFill>
                <a:latin typeface="Verdana"/>
                <a:cs typeface="Verdana"/>
              </a:rPr>
              <a:t>1</a:t>
            </a:r>
            <a:r>
              <a:rPr sz="2100" spc="20" dirty="0">
                <a:solidFill>
                  <a:srgbClr val="535353"/>
                </a:solidFill>
                <a:latin typeface="Verdana"/>
                <a:cs typeface="Verdana"/>
              </a:rPr>
              <a:t>4</a:t>
            </a:r>
            <a:r>
              <a:rPr sz="2100" spc="-125" dirty="0">
                <a:solidFill>
                  <a:srgbClr val="535353"/>
                </a:solidFill>
                <a:latin typeface="Verdana"/>
                <a:cs typeface="Verdana"/>
              </a:rPr>
              <a:t>2</a:t>
            </a:r>
            <a:endParaRPr sz="2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100" spc="-125" dirty="0">
                <a:solidFill>
                  <a:srgbClr val="535353"/>
                </a:solidFill>
                <a:latin typeface="Verdana"/>
                <a:cs typeface="Verdana"/>
              </a:rPr>
              <a:t>2</a:t>
            </a:r>
            <a:r>
              <a:rPr sz="2100" dirty="0">
                <a:solidFill>
                  <a:srgbClr val="535353"/>
                </a:solidFill>
                <a:latin typeface="Verdana"/>
                <a:cs typeface="Verdana"/>
              </a:rPr>
              <a:t>8</a:t>
            </a:r>
            <a:r>
              <a:rPr sz="2100" spc="10" dirty="0">
                <a:solidFill>
                  <a:srgbClr val="535353"/>
                </a:solidFill>
                <a:latin typeface="Verdana"/>
                <a:cs typeface="Verdana"/>
              </a:rPr>
              <a:t>006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80" dirty="0">
                <a:solidFill>
                  <a:srgbClr val="535353"/>
                </a:solidFill>
                <a:latin typeface="Verdana"/>
                <a:cs typeface="Verdana"/>
              </a:rPr>
              <a:t>M</a:t>
            </a:r>
            <a:r>
              <a:rPr sz="2100" spc="25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-130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r>
              <a:rPr sz="2100" spc="-135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sz="2100" spc="-330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-130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42623" y="378271"/>
            <a:ext cx="81457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95" dirty="0">
                <a:solidFill>
                  <a:srgbClr val="AF071F"/>
                </a:solidFill>
              </a:rPr>
              <a:t>Vicepresidencia </a:t>
            </a:r>
            <a:r>
              <a:rPr sz="4000" spc="35" dirty="0">
                <a:solidFill>
                  <a:srgbClr val="AF071F"/>
                </a:solidFill>
              </a:rPr>
              <a:t>Adjunta </a:t>
            </a:r>
            <a:r>
              <a:rPr sz="4000" spc="150" dirty="0">
                <a:solidFill>
                  <a:srgbClr val="AF071F"/>
                </a:solidFill>
              </a:rPr>
              <a:t>de </a:t>
            </a:r>
            <a:r>
              <a:rPr sz="4000" spc="155" dirty="0">
                <a:solidFill>
                  <a:srgbClr val="AF071F"/>
                </a:solidFill>
              </a:rPr>
              <a:t> </a:t>
            </a:r>
            <a:r>
              <a:rPr sz="4000" spc="40" dirty="0">
                <a:solidFill>
                  <a:srgbClr val="AF071F"/>
                </a:solidFill>
              </a:rPr>
              <a:t>Transferencia</a:t>
            </a:r>
            <a:r>
              <a:rPr sz="4000" spc="-215" dirty="0">
                <a:solidFill>
                  <a:srgbClr val="AF071F"/>
                </a:solidFill>
              </a:rPr>
              <a:t> </a:t>
            </a:r>
            <a:r>
              <a:rPr sz="4000" spc="150" dirty="0">
                <a:solidFill>
                  <a:srgbClr val="AF071F"/>
                </a:solidFill>
              </a:rPr>
              <a:t>de</a:t>
            </a:r>
            <a:r>
              <a:rPr sz="4000" spc="-210" dirty="0">
                <a:solidFill>
                  <a:srgbClr val="AF071F"/>
                </a:solidFill>
              </a:rPr>
              <a:t> </a:t>
            </a:r>
            <a:r>
              <a:rPr sz="4000" spc="100" dirty="0">
                <a:solidFill>
                  <a:srgbClr val="AF071F"/>
                </a:solidFill>
              </a:rPr>
              <a:t>Conocimiento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804620" y="2260345"/>
            <a:ext cx="12835180" cy="46517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b="1" spc="105" dirty="0">
                <a:solidFill>
                  <a:srgbClr val="AF071F"/>
                </a:solidFill>
                <a:latin typeface="Tahoma"/>
                <a:cs typeface="Tahoma"/>
              </a:rPr>
              <a:t>Contacto</a:t>
            </a:r>
            <a:endParaRPr sz="29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2100" b="1" spc="25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General:</a:t>
            </a:r>
            <a:r>
              <a:rPr sz="2100" b="1" spc="5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 </a:t>
            </a:r>
            <a:r>
              <a:rPr sz="2100" b="1" spc="105" dirty="0">
                <a:solidFill>
                  <a:srgbClr val="AF071F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/>
              </a:rPr>
              <a:t>vatc@csic.es</a:t>
            </a:r>
            <a:endParaRPr sz="2100" dirty="0">
              <a:latin typeface="Verdana" panose="020B0604030504040204" pitchFamily="34" charset="0"/>
              <a:ea typeface="Verdana" panose="020B0604030504040204" pitchFamily="34" charset="0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tabLst>
                <a:tab pos="6391910" algn="l"/>
              </a:tabLst>
            </a:pPr>
            <a:r>
              <a:rPr sz="2100" spc="35" dirty="0">
                <a:solidFill>
                  <a:srgbClr val="535353"/>
                </a:solidFill>
                <a:latin typeface="Verdana"/>
                <a:cs typeface="Verdana"/>
              </a:rPr>
              <a:t>Protección</a:t>
            </a:r>
            <a:r>
              <a:rPr sz="2100" spc="-10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8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100" spc="-9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20" dirty="0">
                <a:solidFill>
                  <a:srgbClr val="535353"/>
                </a:solidFill>
                <a:latin typeface="Verdana"/>
                <a:cs typeface="Verdana"/>
              </a:rPr>
              <a:t>los</a:t>
            </a:r>
            <a:r>
              <a:rPr sz="2100" spc="-9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30" dirty="0">
                <a:solidFill>
                  <a:srgbClr val="535353"/>
                </a:solidFill>
                <a:latin typeface="Verdana"/>
                <a:cs typeface="Verdana"/>
              </a:rPr>
              <a:t>resultados</a:t>
            </a:r>
            <a:r>
              <a:rPr sz="2100" spc="-9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8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100" spc="-95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10" dirty="0">
                <a:solidFill>
                  <a:srgbClr val="535353"/>
                </a:solidFill>
                <a:latin typeface="Verdana"/>
                <a:cs typeface="Verdana"/>
              </a:rPr>
              <a:t>investigación:	</a:t>
            </a:r>
            <a:r>
              <a:rPr lang="es-ES" sz="2100" b="1" spc="90" dirty="0">
                <a:solidFill>
                  <a:srgbClr val="AF071F"/>
                </a:solidFill>
                <a:latin typeface="Tahoma"/>
                <a:cs typeface="Tahoma"/>
              </a:rPr>
              <a:t>patentes@csic.es </a:t>
            </a:r>
          </a:p>
          <a:p>
            <a:pPr marL="12700">
              <a:lnSpc>
                <a:spcPct val="100000"/>
              </a:lnSpc>
              <a:spcBef>
                <a:spcPts val="2055"/>
              </a:spcBef>
              <a:tabLst>
                <a:tab pos="9037320" algn="l"/>
              </a:tabLst>
            </a:pPr>
            <a:r>
              <a:rPr lang="es-ES" sz="2100" spc="-20" dirty="0">
                <a:solidFill>
                  <a:srgbClr val="535353"/>
                </a:solidFill>
                <a:latin typeface="Verdana"/>
                <a:cs typeface="Verdana"/>
              </a:rPr>
              <a:t>P</a:t>
            </a:r>
            <a:r>
              <a:rPr lang="es-ES" sz="2100" spc="-90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lang="es-ES" sz="2100" spc="6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lang="es-ES" sz="2100" spc="135" dirty="0">
                <a:solidFill>
                  <a:srgbClr val="535353"/>
                </a:solidFill>
                <a:latin typeface="Verdana"/>
                <a:cs typeface="Verdana"/>
              </a:rPr>
              <a:t>m</a:t>
            </a:r>
            <a:r>
              <a:rPr lang="es-ES" sz="2100" spc="6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lang="es-ES"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lang="es-ES" sz="2100" spc="65" dirty="0">
                <a:solidFill>
                  <a:srgbClr val="535353"/>
                </a:solidFill>
                <a:latin typeface="Verdana"/>
                <a:cs typeface="Verdana"/>
              </a:rPr>
              <a:t>ó</a:t>
            </a:r>
            <a:r>
              <a:rPr lang="es-ES"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lang="es-ES"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y</a:t>
            </a:r>
            <a:r>
              <a:rPr lang="es-ES"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lang="es-ES"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lang="es-ES" sz="2100" spc="6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lang="es-ES" sz="2100" spc="135" dirty="0">
                <a:solidFill>
                  <a:srgbClr val="535353"/>
                </a:solidFill>
                <a:latin typeface="Verdana"/>
                <a:cs typeface="Verdana"/>
              </a:rPr>
              <a:t>m</a:t>
            </a:r>
            <a:r>
              <a:rPr lang="es-ES"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lang="es-ES" sz="2100" spc="-90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lang="es-ES"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lang="es-ES"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li</a:t>
            </a:r>
            <a:r>
              <a:rPr lang="es-ES" sz="2100" spc="-114" dirty="0">
                <a:solidFill>
                  <a:srgbClr val="535353"/>
                </a:solidFill>
                <a:latin typeface="Verdana"/>
                <a:cs typeface="Verdana"/>
              </a:rPr>
              <a:t>z</a:t>
            </a:r>
            <a:r>
              <a:rPr lang="es-ES"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lang="es-ES"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lang="es-ES" sz="2100" spc="65" dirty="0">
                <a:solidFill>
                  <a:srgbClr val="535353"/>
                </a:solidFill>
                <a:latin typeface="Verdana"/>
                <a:cs typeface="Verdana"/>
              </a:rPr>
              <a:t>ó</a:t>
            </a:r>
            <a:r>
              <a:rPr lang="es-ES"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lang="es-ES"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lang="es-ES" sz="2100" spc="114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r>
              <a:rPr lang="es-ES"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lang="es-ES"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l</a:t>
            </a:r>
            <a:r>
              <a:rPr lang="es-ES" sz="2100" spc="6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lang="es-ES" sz="21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lang="es-ES"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lang="es-ES" sz="2100" spc="-90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lang="es-ES"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lang="es-ES" sz="21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lang="es-ES" sz="2100" spc="30" dirty="0">
                <a:solidFill>
                  <a:srgbClr val="535353"/>
                </a:solidFill>
                <a:latin typeface="Verdana"/>
                <a:cs typeface="Verdana"/>
              </a:rPr>
              <a:t>u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l</a:t>
            </a:r>
            <a:r>
              <a:rPr lang="es-ES" sz="2100" spc="-50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lang="es-ES"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lang="es-ES" sz="2100" spc="114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r>
              <a:rPr lang="es-ES" sz="2100" spc="6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lang="es-ES" sz="21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lang="es-ES"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lang="es-ES" sz="2100" spc="114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r>
              <a:rPr lang="es-ES"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lang="es-ES"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lang="es-ES"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lang="es-ES" sz="2100" spc="-35" dirty="0">
                <a:solidFill>
                  <a:srgbClr val="535353"/>
                </a:solidFill>
                <a:latin typeface="Verdana"/>
                <a:cs typeface="Verdana"/>
              </a:rPr>
              <a:t>v</a:t>
            </a:r>
            <a:r>
              <a:rPr lang="es-ES"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lang="es-ES" sz="21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lang="es-ES" sz="2100" spc="-50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lang="es-ES" sz="2100" spc="114" dirty="0">
                <a:solidFill>
                  <a:srgbClr val="535353"/>
                </a:solidFill>
                <a:latin typeface="Verdana"/>
                <a:cs typeface="Verdana"/>
              </a:rPr>
              <a:t>g</a:t>
            </a:r>
            <a:r>
              <a:rPr lang="es-ES"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lang="es-ES"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lang="es-ES"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lang="es-ES" sz="2100" spc="65" dirty="0">
                <a:solidFill>
                  <a:srgbClr val="535353"/>
                </a:solidFill>
                <a:latin typeface="Verdana"/>
                <a:cs typeface="Verdana"/>
              </a:rPr>
              <a:t>ó</a:t>
            </a:r>
            <a:r>
              <a:rPr lang="es-ES"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lang="es-ES" sz="2100" spc="-310" dirty="0">
                <a:solidFill>
                  <a:srgbClr val="535353"/>
                </a:solidFill>
                <a:latin typeface="Verdana"/>
                <a:cs typeface="Verdana"/>
              </a:rPr>
              <a:t>:</a:t>
            </a:r>
            <a:r>
              <a:rPr lang="es-ES" sz="2100" dirty="0">
                <a:solidFill>
                  <a:srgbClr val="535353"/>
                </a:solidFill>
                <a:latin typeface="Verdana"/>
                <a:cs typeface="Verdana"/>
              </a:rPr>
              <a:t>	</a:t>
            </a:r>
            <a:r>
              <a:rPr lang="es-ES" sz="2100" b="1" spc="90" dirty="0">
                <a:solidFill>
                  <a:srgbClr val="AF071F"/>
                </a:solidFill>
                <a:latin typeface="Tahoma"/>
                <a:cs typeface="Tahoma"/>
              </a:rPr>
              <a:t>comercializacion@csic.es</a:t>
            </a:r>
            <a:r>
              <a:rPr lang="es-ES" sz="210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endParaRPr lang="es-ES" sz="2100" dirty="0">
              <a:latin typeface="Tahoma"/>
              <a:cs typeface="Tahoma"/>
            </a:endParaRPr>
          </a:p>
          <a:p>
            <a:pPr marL="12700" marR="1863089">
              <a:lnSpc>
                <a:spcPct val="181500"/>
              </a:lnSpc>
              <a:tabLst>
                <a:tab pos="8509635" algn="l"/>
              </a:tabLst>
            </a:pPr>
            <a:r>
              <a:rPr sz="2100" spc="25" dirty="0" err="1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114" dirty="0" err="1">
                <a:solidFill>
                  <a:srgbClr val="535353"/>
                </a:solidFill>
                <a:latin typeface="Verdana"/>
                <a:cs typeface="Verdana"/>
              </a:rPr>
              <a:t>p</a:t>
            </a:r>
            <a:r>
              <a:rPr sz="2100" spc="65" dirty="0" err="1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sz="2100" spc="-25" dirty="0" err="1">
                <a:solidFill>
                  <a:srgbClr val="535353"/>
                </a:solidFill>
                <a:latin typeface="Verdana"/>
                <a:cs typeface="Verdana"/>
              </a:rPr>
              <a:t>y</a:t>
            </a:r>
            <a:r>
              <a:rPr sz="2100" spc="65" dirty="0" err="1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l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-90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65" dirty="0">
                <a:solidFill>
                  <a:srgbClr val="535353"/>
                </a:solidFill>
                <a:latin typeface="Verdana"/>
                <a:cs typeface="Verdana"/>
              </a:rPr>
              <a:t>ó</a:t>
            </a:r>
            <a:r>
              <a:rPr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135" dirty="0">
                <a:solidFill>
                  <a:srgbClr val="535353"/>
                </a:solidFill>
                <a:latin typeface="Verdana"/>
                <a:cs typeface="Verdana"/>
              </a:rPr>
              <a:t>m</a:t>
            </a:r>
            <a:r>
              <a:rPr sz="2100" spc="114" dirty="0">
                <a:solidFill>
                  <a:srgbClr val="535353"/>
                </a:solidFill>
                <a:latin typeface="Verdana"/>
                <a:cs typeface="Verdana"/>
              </a:rPr>
              <a:t>p</a:t>
            </a:r>
            <a:r>
              <a:rPr sz="2100" spc="-90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114" dirty="0">
                <a:solidFill>
                  <a:srgbClr val="535353"/>
                </a:solidFill>
                <a:latin typeface="Verdana"/>
                <a:cs typeface="Verdana"/>
              </a:rPr>
              <a:t>b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-50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100" spc="6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l</a:t>
            </a:r>
            <a:r>
              <a:rPr sz="2100" spc="65" dirty="0">
                <a:solidFill>
                  <a:srgbClr val="535353"/>
                </a:solidFill>
                <a:latin typeface="Verdana"/>
                <a:cs typeface="Verdana"/>
              </a:rPr>
              <a:t>ó</a:t>
            </a:r>
            <a:r>
              <a:rPr sz="2100" spc="114" dirty="0">
                <a:solidFill>
                  <a:srgbClr val="535353"/>
                </a:solidFill>
                <a:latin typeface="Verdana"/>
                <a:cs typeface="Verdana"/>
              </a:rPr>
              <a:t>g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175" dirty="0">
                <a:solidFill>
                  <a:srgbClr val="535353"/>
                </a:solidFill>
                <a:latin typeface="Verdana"/>
                <a:cs typeface="Verdana"/>
              </a:rPr>
              <a:t>(</a:t>
            </a:r>
            <a:r>
              <a:rPr sz="2100" spc="-229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-120" dirty="0">
                <a:solidFill>
                  <a:srgbClr val="535353"/>
                </a:solidFill>
                <a:latin typeface="Verdana"/>
                <a:cs typeface="Verdana"/>
              </a:rPr>
              <a:t>B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sz="2100" spc="175" dirty="0">
                <a:solidFill>
                  <a:srgbClr val="535353"/>
                </a:solidFill>
                <a:latin typeface="Verdana"/>
                <a:cs typeface="Verdana"/>
              </a:rPr>
              <a:t>)</a:t>
            </a:r>
            <a:r>
              <a:rPr sz="2100" spc="-310" dirty="0">
                <a:solidFill>
                  <a:srgbClr val="535353"/>
                </a:solidFill>
                <a:latin typeface="Verdana"/>
                <a:cs typeface="Verdana"/>
              </a:rPr>
              <a:t>:</a:t>
            </a:r>
            <a:r>
              <a:rPr sz="2100" dirty="0">
                <a:solidFill>
                  <a:srgbClr val="535353"/>
                </a:solidFill>
                <a:latin typeface="Verdana"/>
                <a:cs typeface="Verdana"/>
              </a:rPr>
              <a:t>	</a:t>
            </a:r>
            <a:r>
              <a:rPr sz="2100" b="1" spc="-25" dirty="0">
                <a:solidFill>
                  <a:srgbClr val="AF071F"/>
                </a:solidFill>
                <a:latin typeface="Tahoma"/>
                <a:cs typeface="Tahoma"/>
              </a:rPr>
              <a:t>i</a:t>
            </a:r>
            <a:r>
              <a:rPr sz="2100" b="1" spc="65" dirty="0">
                <a:solidFill>
                  <a:srgbClr val="AF071F"/>
                </a:solidFill>
                <a:latin typeface="Tahoma"/>
                <a:cs typeface="Tahoma"/>
              </a:rPr>
              <a:t>n</a:t>
            </a:r>
            <a:r>
              <a:rPr sz="2100" b="1" spc="-105" dirty="0">
                <a:solidFill>
                  <a:srgbClr val="AF071F"/>
                </a:solidFill>
                <a:latin typeface="Tahoma"/>
                <a:cs typeface="Tahoma"/>
              </a:rPr>
              <a:t>f</a:t>
            </a:r>
            <a:r>
              <a:rPr sz="2100" b="1" spc="55" dirty="0">
                <a:solidFill>
                  <a:srgbClr val="AF071F"/>
                </a:solidFill>
                <a:latin typeface="Tahoma"/>
                <a:cs typeface="Tahoma"/>
              </a:rPr>
              <a:t>o</a:t>
            </a:r>
            <a:r>
              <a:rPr sz="2100" b="1" spc="-145" dirty="0">
                <a:solidFill>
                  <a:srgbClr val="AF071F"/>
                </a:solidFill>
                <a:latin typeface="Tahoma"/>
                <a:cs typeface="Tahoma"/>
              </a:rPr>
              <a:t>.</a:t>
            </a:r>
            <a:r>
              <a:rPr sz="2100" b="1" spc="60" dirty="0">
                <a:solidFill>
                  <a:srgbClr val="AF071F"/>
                </a:solidFill>
                <a:latin typeface="Tahoma"/>
                <a:cs typeface="Tahoma"/>
              </a:rPr>
              <a:t>e</a:t>
            </a:r>
            <a:r>
              <a:rPr sz="2100" b="1" spc="114" dirty="0">
                <a:solidFill>
                  <a:srgbClr val="AF071F"/>
                </a:solidFill>
                <a:latin typeface="Tahoma"/>
                <a:cs typeface="Tahoma"/>
              </a:rPr>
              <a:t>b</a:t>
            </a:r>
            <a:r>
              <a:rPr sz="2100" b="1" spc="-50" dirty="0">
                <a:solidFill>
                  <a:srgbClr val="AF071F"/>
                </a:solidFill>
                <a:latin typeface="Tahoma"/>
                <a:cs typeface="Tahoma"/>
              </a:rPr>
              <a:t>t</a:t>
            </a:r>
            <a:r>
              <a:rPr sz="2100" b="1" spc="650" dirty="0">
                <a:solidFill>
                  <a:srgbClr val="AF071F"/>
                </a:solidFill>
                <a:latin typeface="Tahoma"/>
                <a:cs typeface="Tahoma"/>
              </a:rPr>
              <a:t>@</a:t>
            </a:r>
            <a:r>
              <a:rPr sz="2100" b="1" spc="150" dirty="0">
                <a:solidFill>
                  <a:srgbClr val="AF071F"/>
                </a:solidFill>
                <a:latin typeface="Tahoma"/>
                <a:cs typeface="Tahoma"/>
              </a:rPr>
              <a:t>c</a:t>
            </a:r>
            <a:r>
              <a:rPr sz="2100" b="1" spc="60" dirty="0">
                <a:solidFill>
                  <a:srgbClr val="AF071F"/>
                </a:solidFill>
                <a:latin typeface="Tahoma"/>
                <a:cs typeface="Tahoma"/>
              </a:rPr>
              <a:t>s</a:t>
            </a:r>
            <a:r>
              <a:rPr sz="2100" b="1" spc="-25" dirty="0">
                <a:solidFill>
                  <a:srgbClr val="AF071F"/>
                </a:solidFill>
                <a:latin typeface="Tahoma"/>
                <a:cs typeface="Tahoma"/>
              </a:rPr>
              <a:t>i</a:t>
            </a:r>
            <a:r>
              <a:rPr sz="2100" b="1" spc="150" dirty="0">
                <a:solidFill>
                  <a:srgbClr val="AF071F"/>
                </a:solidFill>
                <a:latin typeface="Tahoma"/>
                <a:cs typeface="Tahoma"/>
              </a:rPr>
              <a:t>c</a:t>
            </a:r>
            <a:r>
              <a:rPr sz="2100" b="1" spc="-145" dirty="0">
                <a:solidFill>
                  <a:srgbClr val="AF071F"/>
                </a:solidFill>
                <a:latin typeface="Tahoma"/>
                <a:cs typeface="Tahoma"/>
              </a:rPr>
              <a:t>.</a:t>
            </a:r>
            <a:r>
              <a:rPr sz="2100" b="1" spc="60" dirty="0">
                <a:solidFill>
                  <a:srgbClr val="AF071F"/>
                </a:solidFill>
                <a:latin typeface="Tahoma"/>
                <a:cs typeface="Tahoma"/>
              </a:rPr>
              <a:t>e</a:t>
            </a:r>
            <a:r>
              <a:rPr sz="2100" b="1" spc="45" dirty="0">
                <a:solidFill>
                  <a:srgbClr val="AF071F"/>
                </a:solidFill>
                <a:latin typeface="Tahoma"/>
                <a:cs typeface="Tahoma"/>
              </a:rPr>
              <a:t>s </a:t>
            </a:r>
            <a:r>
              <a:rPr sz="2100" b="1" spc="3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100" spc="15" dirty="0">
                <a:solidFill>
                  <a:srgbClr val="535353"/>
                </a:solidFill>
                <a:latin typeface="Verdana"/>
                <a:cs typeface="Verdana"/>
              </a:rPr>
              <a:t>Preparación, </a:t>
            </a:r>
            <a:r>
              <a:rPr sz="2100" dirty="0">
                <a:solidFill>
                  <a:srgbClr val="535353"/>
                </a:solidFill>
                <a:latin typeface="Verdana"/>
                <a:cs typeface="Verdana"/>
              </a:rPr>
              <a:t>revisión 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y </a:t>
            </a:r>
            <a:r>
              <a:rPr sz="2100" spc="70" dirty="0">
                <a:solidFill>
                  <a:srgbClr val="535353"/>
                </a:solidFill>
                <a:latin typeface="Verdana"/>
                <a:cs typeface="Verdana"/>
              </a:rPr>
              <a:t>negociación </a:t>
            </a:r>
            <a:r>
              <a:rPr sz="2100" spc="80" dirty="0">
                <a:solidFill>
                  <a:srgbClr val="535353"/>
                </a:solidFill>
                <a:latin typeface="Verdana"/>
                <a:cs typeface="Verdana"/>
              </a:rPr>
              <a:t>de </a:t>
            </a:r>
            <a:r>
              <a:rPr sz="2100" spc="60" dirty="0">
                <a:solidFill>
                  <a:srgbClr val="535353"/>
                </a:solidFill>
                <a:latin typeface="Verdana"/>
                <a:cs typeface="Verdana"/>
              </a:rPr>
              <a:t>documentos </a:t>
            </a:r>
            <a:r>
              <a:rPr sz="2100" spc="5" dirty="0">
                <a:solidFill>
                  <a:srgbClr val="535353"/>
                </a:solidFill>
                <a:latin typeface="Verdana"/>
                <a:cs typeface="Verdana"/>
              </a:rPr>
              <a:t>legales: </a:t>
            </a:r>
            <a:r>
              <a:rPr sz="2100" b="1" spc="100" dirty="0">
                <a:solidFill>
                  <a:srgbClr val="AF071F"/>
                </a:solidFill>
                <a:latin typeface="Tahoma"/>
                <a:cs typeface="Tahoma"/>
              </a:rPr>
              <a:t>ualegal@csic.es </a:t>
            </a:r>
            <a:r>
              <a:rPr sz="2100" b="1" spc="10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100" spc="45" dirty="0">
                <a:solidFill>
                  <a:srgbClr val="535353"/>
                </a:solidFill>
                <a:latin typeface="Verdana"/>
                <a:cs typeface="Verdana"/>
              </a:rPr>
              <a:t>Acuerdos 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y </a:t>
            </a:r>
            <a:r>
              <a:rPr sz="2100" spc="35" dirty="0">
                <a:solidFill>
                  <a:srgbClr val="535353"/>
                </a:solidFill>
                <a:latin typeface="Verdana"/>
                <a:cs typeface="Verdana"/>
              </a:rPr>
              <a:t>contratos </a:t>
            </a:r>
            <a:r>
              <a:rPr sz="2100" spc="85" dirty="0">
                <a:solidFill>
                  <a:srgbClr val="535353"/>
                </a:solidFill>
                <a:latin typeface="Verdana"/>
                <a:cs typeface="Verdana"/>
              </a:rPr>
              <a:t>con </a:t>
            </a:r>
            <a:r>
              <a:rPr sz="2100" spc="55" dirty="0">
                <a:solidFill>
                  <a:srgbClr val="535353"/>
                </a:solidFill>
                <a:latin typeface="Verdana"/>
                <a:cs typeface="Verdana"/>
              </a:rPr>
              <a:t>empresas 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y </a:t>
            </a:r>
            <a:r>
              <a:rPr sz="2100" spc="15" dirty="0">
                <a:solidFill>
                  <a:srgbClr val="535353"/>
                </a:solidFill>
                <a:latin typeface="Verdana"/>
                <a:cs typeface="Verdana"/>
              </a:rPr>
              <a:t>organismos: </a:t>
            </a:r>
            <a:r>
              <a:rPr sz="2100" b="1" spc="80" dirty="0">
                <a:solidFill>
                  <a:srgbClr val="AF071F"/>
                </a:solidFill>
                <a:latin typeface="Tahoma"/>
                <a:cs typeface="Tahoma"/>
              </a:rPr>
              <a:t>contratos@csic.es </a:t>
            </a:r>
            <a:r>
              <a:rPr sz="2100" b="1" spc="85" dirty="0">
                <a:solidFill>
                  <a:srgbClr val="AF071F"/>
                </a:solidFill>
                <a:latin typeface="Tahoma"/>
                <a:cs typeface="Tahoma"/>
              </a:rPr>
              <a:t> </a:t>
            </a:r>
            <a:r>
              <a:rPr sz="2100" spc="20" dirty="0">
                <a:solidFill>
                  <a:srgbClr val="535353"/>
                </a:solidFill>
                <a:latin typeface="Verdana"/>
                <a:cs typeface="Verdana"/>
              </a:rPr>
              <a:t>Seguimiento</a:t>
            </a:r>
            <a:r>
              <a:rPr sz="21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80" dirty="0">
                <a:solidFill>
                  <a:srgbClr val="535353"/>
                </a:solidFill>
                <a:latin typeface="Verdana"/>
                <a:cs typeface="Verdana"/>
              </a:rPr>
              <a:t>económico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80" dirty="0">
                <a:solidFill>
                  <a:srgbClr val="535353"/>
                </a:solidFill>
                <a:latin typeface="Verdana"/>
                <a:cs typeface="Verdana"/>
              </a:rPr>
              <a:t>de</a:t>
            </a:r>
            <a:r>
              <a:rPr sz="2100" spc="-114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20" dirty="0">
                <a:solidFill>
                  <a:srgbClr val="535353"/>
                </a:solidFill>
                <a:latin typeface="Verdana"/>
                <a:cs typeface="Verdana"/>
              </a:rPr>
              <a:t>licencias: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b="1" spc="90" dirty="0">
                <a:solidFill>
                  <a:srgbClr val="AF071F"/>
                </a:solidFill>
                <a:latin typeface="Tahoma"/>
                <a:cs typeface="Tahoma"/>
              </a:rPr>
              <a:t>economico.vatc@csic.es</a:t>
            </a:r>
            <a:endParaRPr sz="2100" dirty="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65902" y="8958309"/>
            <a:ext cx="4570095" cy="19050"/>
          </a:xfrm>
          <a:custGeom>
            <a:avLst/>
            <a:gdLst/>
            <a:ahLst/>
            <a:cxnLst/>
            <a:rect l="l" t="t" r="r" b="b"/>
            <a:pathLst>
              <a:path w="4570095" h="19050">
                <a:moveTo>
                  <a:pt x="4569604" y="19049"/>
                </a:moveTo>
                <a:lnTo>
                  <a:pt x="0" y="19049"/>
                </a:lnTo>
                <a:lnTo>
                  <a:pt x="0" y="0"/>
                </a:lnTo>
                <a:lnTo>
                  <a:pt x="4569604" y="0"/>
                </a:lnTo>
                <a:lnTo>
                  <a:pt x="4569604" y="19049"/>
                </a:lnTo>
                <a:close/>
              </a:path>
            </a:pathLst>
          </a:custGeom>
          <a:solidFill>
            <a:srgbClr val="535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4620" y="8659859"/>
            <a:ext cx="5043805" cy="1266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u="heavy" spc="1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535353"/>
                  </a:solidFill>
                </a:uFill>
                <a:latin typeface="Verdana"/>
                <a:cs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</a:t>
            </a:r>
            <a:r>
              <a:rPr sz="2100" spc="10" dirty="0">
                <a:solidFill>
                  <a:schemeClr val="bg2">
                    <a:lumMod val="25000"/>
                  </a:schemeClr>
                </a:solidFill>
                <a:latin typeface="Verdana"/>
                <a:cs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ps://intranet.csic.es/transferencia</a:t>
            </a:r>
            <a:endParaRPr sz="2100" dirty="0">
              <a:solidFill>
                <a:schemeClr val="bg2">
                  <a:lumMod val="25000"/>
                </a:schemeClr>
              </a:solidFill>
              <a:latin typeface="Verdana"/>
              <a:cs typeface="Verdana"/>
            </a:endParaRPr>
          </a:p>
          <a:p>
            <a:pPr marL="12700" marR="1543685">
              <a:lnSpc>
                <a:spcPct val="116100"/>
              </a:lnSpc>
              <a:spcBef>
                <a:spcPts val="1400"/>
              </a:spcBef>
            </a:pP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T</a:t>
            </a:r>
            <a:r>
              <a:rPr sz="2100" spc="10" dirty="0">
                <a:solidFill>
                  <a:srgbClr val="535353"/>
                </a:solidFill>
                <a:latin typeface="Verdana"/>
                <a:cs typeface="Verdana"/>
              </a:rPr>
              <a:t>w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-50" dirty="0">
                <a:solidFill>
                  <a:srgbClr val="535353"/>
                </a:solidFill>
                <a:latin typeface="Verdana"/>
                <a:cs typeface="Verdana"/>
              </a:rPr>
              <a:t>tt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-90" dirty="0">
                <a:solidFill>
                  <a:srgbClr val="535353"/>
                </a:solidFill>
                <a:latin typeface="Verdana"/>
                <a:cs typeface="Verdana"/>
              </a:rPr>
              <a:t>r</a:t>
            </a:r>
            <a:r>
              <a:rPr sz="2100" spc="-310" dirty="0">
                <a:solidFill>
                  <a:srgbClr val="535353"/>
                </a:solidFill>
                <a:latin typeface="Verdana"/>
                <a:cs typeface="Verdana"/>
              </a:rPr>
              <a:t>: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400" dirty="0">
                <a:solidFill>
                  <a:srgbClr val="535353"/>
                </a:solidFill>
                <a:latin typeface="Verdana"/>
                <a:cs typeface="Verdana"/>
              </a:rPr>
              <a:t>@</a:t>
            </a:r>
            <a:r>
              <a:rPr sz="2100" spc="15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-170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100" spc="-330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15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135" dirty="0">
                <a:solidFill>
                  <a:srgbClr val="535353"/>
                </a:solidFill>
                <a:latin typeface="Verdana"/>
                <a:cs typeface="Verdana"/>
              </a:rPr>
              <a:t>m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25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100" spc="-295" dirty="0">
                <a:solidFill>
                  <a:srgbClr val="535353"/>
                </a:solidFill>
                <a:latin typeface="Verdana"/>
                <a:cs typeface="Verdana"/>
              </a:rPr>
              <a:t>I  </a:t>
            </a:r>
            <a:r>
              <a:rPr sz="2100" spc="-240" dirty="0">
                <a:solidFill>
                  <a:srgbClr val="535353"/>
                </a:solidFill>
                <a:latin typeface="Verdana"/>
                <a:cs typeface="Verdana"/>
              </a:rPr>
              <a:t>L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100" spc="-80" dirty="0">
                <a:solidFill>
                  <a:srgbClr val="535353"/>
                </a:solidFill>
                <a:latin typeface="Verdana"/>
                <a:cs typeface="Verdana"/>
              </a:rPr>
              <a:t>k</a:t>
            </a:r>
            <a:r>
              <a:rPr sz="2100" spc="40" dirty="0">
                <a:solidFill>
                  <a:srgbClr val="535353"/>
                </a:solidFill>
                <a:latin typeface="Verdana"/>
                <a:cs typeface="Verdana"/>
              </a:rPr>
              <a:t>e</a:t>
            </a:r>
            <a:r>
              <a:rPr sz="2100" spc="114" dirty="0">
                <a:solidFill>
                  <a:srgbClr val="535353"/>
                </a:solidFill>
                <a:latin typeface="Verdana"/>
                <a:cs typeface="Verdana"/>
              </a:rPr>
              <a:t>d</a:t>
            </a:r>
            <a:r>
              <a:rPr sz="2100" spc="-330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r>
              <a:rPr sz="2100" spc="-310" dirty="0">
                <a:solidFill>
                  <a:srgbClr val="535353"/>
                </a:solidFill>
                <a:latin typeface="Verdana"/>
                <a:cs typeface="Verdana"/>
              </a:rPr>
              <a:t>: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15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-170" dirty="0">
                <a:solidFill>
                  <a:srgbClr val="535353"/>
                </a:solidFill>
                <a:latin typeface="Verdana"/>
                <a:cs typeface="Verdana"/>
              </a:rPr>
              <a:t>S</a:t>
            </a:r>
            <a:r>
              <a:rPr sz="2100" spc="-330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15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-110" dirty="0">
                <a:solidFill>
                  <a:srgbClr val="535353"/>
                </a:solidFill>
                <a:latin typeface="Verdana"/>
                <a:cs typeface="Verdana"/>
              </a:rPr>
              <a:t> </a:t>
            </a:r>
            <a:r>
              <a:rPr sz="2100" spc="-330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30" dirty="0">
                <a:solidFill>
                  <a:srgbClr val="535353"/>
                </a:solidFill>
                <a:latin typeface="Verdana"/>
                <a:cs typeface="Verdana"/>
              </a:rPr>
              <a:t>nn</a:t>
            </a:r>
            <a:r>
              <a:rPr sz="2100" spc="65" dirty="0">
                <a:solidFill>
                  <a:srgbClr val="535353"/>
                </a:solidFill>
                <a:latin typeface="Verdana"/>
                <a:cs typeface="Verdana"/>
              </a:rPr>
              <a:t>o</a:t>
            </a:r>
            <a:r>
              <a:rPr sz="2100" spc="-35" dirty="0">
                <a:solidFill>
                  <a:srgbClr val="535353"/>
                </a:solidFill>
                <a:latin typeface="Verdana"/>
                <a:cs typeface="Verdana"/>
              </a:rPr>
              <a:t>v</a:t>
            </a:r>
            <a:r>
              <a:rPr sz="2100" spc="160" dirty="0">
                <a:solidFill>
                  <a:srgbClr val="535353"/>
                </a:solidFill>
                <a:latin typeface="Verdana"/>
                <a:cs typeface="Verdana"/>
              </a:rPr>
              <a:t>a</a:t>
            </a:r>
            <a:r>
              <a:rPr sz="2100" spc="165" dirty="0">
                <a:solidFill>
                  <a:srgbClr val="535353"/>
                </a:solidFill>
                <a:latin typeface="Verdana"/>
                <a:cs typeface="Verdana"/>
              </a:rPr>
              <a:t>c</a:t>
            </a:r>
            <a:r>
              <a:rPr sz="2100" spc="-25" dirty="0">
                <a:solidFill>
                  <a:srgbClr val="535353"/>
                </a:solidFill>
                <a:latin typeface="Verdana"/>
                <a:cs typeface="Verdana"/>
              </a:rPr>
              <a:t>i</a:t>
            </a:r>
            <a:r>
              <a:rPr sz="2100" spc="65" dirty="0">
                <a:solidFill>
                  <a:srgbClr val="535353"/>
                </a:solidFill>
                <a:latin typeface="Verdana"/>
                <a:cs typeface="Verdana"/>
              </a:rPr>
              <a:t>ó</a:t>
            </a:r>
            <a:r>
              <a:rPr sz="2100" spc="30" dirty="0">
                <a:solidFill>
                  <a:srgbClr val="535353"/>
                </a:solidFill>
                <a:latin typeface="Verdana"/>
                <a:cs typeface="Verdana"/>
              </a:rPr>
              <a:t>n</a:t>
            </a:r>
            <a:endParaRPr sz="21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8287999" cy="102869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585</Words>
  <Application>Microsoft Office PowerPoint</Application>
  <PresentationFormat>Personalizado</PresentationFormat>
  <Paragraphs>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Calibri</vt:lpstr>
      <vt:lpstr>Tahoma</vt:lpstr>
      <vt:lpstr>Verdana</vt:lpstr>
      <vt:lpstr>Office Theme</vt:lpstr>
      <vt:lpstr>Llevando el</vt:lpstr>
      <vt:lpstr>Presentación de PowerPoint</vt:lpstr>
      <vt:lpstr>Misión de la VATC: garantizar que  las tecnologías y el conocimiento  del CSIC lleguen a la sociedad</vt:lpstr>
      <vt:lpstr>Estructura Organizativa de la VATC</vt:lpstr>
      <vt:lpstr>Cifras de transferencia 2021</vt:lpstr>
      <vt:lpstr>Acciones para 2022</vt:lpstr>
      <vt:lpstr>Acciones para 2022</vt:lpstr>
      <vt:lpstr>Vicepresidencia Adjunta de  Transferencia de Conocimiento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VATC</dc:title>
  <dc:creator>RB</dc:creator>
  <cp:keywords>DAE5uC2ti_4,BAE1IOTDmOE</cp:keywords>
  <cp:lastModifiedBy>Raquel Ballestero Lozano</cp:lastModifiedBy>
  <cp:revision>3</cp:revision>
  <dcterms:created xsi:type="dcterms:W3CDTF">2022-03-10T13:04:30Z</dcterms:created>
  <dcterms:modified xsi:type="dcterms:W3CDTF">2022-03-10T13:20:49Z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2022-03-10T00:00:00Z</vt:filetime>
  </property>
  <property fmtid="{D5CDD505-2E9C-101B-9397-08002B2CF9AE}" pid="3" name="Creator">
    <vt:lpwstr>Canva</vt:lpwstr>
  </property>
  <property fmtid="{D5CDD505-2E9C-101B-9397-08002B2CF9AE}" pid="4" name="LastSaved">
    <vt:filetime>2022-03-10T00:00:00Z</vt:filetime>
  </property>
</Properties>
</file>