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2" r:id="rId3"/>
    <p:sldId id="258" r:id="rId4"/>
    <p:sldId id="287" r:id="rId5"/>
    <p:sldId id="283" r:id="rId6"/>
    <p:sldId id="297" r:id="rId7"/>
    <p:sldId id="262" r:id="rId8"/>
    <p:sldId id="267" r:id="rId9"/>
    <p:sldId id="294" r:id="rId10"/>
    <p:sldId id="296" r:id="rId11"/>
    <p:sldId id="264" r:id="rId12"/>
    <p:sldId id="284" r:id="rId13"/>
    <p:sldId id="291" r:id="rId14"/>
    <p:sldId id="285" r:id="rId15"/>
    <p:sldId id="266" r:id="rId16"/>
    <p:sldId id="280" r:id="rId17"/>
    <p:sldId id="269" r:id="rId18"/>
    <p:sldId id="281" r:id="rId19"/>
    <p:sldId id="268" r:id="rId20"/>
    <p:sldId id="271" r:id="rId21"/>
    <p:sldId id="295" r:id="rId22"/>
    <p:sldId id="286" r:id="rId23"/>
    <p:sldId id="270" r:id="rId24"/>
    <p:sldId id="278" r:id="rId25"/>
    <p:sldId id="292" r:id="rId26"/>
    <p:sldId id="274" r:id="rId27"/>
    <p:sldId id="275" r:id="rId28"/>
    <p:sldId id="293" r:id="rId29"/>
    <p:sldId id="290" r:id="rId30"/>
    <p:sldId id="288" r:id="rId3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Carmen Artuñedo Esteban" initials="MCAE" lastIdx="1" clrIdx="1">
    <p:extLst>
      <p:ext uri="{19B8F6BF-5375-455C-9EA6-DF929625EA0E}">
        <p15:presenceInfo xmlns:p15="http://schemas.microsoft.com/office/powerpoint/2012/main" userId="S-1-5-21-2698509987-122769542-780562231-176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8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ifs\DPE\ESTADISTICAS\1.%20Contratos%20Predoctorales%20-%20An&#225;lisis%20y%20Estad&#237;sticas\3.%20Evoluci&#243;n%20de%20los%20contratos%20predoctorales%20en%20el%20CSIC\Contratos%20Predoctorales%202012-2019%20(financiaci&#243;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Gill Sans MT" panose="020B0502020104020203" pitchFamily="34" charset="0"/>
                <a:ea typeface="+mn-ea"/>
                <a:cs typeface="+mn-cs"/>
              </a:defRPr>
            </a:pPr>
            <a:r>
              <a:rPr lang="es-ES" b="1">
                <a:latin typeface="Gill Sans MT" panose="020B0502020104020203" pitchFamily="34" charset="0"/>
              </a:rPr>
              <a:t>Contratos</a:t>
            </a:r>
            <a:r>
              <a:rPr lang="es-ES" b="1" baseline="0">
                <a:latin typeface="Gill Sans MT" panose="020B0502020104020203" pitchFamily="34" charset="0"/>
              </a:rPr>
              <a:t> predoctorales por año/convocatoria</a:t>
            </a:r>
            <a:endParaRPr lang="es-ES" b="1">
              <a:latin typeface="Gill Sans MT" panose="020B0502020104020203" pitchFamily="34" charset="0"/>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Gill Sans MT" panose="020B0502020104020203" pitchFamily="34" charset="0"/>
              <a:ea typeface="+mn-ea"/>
              <a:cs typeface="+mn-cs"/>
            </a:defRPr>
          </a:pPr>
          <a:endParaRPr lang="es-ES"/>
        </a:p>
      </c:txPr>
    </c:title>
    <c:autoTitleDeleted val="0"/>
    <c:plotArea>
      <c:layout/>
      <c:barChart>
        <c:barDir val="col"/>
        <c:grouping val="stacked"/>
        <c:varyColors val="0"/>
        <c:ser>
          <c:idx val="0"/>
          <c:order val="0"/>
          <c:tx>
            <c:strRef>
              <c:f>Hoja1!$B$1</c:f>
              <c:strCache>
                <c:ptCount val="1"/>
                <c:pt idx="0">
                  <c:v>FPU</c:v>
                </c:pt>
              </c:strCache>
            </c:strRef>
          </c:tx>
          <c:spPr>
            <a:solidFill>
              <a:srgbClr val="00B0F0"/>
            </a:solidFill>
            <a:ln>
              <a:noFill/>
            </a:ln>
            <a:effectLst/>
          </c:spPr>
          <c:invertIfNegative val="0"/>
          <c:cat>
            <c:numRef>
              <c:f>Hoja1!$A$2:$A$10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Hoja1!$B$2:$B$10</c:f>
              <c:numCache>
                <c:formatCode>General</c:formatCode>
                <c:ptCount val="9"/>
                <c:pt idx="0">
                  <c:v>61</c:v>
                </c:pt>
                <c:pt idx="1">
                  <c:v>64</c:v>
                </c:pt>
                <c:pt idx="2">
                  <c:v>59</c:v>
                </c:pt>
                <c:pt idx="3">
                  <c:v>51</c:v>
                </c:pt>
                <c:pt idx="4">
                  <c:v>67</c:v>
                </c:pt>
                <c:pt idx="5">
                  <c:v>56</c:v>
                </c:pt>
                <c:pt idx="6">
                  <c:v>58</c:v>
                </c:pt>
                <c:pt idx="7">
                  <c:v>60</c:v>
                </c:pt>
                <c:pt idx="8">
                  <c:v>74</c:v>
                </c:pt>
              </c:numCache>
            </c:numRef>
          </c:val>
          <c:extLst>
            <c:ext xmlns:c16="http://schemas.microsoft.com/office/drawing/2014/chart" uri="{C3380CC4-5D6E-409C-BE32-E72D297353CC}">
              <c16:uniqueId val="{00000000-8881-49EC-9C17-8218F4B0CF16}"/>
            </c:ext>
          </c:extLst>
        </c:ser>
        <c:ser>
          <c:idx val="1"/>
          <c:order val="1"/>
          <c:tx>
            <c:strRef>
              <c:f>Hoja1!$C$1</c:f>
              <c:strCache>
                <c:ptCount val="1"/>
                <c:pt idx="0">
                  <c:v>FPI</c:v>
                </c:pt>
              </c:strCache>
            </c:strRef>
          </c:tx>
          <c:spPr>
            <a:solidFill>
              <a:srgbClr val="FF0000"/>
            </a:solidFill>
            <a:ln>
              <a:noFill/>
            </a:ln>
            <a:effectLst/>
          </c:spPr>
          <c:invertIfNegative val="0"/>
          <c:cat>
            <c:numRef>
              <c:f>Hoja1!$A$2:$A$10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Hoja1!$C$2:$C$10</c:f>
              <c:numCache>
                <c:formatCode>General</c:formatCode>
                <c:ptCount val="9"/>
                <c:pt idx="0">
                  <c:v>248</c:v>
                </c:pt>
                <c:pt idx="1">
                  <c:v>250</c:v>
                </c:pt>
                <c:pt idx="2">
                  <c:v>190</c:v>
                </c:pt>
                <c:pt idx="3">
                  <c:v>170</c:v>
                </c:pt>
                <c:pt idx="4">
                  <c:v>238</c:v>
                </c:pt>
                <c:pt idx="5">
                  <c:v>223</c:v>
                </c:pt>
                <c:pt idx="6">
                  <c:v>183</c:v>
                </c:pt>
                <c:pt idx="7">
                  <c:v>201</c:v>
                </c:pt>
                <c:pt idx="8">
                  <c:v>181</c:v>
                </c:pt>
              </c:numCache>
            </c:numRef>
          </c:val>
          <c:extLst>
            <c:ext xmlns:c16="http://schemas.microsoft.com/office/drawing/2014/chart" uri="{C3380CC4-5D6E-409C-BE32-E72D297353CC}">
              <c16:uniqueId val="{00000001-8881-49EC-9C17-8218F4B0CF16}"/>
            </c:ext>
          </c:extLst>
        </c:ser>
        <c:ser>
          <c:idx val="2"/>
          <c:order val="2"/>
          <c:tx>
            <c:strRef>
              <c:f>Hoja1!$D$1</c:f>
              <c:strCache>
                <c:ptCount val="1"/>
                <c:pt idx="0">
                  <c:v>Severo Ochoa</c:v>
                </c:pt>
              </c:strCache>
            </c:strRef>
          </c:tx>
          <c:spPr>
            <a:solidFill>
              <a:srgbClr val="FF0000"/>
            </a:solidFill>
            <a:ln>
              <a:noFill/>
            </a:ln>
            <a:effectLst/>
          </c:spPr>
          <c:invertIfNegative val="0"/>
          <c:cat>
            <c:numRef>
              <c:f>Hoja1!$A$2:$A$10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Hoja1!$D$2:$D$10</c:f>
              <c:numCache>
                <c:formatCode>General</c:formatCode>
                <c:ptCount val="9"/>
                <c:pt idx="2">
                  <c:v>29</c:v>
                </c:pt>
                <c:pt idx="3">
                  <c:v>33</c:v>
                </c:pt>
                <c:pt idx="7">
                  <c:v>0</c:v>
                </c:pt>
                <c:pt idx="8">
                  <c:v>0</c:v>
                </c:pt>
              </c:numCache>
            </c:numRef>
          </c:val>
          <c:extLst>
            <c:ext xmlns:c16="http://schemas.microsoft.com/office/drawing/2014/chart" uri="{C3380CC4-5D6E-409C-BE32-E72D297353CC}">
              <c16:uniqueId val="{00000002-8881-49EC-9C17-8218F4B0CF16}"/>
            </c:ext>
          </c:extLst>
        </c:ser>
        <c:ser>
          <c:idx val="3"/>
          <c:order val="3"/>
          <c:tx>
            <c:strRef>
              <c:f>Hoja1!$E$1</c:f>
              <c:strCache>
                <c:ptCount val="1"/>
                <c:pt idx="0">
                  <c:v>Bolsa de Trabajo</c:v>
                </c:pt>
              </c:strCache>
            </c:strRef>
          </c:tx>
          <c:spPr>
            <a:solidFill>
              <a:srgbClr val="FFFF00"/>
            </a:solidFill>
            <a:ln>
              <a:noFill/>
            </a:ln>
            <a:effectLst/>
          </c:spPr>
          <c:invertIfNegative val="0"/>
          <c:cat>
            <c:numRef>
              <c:f>Hoja1!$A$2:$A$10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Hoja1!$E$2:$E$10</c:f>
              <c:numCache>
                <c:formatCode>General</c:formatCode>
                <c:ptCount val="9"/>
                <c:pt idx="3">
                  <c:v>26</c:v>
                </c:pt>
                <c:pt idx="4">
                  <c:v>46</c:v>
                </c:pt>
                <c:pt idx="5">
                  <c:v>52</c:v>
                </c:pt>
                <c:pt idx="6">
                  <c:v>66</c:v>
                </c:pt>
                <c:pt idx="7">
                  <c:v>56</c:v>
                </c:pt>
                <c:pt idx="8">
                  <c:v>63</c:v>
                </c:pt>
              </c:numCache>
            </c:numRef>
          </c:val>
          <c:extLst>
            <c:ext xmlns:c16="http://schemas.microsoft.com/office/drawing/2014/chart" uri="{C3380CC4-5D6E-409C-BE32-E72D297353CC}">
              <c16:uniqueId val="{00000003-8881-49EC-9C17-8218F4B0CF16}"/>
            </c:ext>
          </c:extLst>
        </c:ser>
        <c:ser>
          <c:idx val="4"/>
          <c:order val="4"/>
          <c:tx>
            <c:strRef>
              <c:f>Hoja1!$F$1</c:f>
              <c:strCache>
                <c:ptCount val="1"/>
                <c:pt idx="0">
                  <c:v>JAEP</c:v>
                </c:pt>
              </c:strCache>
            </c:strRef>
          </c:tx>
          <c:spPr>
            <a:solidFill>
              <a:schemeClr val="accent2">
                <a:lumMod val="75000"/>
              </a:schemeClr>
            </a:solidFill>
            <a:ln>
              <a:noFill/>
            </a:ln>
            <a:effectLst/>
          </c:spPr>
          <c:invertIfNegative val="0"/>
          <c:cat>
            <c:numRef>
              <c:f>Hoja1!$A$2:$A$10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Hoja1!$F$2:$F$10</c:f>
              <c:numCache>
                <c:formatCode>General</c:formatCode>
                <c:ptCount val="9"/>
                <c:pt idx="0">
                  <c:v>238</c:v>
                </c:pt>
                <c:pt idx="1">
                  <c:v>161</c:v>
                </c:pt>
                <c:pt idx="2">
                  <c:v>21</c:v>
                </c:pt>
                <c:pt idx="7">
                  <c:v>0</c:v>
                </c:pt>
                <c:pt idx="8">
                  <c:v>0</c:v>
                </c:pt>
              </c:numCache>
            </c:numRef>
          </c:val>
          <c:extLst>
            <c:ext xmlns:c16="http://schemas.microsoft.com/office/drawing/2014/chart" uri="{C3380CC4-5D6E-409C-BE32-E72D297353CC}">
              <c16:uniqueId val="{00000004-8881-49EC-9C17-8218F4B0CF16}"/>
            </c:ext>
          </c:extLst>
        </c:ser>
        <c:ser>
          <c:idx val="5"/>
          <c:order val="5"/>
          <c:tx>
            <c:strRef>
              <c:f>Hoja1!$G$1</c:f>
              <c:strCache>
                <c:ptCount val="1"/>
                <c:pt idx="0">
                  <c:v>CC.AA.</c:v>
                </c:pt>
              </c:strCache>
            </c:strRef>
          </c:tx>
          <c:spPr>
            <a:solidFill>
              <a:schemeClr val="accent6"/>
            </a:solidFill>
            <a:ln>
              <a:noFill/>
            </a:ln>
            <a:effectLst/>
          </c:spPr>
          <c:invertIfNegative val="0"/>
          <c:cat>
            <c:numRef>
              <c:f>Hoja1!$A$2:$A$10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Hoja1!$G$2:$G$10</c:f>
              <c:numCache>
                <c:formatCode>General</c:formatCode>
                <c:ptCount val="9"/>
                <c:pt idx="0">
                  <c:v>10</c:v>
                </c:pt>
                <c:pt idx="1">
                  <c:v>29</c:v>
                </c:pt>
                <c:pt idx="2">
                  <c:v>33</c:v>
                </c:pt>
                <c:pt idx="3">
                  <c:v>30</c:v>
                </c:pt>
                <c:pt idx="4">
                  <c:v>35</c:v>
                </c:pt>
                <c:pt idx="5">
                  <c:v>29</c:v>
                </c:pt>
                <c:pt idx="6">
                  <c:v>52</c:v>
                </c:pt>
                <c:pt idx="7">
                  <c:v>50</c:v>
                </c:pt>
                <c:pt idx="8">
                  <c:v>38</c:v>
                </c:pt>
              </c:numCache>
            </c:numRef>
          </c:val>
          <c:extLst>
            <c:ext xmlns:c16="http://schemas.microsoft.com/office/drawing/2014/chart" uri="{C3380CC4-5D6E-409C-BE32-E72D297353CC}">
              <c16:uniqueId val="{00000005-8881-49EC-9C17-8218F4B0CF16}"/>
            </c:ext>
          </c:extLst>
        </c:ser>
        <c:ser>
          <c:idx val="6"/>
          <c:order val="6"/>
          <c:tx>
            <c:strRef>
              <c:f>Hoja1!$H$1</c:f>
              <c:strCache>
                <c:ptCount val="1"/>
                <c:pt idx="0">
                  <c:v>Fundaciones</c:v>
                </c:pt>
              </c:strCache>
            </c:strRef>
          </c:tx>
          <c:spPr>
            <a:solidFill>
              <a:schemeClr val="accent1">
                <a:lumMod val="60000"/>
              </a:schemeClr>
            </a:solidFill>
            <a:ln>
              <a:noFill/>
            </a:ln>
            <a:effectLst/>
          </c:spPr>
          <c:invertIfNegative val="0"/>
          <c:cat>
            <c:numRef>
              <c:f>Hoja1!$A$2:$A$10</c:f>
              <c:numCache>
                <c:formatCode>General</c:formatCode>
                <c:ptCount val="9"/>
                <c:pt idx="0">
                  <c:v>2012</c:v>
                </c:pt>
                <c:pt idx="1">
                  <c:v>2013</c:v>
                </c:pt>
                <c:pt idx="2">
                  <c:v>2014</c:v>
                </c:pt>
                <c:pt idx="3">
                  <c:v>2015</c:v>
                </c:pt>
                <c:pt idx="4">
                  <c:v>2016</c:v>
                </c:pt>
                <c:pt idx="5">
                  <c:v>2017</c:v>
                </c:pt>
                <c:pt idx="6">
                  <c:v>2018</c:v>
                </c:pt>
                <c:pt idx="7">
                  <c:v>2019</c:v>
                </c:pt>
                <c:pt idx="8">
                  <c:v>2020</c:v>
                </c:pt>
              </c:numCache>
            </c:numRef>
          </c:cat>
          <c:val>
            <c:numRef>
              <c:f>Hoja1!$H$2:$H$10</c:f>
              <c:numCache>
                <c:formatCode>General</c:formatCode>
                <c:ptCount val="9"/>
                <c:pt idx="0">
                  <c:v>14</c:v>
                </c:pt>
                <c:pt idx="1">
                  <c:v>16</c:v>
                </c:pt>
                <c:pt idx="2">
                  <c:v>31</c:v>
                </c:pt>
                <c:pt idx="3">
                  <c:v>12</c:v>
                </c:pt>
                <c:pt idx="4">
                  <c:v>9</c:v>
                </c:pt>
                <c:pt idx="5">
                  <c:v>13</c:v>
                </c:pt>
                <c:pt idx="6">
                  <c:v>9</c:v>
                </c:pt>
                <c:pt idx="7">
                  <c:v>14</c:v>
                </c:pt>
                <c:pt idx="8">
                  <c:v>9</c:v>
                </c:pt>
              </c:numCache>
            </c:numRef>
          </c:val>
          <c:extLst>
            <c:ext xmlns:c16="http://schemas.microsoft.com/office/drawing/2014/chart" uri="{C3380CC4-5D6E-409C-BE32-E72D297353CC}">
              <c16:uniqueId val="{00000006-8881-49EC-9C17-8218F4B0CF16}"/>
            </c:ext>
          </c:extLst>
        </c:ser>
        <c:dLbls>
          <c:showLegendKey val="0"/>
          <c:showVal val="0"/>
          <c:showCatName val="0"/>
          <c:showSerName val="0"/>
          <c:showPercent val="0"/>
          <c:showBubbleSize val="0"/>
        </c:dLbls>
        <c:gapWidth val="150"/>
        <c:overlap val="100"/>
        <c:axId val="865699480"/>
        <c:axId val="865699808"/>
      </c:barChart>
      <c:catAx>
        <c:axId val="865699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699808"/>
        <c:crosses val="autoZero"/>
        <c:auto val="1"/>
        <c:lblAlgn val="ctr"/>
        <c:lblOffset val="100"/>
        <c:noMultiLvlLbl val="0"/>
      </c:catAx>
      <c:valAx>
        <c:axId val="865699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65699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6E054-830A-4A21-9179-022A29E2F2F8}" type="datetimeFigureOut">
              <a:rPr lang="en-GB" smtClean="0"/>
              <a:t>15/03/2022</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A2C93-34A1-47A0-90A8-1BAE3AD6F387}" type="slidenum">
              <a:rPr lang="en-GB" smtClean="0"/>
              <a:t>‹Nº›</a:t>
            </a:fld>
            <a:endParaRPr lang="en-GB"/>
          </a:p>
        </p:txBody>
      </p:sp>
    </p:spTree>
    <p:extLst>
      <p:ext uri="{BB962C8B-B14F-4D97-AF65-F5344CB8AC3E}">
        <p14:creationId xmlns:p14="http://schemas.microsoft.com/office/powerpoint/2010/main" val="234064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A24F6B-5C9D-49FC-9564-E1A3147014EE}"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73DA2C93-34A1-47A0-90A8-1BAE3AD6F387}" type="slidenum">
              <a:rPr lang="en-GB" smtClean="0"/>
              <a:t>24</a:t>
            </a:fld>
            <a:endParaRPr lang="en-GB"/>
          </a:p>
        </p:txBody>
      </p:sp>
    </p:spTree>
    <p:extLst>
      <p:ext uri="{BB962C8B-B14F-4D97-AF65-F5344CB8AC3E}">
        <p14:creationId xmlns:p14="http://schemas.microsoft.com/office/powerpoint/2010/main" val="3184677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79509" y="1697047"/>
            <a:ext cx="10058400" cy="2593975"/>
          </a:xfrm>
          <a:prstGeom prst="rect">
            <a:avLst/>
          </a:prstGeom>
        </p:spPr>
        <p:txBody>
          <a:bodyPr anchor="b"/>
          <a:lstStyle>
            <a:lvl1pPr>
              <a:defRPr sz="6600">
                <a:ln>
                  <a:noFill/>
                </a:ln>
                <a:solidFill>
                  <a:schemeClr val="tx2"/>
                </a:solidFill>
              </a:defRPr>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2400869" y="4621815"/>
            <a:ext cx="8615680" cy="1066800"/>
          </a:xfrm>
          <a:prstGeom prst="rect">
            <a:avLst/>
          </a:prstGeo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n-US" dirty="0"/>
          </a:p>
        </p:txBody>
      </p:sp>
      <p:pic>
        <p:nvPicPr>
          <p:cNvPr id="6" name="Imagen 5" descr="http://documenta.wi.csic.es/alfresco/downloadpublic/direct/workspace/SpacesStore/0bee7c59-1614-4d79-916f-88f0a8c28304/61_GOB_MCIU_CSIC_WEB_rgb.jpg"/>
          <p:cNvPicPr/>
          <p:nvPr/>
        </p:nvPicPr>
        <p:blipFill>
          <a:blip r:embed="rId2">
            <a:extLst>
              <a:ext uri="{28A0092B-C50C-407E-A947-70E740481C1C}">
                <a14:useLocalDpi xmlns:a14="http://schemas.microsoft.com/office/drawing/2010/main" val="0"/>
              </a:ext>
            </a:extLst>
          </a:blip>
          <a:srcRect/>
          <a:stretch>
            <a:fillRect/>
          </a:stretch>
        </p:blipFill>
        <p:spPr bwMode="auto">
          <a:xfrm>
            <a:off x="5924723" y="5885702"/>
            <a:ext cx="6119495" cy="920750"/>
          </a:xfrm>
          <a:prstGeom prst="rect">
            <a:avLst/>
          </a:prstGeom>
          <a:noFill/>
          <a:ln>
            <a:noFill/>
          </a:ln>
        </p:spPr>
      </p:pic>
    </p:spTree>
    <p:extLst>
      <p:ext uri="{BB962C8B-B14F-4D97-AF65-F5344CB8AC3E}">
        <p14:creationId xmlns:p14="http://schemas.microsoft.com/office/powerpoint/2010/main" val="2911929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142203" y="189765"/>
            <a:ext cx="9217252" cy="724942"/>
          </a:xfrm>
          <a:prstGeom prst="rect">
            <a:avLst/>
          </a:prstGeom>
        </p:spPr>
        <p:txBody>
          <a:bodyPr/>
          <a:lstStyle>
            <a:lvl1pPr>
              <a:defRPr sz="48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1199455" y="1890526"/>
            <a:ext cx="10160000" cy="3871504"/>
          </a:xfrm>
          <a:prstGeom prst="rect">
            <a:avLst/>
          </a:prstGeom>
        </p:spPr>
        <p:txBody>
          <a:bodyPr/>
          <a:lstStyle>
            <a:lvl5pPr>
              <a:defRPr sz="4400">
                <a:solidFill>
                  <a:schemeClr val="tx1"/>
                </a:solidFill>
                <a:latin typeface="+mj-lt"/>
              </a:defRPr>
            </a:lvl5pPr>
            <a:lvl6pPr>
              <a:defRPr sz="4000">
                <a:solidFill>
                  <a:schemeClr val="tx1"/>
                </a:solidFill>
                <a:latin typeface="+mj-lt"/>
              </a:defRPr>
            </a:lvl6pPr>
            <a:lvl7pPr>
              <a:defRPr sz="3600">
                <a:solidFill>
                  <a:schemeClr val="tx1"/>
                </a:solidFill>
                <a:latin typeface="+mj-lt"/>
              </a:defRPr>
            </a:lvl7pPr>
            <a:lvl8pPr>
              <a:defRPr sz="3200">
                <a:solidFill>
                  <a:schemeClr val="tx1"/>
                </a:solidFill>
                <a:latin typeface="+mj-lt"/>
              </a:defRPr>
            </a:lvl8pPr>
            <a:lvl9pPr>
              <a:defRPr sz="2800">
                <a:solidFill>
                  <a:schemeClr val="tx1"/>
                </a:solidFill>
                <a:latin typeface="+mj-lt"/>
              </a:defRPr>
            </a:lvl9pPr>
          </a:lstStyle>
          <a:p>
            <a:pPr lvl="4"/>
            <a:r>
              <a:rPr lang="es-ES" dirty="0"/>
              <a:t>Haga clic para modificar el estilo de texto del patrón</a:t>
            </a:r>
          </a:p>
          <a:p>
            <a:pPr lvl="5"/>
            <a:r>
              <a:rPr lang="es-ES" dirty="0"/>
              <a:t>Segundo nivel</a:t>
            </a:r>
          </a:p>
          <a:p>
            <a:pPr lvl="6"/>
            <a:r>
              <a:rPr lang="es-ES" dirty="0"/>
              <a:t>Tercer nivel</a:t>
            </a:r>
          </a:p>
          <a:p>
            <a:pPr lvl="7"/>
            <a:r>
              <a:rPr lang="es-ES" dirty="0"/>
              <a:t>Cuarto nivel</a:t>
            </a:r>
          </a:p>
          <a:p>
            <a:pPr lvl="8"/>
            <a:r>
              <a:rPr lang="es-ES" dirty="0"/>
              <a:t>Quinto nivel</a:t>
            </a:r>
            <a:endParaRPr lang="en-US" dirty="0"/>
          </a:p>
        </p:txBody>
      </p:sp>
      <p:sp>
        <p:nvSpPr>
          <p:cNvPr id="6" name="Slide Number Placeholder 5"/>
          <p:cNvSpPr>
            <a:spLocks noGrp="1"/>
          </p:cNvSpPr>
          <p:nvPr>
            <p:ph type="sldNum" sz="quarter" idx="12"/>
          </p:nvPr>
        </p:nvSpPr>
        <p:spPr>
          <a:xfrm>
            <a:off x="124520" y="6363314"/>
            <a:ext cx="731520" cy="396240"/>
          </a:xfrm>
          <a:prstGeom prst="bracketPair">
            <a:avLst>
              <a:gd name="adj" fmla="val 17949"/>
            </a:avLst>
          </a:prstGeom>
        </p:spPr>
        <p:txBody>
          <a:bodyPr/>
          <a:lstStyle>
            <a:lvl1pPr>
              <a:defRPr>
                <a:solidFill>
                  <a:schemeClr val="tx1"/>
                </a:solidFill>
              </a:defRPr>
            </a:lvl1pPr>
          </a:lstStyle>
          <a:p>
            <a:fld id="{716038B5-315D-43C7-AD43-9C07CBB5EE21}" type="slidenum">
              <a:rPr lang="en-GB" smtClean="0"/>
              <a:t>‹Nº›</a:t>
            </a:fld>
            <a:endParaRPr lang="en-GB"/>
          </a:p>
        </p:txBody>
      </p:sp>
    </p:spTree>
    <p:extLst>
      <p:ext uri="{BB962C8B-B14F-4D97-AF65-F5344CB8AC3E}">
        <p14:creationId xmlns:p14="http://schemas.microsoft.com/office/powerpoint/2010/main" val="217076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ncuentro de Cientific@s del CSIC 2018">
    <p:spTree>
      <p:nvGrpSpPr>
        <p:cNvPr id="1" name=""/>
        <p:cNvGrpSpPr/>
        <p:nvPr/>
      </p:nvGrpSpPr>
      <p:grpSpPr>
        <a:xfrm>
          <a:off x="0" y="0"/>
          <a:ext cx="0" cy="0"/>
          <a:chOff x="0" y="0"/>
          <a:chExt cx="0" cy="0"/>
        </a:xfrm>
      </p:grpSpPr>
      <p:sp>
        <p:nvSpPr>
          <p:cNvPr id="2" name="Title 1"/>
          <p:cNvSpPr>
            <a:spLocks noGrp="1"/>
          </p:cNvSpPr>
          <p:nvPr>
            <p:ph type="title"/>
          </p:nvPr>
        </p:nvSpPr>
        <p:spPr>
          <a:xfrm>
            <a:off x="1560576" y="218058"/>
            <a:ext cx="10160000" cy="724942"/>
          </a:xfrm>
          <a:prstGeom prst="rect">
            <a:avLst/>
          </a:prstGeo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1395984" y="1730757"/>
            <a:ext cx="10160000" cy="4549988"/>
          </a:xfrm>
          <a:prstGeom prst="rect">
            <a:avLst/>
          </a:prstGeo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6" name="Slide Number Placeholder 5"/>
          <p:cNvSpPr>
            <a:spLocks noGrp="1"/>
          </p:cNvSpPr>
          <p:nvPr>
            <p:ph type="sldNum" sz="quarter" idx="12"/>
          </p:nvPr>
        </p:nvSpPr>
        <p:spPr>
          <a:xfrm>
            <a:off x="152400" y="6280745"/>
            <a:ext cx="731520" cy="396240"/>
          </a:xfrm>
          <a:prstGeom prst="bracketPair">
            <a:avLst>
              <a:gd name="adj" fmla="val 17949"/>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79CA15-6B8C-46B3-BCC5-8F63089C5E6F}" type="slidenum">
              <a:rPr kumimoji="0" lang="es-ES" sz="1800" b="0" i="0" u="none" strike="noStrike" kern="1200" cap="none" spc="0" normalizeH="0" baseline="0" noProof="0" smtClean="0">
                <a:ln>
                  <a:noFill/>
                </a:ln>
                <a:solidFill>
                  <a:srgbClr val="000000"/>
                </a:solidFill>
                <a:effectLst/>
                <a:uLnTx/>
                <a:uFillTx/>
                <a:latin typeface="Cambri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es-ES" sz="1800" b="0" i="0" u="none" strike="noStrike" kern="1200" cap="none" spc="0" normalizeH="0" baseline="0" noProof="0" dirty="0">
              <a:ln>
                <a:noFill/>
              </a:ln>
              <a:solidFill>
                <a:srgbClr val="000000"/>
              </a:solidFill>
              <a:effectLst/>
              <a:uLnTx/>
              <a:uFillTx/>
              <a:latin typeface="Cambria"/>
              <a:ea typeface="+mn-ea"/>
              <a:cs typeface="+mn-cs"/>
            </a:endParaRPr>
          </a:p>
        </p:txBody>
      </p:sp>
    </p:spTree>
    <p:extLst>
      <p:ext uri="{BB962C8B-B14F-4D97-AF65-F5344CB8AC3E}">
        <p14:creationId xmlns:p14="http://schemas.microsoft.com/office/powerpoint/2010/main" val="33613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101710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rot="10800000">
            <a:off x="0" y="16232"/>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a:ea typeface="+mn-ea"/>
              <a:cs typeface="+mn-cs"/>
            </a:endParaRPr>
          </a:p>
        </p:txBody>
      </p:sp>
      <p:sp>
        <p:nvSpPr>
          <p:cNvPr id="8" name="Rectangle 7"/>
          <p:cNvSpPr/>
          <p:nvPr/>
        </p:nvSpPr>
        <p:spPr>
          <a:xfrm>
            <a:off x="0" y="63692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mbria"/>
              <a:ea typeface="+mn-ea"/>
              <a:cs typeface="+mn-cs"/>
            </a:endParaRPr>
          </a:p>
        </p:txBody>
      </p:sp>
      <p:pic>
        <p:nvPicPr>
          <p:cNvPr id="2" name="Imagen 1"/>
          <p:cNvPicPr>
            <a:picLocks noChangeAspect="1"/>
          </p:cNvPicPr>
          <p:nvPr/>
        </p:nvPicPr>
        <p:blipFill rotWithShape="1">
          <a:blip r:embed="rId6" cstate="print">
            <a:extLst>
              <a:ext uri="{28A0092B-C50C-407E-A947-70E740481C1C}">
                <a14:useLocalDpi xmlns:a14="http://schemas.microsoft.com/office/drawing/2010/main" val="0"/>
              </a:ext>
            </a:extLst>
          </a:blip>
          <a:srcRect l="5366" t="16170" r="6735" b="14893"/>
          <a:stretch/>
        </p:blipFill>
        <p:spPr>
          <a:xfrm>
            <a:off x="9624294" y="5975927"/>
            <a:ext cx="2410691" cy="748146"/>
          </a:xfrm>
          <a:prstGeom prst="rect">
            <a:avLst/>
          </a:prstGeom>
        </p:spPr>
      </p:pic>
      <p:sp>
        <p:nvSpPr>
          <p:cNvPr id="6" name="CuadroTexto 5"/>
          <p:cNvSpPr txBox="1"/>
          <p:nvPr/>
        </p:nvSpPr>
        <p:spPr>
          <a:xfrm>
            <a:off x="3937" y="620688"/>
            <a:ext cx="1814354" cy="707886"/>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B050"/>
                </a:solidFill>
                <a:effectLst/>
                <a:uLnTx/>
                <a:uFillTx/>
                <a:latin typeface="Cambria"/>
                <a:ea typeface="+mn-ea"/>
                <a:cs typeface="+mn-cs"/>
              </a:rPr>
              <a:t>#CSIC</a:t>
            </a:r>
          </a:p>
        </p:txBody>
      </p:sp>
    </p:spTree>
    <p:extLst>
      <p:ext uri="{BB962C8B-B14F-4D97-AF65-F5344CB8AC3E}">
        <p14:creationId xmlns:p14="http://schemas.microsoft.com/office/powerpoint/2010/main" val="3702602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hyperlink" Target="http://bambu.csic.es/alfresco/download/direct/workspace/SpacesStore/fd118397-3883-4a6e-b65e-898cb4220519/Resoluci%C3%B3n%20de%20la%20Presidencia%20del%20CSIC%20de%2021%20de%20enero%20de%202021%20por%20la%20que%20se%20delegan%20competencias.pdf?ticket=TICKET_2298bd33fc2a7b6f3732aeec4a89f8ea6c2dcfde"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erasmusintern.org/"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tranet.csic.es/group/i2&#8208;intranet&#8208;corporativa/cursos&#8208;de&#8208;postgrado."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La%20solicitud%20de%20V&#186;B&#186;%20para%20impartir%20docencia%20es%20un%20documento%20al%20que%20se%20accede%20a%20trav&#233;s%20de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url?sa=i&amp;url=https%3A%2F%2Fwww.linkedin.com%2Fpub%2Fdir%2FAlberto%2FBascones&amp;psig=AOvVaw1oQ0YAuNQPlb1sEHKQDp9U&amp;ust=1647470861052000&amp;source=images&amp;cd=vfe&amp;ved=0CAsQjRxqFwoTCPCU1q-ZyfYCFQAAAAAdAAAAABAO" TargetMode="External"/><Relationship Id="rId2" Type="http://schemas.openxmlformats.org/officeDocument/2006/relationships/image" Target="../media/image18.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jaeintro.csic.es/en/"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hyperlink" Target="http://bambu.csic.es/alfresco/download/direct/workspace/SpacesStore/fd118397-3883-4a6e-b65e-898cb4220519/Resoluci%C3%B3n%20de%20la%20Presidencia%20del%20CSIC%20de%2021%20de%20enero%20de%202021%20por%20la%20que%20se%20delegan%20competencias.pdf?ticket=TICKET_2298bd33fc2a7b6f3732aeec4a89f8ea6c2dcfd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79509" y="835025"/>
            <a:ext cx="10058400" cy="2593975"/>
          </a:xfrm>
        </p:spPr>
        <p:txBody>
          <a:bodyPr/>
          <a:lstStyle/>
          <a:p>
            <a:pPr algn="ctr"/>
            <a:r>
              <a:rPr lang="en-GB" dirty="0"/>
              <a:t>El Departamento de Postgrado y Especialización</a:t>
            </a:r>
          </a:p>
        </p:txBody>
      </p:sp>
      <p:sp>
        <p:nvSpPr>
          <p:cNvPr id="3" name="Subtítulo 2"/>
          <p:cNvSpPr>
            <a:spLocks noGrp="1"/>
          </p:cNvSpPr>
          <p:nvPr>
            <p:ph type="subTitle" idx="1"/>
          </p:nvPr>
        </p:nvSpPr>
        <p:spPr>
          <a:xfrm>
            <a:off x="8245858" y="3868779"/>
            <a:ext cx="2942096" cy="1066800"/>
          </a:xfrm>
        </p:spPr>
        <p:txBody>
          <a:bodyPr>
            <a:normAutofit/>
          </a:bodyPr>
          <a:lstStyle/>
          <a:p>
            <a:r>
              <a:rPr lang="en-GB" sz="2500" dirty="0"/>
              <a:t>Carmen Simón</a:t>
            </a:r>
          </a:p>
        </p:txBody>
      </p:sp>
      <p:pic>
        <p:nvPicPr>
          <p:cNvPr id="4" name="Imagen 3">
            <a:extLst>
              <a:ext uri="{FF2B5EF4-FFF2-40B4-BE49-F238E27FC236}">
                <a16:creationId xmlns:a16="http://schemas.microsoft.com/office/drawing/2014/main" id="{00A7E710-1250-4AF7-B1E1-5858C7DB7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306032353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8496F7D-8B07-48B3-B672-83AC3355F8D1}"/>
              </a:ext>
            </a:extLst>
          </p:cNvPr>
          <p:cNvSpPr/>
          <p:nvPr/>
        </p:nvSpPr>
        <p:spPr>
          <a:xfrm>
            <a:off x="1506071" y="687385"/>
            <a:ext cx="10506634" cy="5478423"/>
          </a:xfrm>
          <a:prstGeom prst="rect">
            <a:avLst/>
          </a:prstGeom>
        </p:spPr>
        <p:txBody>
          <a:bodyPr wrap="square">
            <a:spAutoFit/>
          </a:bodyPr>
          <a:lstStyle/>
          <a:p>
            <a:r>
              <a:rPr lang="es-ES" sz="1400" dirty="0"/>
              <a:t>Las </a:t>
            </a:r>
            <a:r>
              <a:rPr lang="es-ES" sz="1400" b="1" dirty="0"/>
              <a:t>direcciones de los ICU </a:t>
            </a:r>
            <a:r>
              <a:rPr lang="es-ES" sz="1400" dirty="0"/>
              <a:t>pueden actuar como </a:t>
            </a:r>
            <a:r>
              <a:rPr lang="es-ES" sz="1400" b="1" dirty="0"/>
              <a:t>representantes legales (RL) </a:t>
            </a:r>
            <a:r>
              <a:rPr lang="es-ES" sz="1400" dirty="0"/>
              <a:t>según se recoge en la </a:t>
            </a:r>
            <a:r>
              <a:rPr lang="es-ES" sz="1400" dirty="0">
                <a:hlinkClick r:id="rId2"/>
              </a:rPr>
              <a:t>Resolución de 21 de enero de 2021 de la Presidencia del CSIC</a:t>
            </a:r>
            <a:r>
              <a:rPr lang="es-ES" sz="1400" dirty="0"/>
              <a:t>, por la que se delegan competencias.</a:t>
            </a:r>
          </a:p>
          <a:p>
            <a:endParaRPr lang="es-ES" sz="1400" dirty="0"/>
          </a:p>
          <a:p>
            <a:r>
              <a:rPr lang="es-ES" sz="1400" b="1" u="sng" dirty="0"/>
              <a:t>CONVOCATORIAS DE AYUDAS PREDOCTORALES</a:t>
            </a:r>
          </a:p>
          <a:p>
            <a:endParaRPr lang="es-ES" sz="1400" b="1" u="sng" dirty="0"/>
          </a:p>
          <a:p>
            <a:pPr marL="800100" lvl="1" indent="-342900">
              <a:buFont typeface="+mj-lt"/>
              <a:buAutoNum type="arabicPeriod"/>
            </a:pPr>
            <a:r>
              <a:rPr lang="es-ES" sz="1400" dirty="0"/>
              <a:t>En las </a:t>
            </a:r>
            <a:r>
              <a:rPr lang="es-ES" sz="1400" b="1" dirty="0"/>
              <a:t>convocatorias de ayudas predoctorales que no supongan compromiso de gasto para la ORGC</a:t>
            </a:r>
            <a:r>
              <a:rPr lang="es-ES" sz="1400" dirty="0"/>
              <a:t>. Suelen ser convocatorias autonómicas, de fundaciones o de la bolsa de empleo del CSIC (art. 3.1.6. Resolución de Delegación de Competencias)</a:t>
            </a:r>
          </a:p>
          <a:p>
            <a:pPr marL="800100" lvl="1" indent="-342900">
              <a:buFont typeface="+mj-lt"/>
              <a:buAutoNum type="arabicPeriod"/>
            </a:pPr>
            <a:r>
              <a:rPr lang="es-ES" sz="1400" dirty="0"/>
              <a:t>En las </a:t>
            </a:r>
            <a:r>
              <a:rPr lang="es-ES" sz="1400" b="1" dirty="0"/>
              <a:t>convocatorias predoctorales en las que la ORGC asume compromiso de gasto</a:t>
            </a:r>
            <a:r>
              <a:rPr lang="es-ES" sz="1400" dirty="0"/>
              <a:t>, según las resoluciones anuales por las que se aprueban los presupuestos de funcionamiento, la DTO y las normas y criterios de actuación económica, siempre que </a:t>
            </a:r>
            <a:r>
              <a:rPr lang="es-ES" sz="1400" b="1" dirty="0"/>
              <a:t>haya una delegación de firma en las direcciones de los ICU</a:t>
            </a:r>
            <a:r>
              <a:rPr lang="es-ES" sz="1400" dirty="0"/>
              <a:t>.</a:t>
            </a:r>
          </a:p>
          <a:p>
            <a:pPr marL="363538" indent="-363538"/>
            <a:r>
              <a:rPr lang="es-ES" sz="1400" dirty="0"/>
              <a:t>      En dichas resoluciones se enumeran las convocatorias predoctorales en las que la ORGC asume un porcentaje de financiación. Es el caso de las ayudas </a:t>
            </a:r>
            <a:r>
              <a:rPr lang="es-ES" sz="1400" b="1" dirty="0"/>
              <a:t>FPU</a:t>
            </a:r>
            <a:r>
              <a:rPr lang="es-ES" sz="1400" dirty="0"/>
              <a:t> y las ayudas predoctorales de la AEI (</a:t>
            </a:r>
            <a:r>
              <a:rPr lang="es-ES" sz="1400" b="1" dirty="0"/>
              <a:t>antiguas FPI</a:t>
            </a:r>
            <a:r>
              <a:rPr lang="es-ES" sz="1400" dirty="0"/>
              <a:t>). En estas convocatorias el representante legal es VICYT y SEGE, pero VICYT tiene delegación de firma en las Direcciones de los ICU para:</a:t>
            </a:r>
          </a:p>
          <a:p>
            <a:pPr marL="363538" indent="-363538"/>
            <a:r>
              <a:rPr lang="es-ES" sz="1400" dirty="0"/>
              <a:t>	</a:t>
            </a:r>
          </a:p>
          <a:p>
            <a:pPr marL="363538" indent="-363538"/>
            <a:r>
              <a:rPr lang="es-ES" sz="1400" b="1" dirty="0"/>
              <a:t>Ayudas predoctorales de la AEI:</a:t>
            </a:r>
          </a:p>
          <a:p>
            <a:pPr marL="1200150" lvl="2" indent="-285750">
              <a:buFont typeface="Arial" panose="020B0604020202020204" pitchFamily="34" charset="0"/>
              <a:buChar char="•"/>
            </a:pPr>
            <a:r>
              <a:rPr lang="es-ES" sz="1400" dirty="0"/>
              <a:t>Hasta la convocatoria 2020, la firma y presentación de la justificación de la ejecución cuya solicitud haya sido realizada por esta Vicepresidencia, junto a los diferentes trámites que entre la solicitud y la justificación resulten precisos, de las ayudas mencionadas en el punto 2 de esta resolución. </a:t>
            </a:r>
          </a:p>
          <a:p>
            <a:pPr marL="363538" indent="-363538"/>
            <a:r>
              <a:rPr lang="es-ES" sz="1400" b="1" dirty="0"/>
              <a:t>Ayudas FPU:</a:t>
            </a:r>
            <a:r>
              <a:rPr lang="es-ES" sz="1400" dirty="0"/>
              <a:t>	</a:t>
            </a:r>
          </a:p>
          <a:p>
            <a:pPr marL="1277938" lvl="2" indent="-363538">
              <a:buFont typeface="Arial" panose="020B0604020202020204" pitchFamily="34" charset="0"/>
              <a:buChar char="•"/>
            </a:pPr>
            <a:r>
              <a:rPr lang="es-ES" sz="1400" dirty="0"/>
              <a:t>La firma en las actas de aceptación de las ayudas seleccionadas para el CSIC en la resolución provisional de candidaturas seleccionadas para la concesión de ayudas</a:t>
            </a:r>
          </a:p>
          <a:p>
            <a:pPr marL="1277938" lvl="2" indent="-363538">
              <a:buFont typeface="Arial" panose="020B0604020202020204" pitchFamily="34" charset="0"/>
              <a:buChar char="•"/>
            </a:pPr>
            <a:r>
              <a:rPr lang="es-ES" sz="1400" dirty="0"/>
              <a:t>El </a:t>
            </a:r>
            <a:r>
              <a:rPr lang="es-ES" sz="1400" dirty="0" err="1"/>
              <a:t>V.ºB.º</a:t>
            </a:r>
            <a:r>
              <a:rPr lang="es-ES" sz="1400" dirty="0"/>
              <a:t> en los formularios de compromiso por parte de las personas que dirigirán las tesis</a:t>
            </a:r>
          </a:p>
          <a:p>
            <a:pPr marL="1200150" lvl="2" indent="-285750">
              <a:buFont typeface="Arial" panose="020B0604020202020204" pitchFamily="34" charset="0"/>
              <a:buChar char="•"/>
            </a:pPr>
            <a:r>
              <a:rPr lang="es-ES" sz="1400" dirty="0"/>
              <a:t> En la gestión de estancias breves: Autorización del centro de adscripción para la realización de estancias breves y el certificado de reincorporación.</a:t>
            </a:r>
          </a:p>
        </p:txBody>
      </p:sp>
      <p:sp>
        <p:nvSpPr>
          <p:cNvPr id="3" name="CuadroTexto 2">
            <a:extLst>
              <a:ext uri="{FF2B5EF4-FFF2-40B4-BE49-F238E27FC236}">
                <a16:creationId xmlns:a16="http://schemas.microsoft.com/office/drawing/2014/main" id="{9D4941DD-1283-434F-9F0A-65D9F7832362}"/>
              </a:ext>
            </a:extLst>
          </p:cNvPr>
          <p:cNvSpPr txBox="1"/>
          <p:nvPr/>
        </p:nvSpPr>
        <p:spPr>
          <a:xfrm>
            <a:off x="3200401" y="174621"/>
            <a:ext cx="7790328" cy="400110"/>
          </a:xfrm>
          <a:prstGeom prst="rect">
            <a:avLst/>
          </a:prstGeom>
          <a:noFill/>
        </p:spPr>
        <p:txBody>
          <a:bodyPr wrap="square" rtlCol="0">
            <a:spAutoFit/>
          </a:bodyPr>
          <a:lstStyle/>
          <a:p>
            <a:pPr algn="ctr"/>
            <a:r>
              <a:rPr lang="es-ES" sz="2000" b="1" dirty="0">
                <a:solidFill>
                  <a:schemeClr val="tx2">
                    <a:lumMod val="75000"/>
                  </a:schemeClr>
                </a:solidFill>
              </a:rPr>
              <a:t>DIRECCIONES ICU COMO REPRESENTANTES LEGALES EN EL CSIC</a:t>
            </a:r>
          </a:p>
        </p:txBody>
      </p:sp>
    </p:spTree>
    <p:extLst>
      <p:ext uri="{BB962C8B-B14F-4D97-AF65-F5344CB8AC3E}">
        <p14:creationId xmlns:p14="http://schemas.microsoft.com/office/powerpoint/2010/main" val="365731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582747"/>
            <a:ext cx="10902043" cy="2593975"/>
          </a:xfrm>
        </p:spPr>
        <p:txBody>
          <a:bodyPr/>
          <a:lstStyle/>
          <a:p>
            <a:r>
              <a:rPr lang="es-ES" dirty="0"/>
              <a:t>Atracción y Retención del talento</a:t>
            </a:r>
          </a:p>
        </p:txBody>
      </p:sp>
      <p:pic>
        <p:nvPicPr>
          <p:cNvPr id="3" name="Imagen 2">
            <a:extLst>
              <a:ext uri="{FF2B5EF4-FFF2-40B4-BE49-F238E27FC236}">
                <a16:creationId xmlns:a16="http://schemas.microsoft.com/office/drawing/2014/main" id="{A316FFCA-5EF0-4CAB-A6D4-218B2F922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3315107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0591" y="189765"/>
            <a:ext cx="9490892" cy="724942"/>
          </a:xfrm>
        </p:spPr>
        <p:txBody>
          <a:bodyPr/>
          <a:lstStyle/>
          <a:p>
            <a:r>
              <a:rPr lang="es-ES" dirty="0"/>
              <a:t>Difusión de Convocatorias Predoctorales</a:t>
            </a:r>
          </a:p>
        </p:txBody>
      </p:sp>
      <p:sp>
        <p:nvSpPr>
          <p:cNvPr id="4" name="Rectángulo 3"/>
          <p:cNvSpPr/>
          <p:nvPr/>
        </p:nvSpPr>
        <p:spPr>
          <a:xfrm>
            <a:off x="1770590" y="2680046"/>
            <a:ext cx="8768445" cy="1116972"/>
          </a:xfrm>
          <a:prstGeom prst="rect">
            <a:avLst/>
          </a:prstGeom>
        </p:spPr>
        <p:txBody>
          <a:bodyPr wrap="square">
            <a:spAutoFit/>
          </a:bodyPr>
          <a:lstStyle/>
          <a:p>
            <a:pPr algn="just">
              <a:lnSpc>
                <a:spcPct val="107000"/>
              </a:lnSpc>
              <a:spcAft>
                <a:spcPts val="800"/>
              </a:spcAft>
            </a:pPr>
            <a:r>
              <a:rPr lang="es-ES" dirty="0">
                <a:latin typeface="Gill Sans MT" panose="020B0502020104020203" pitchFamily="34" charset="0"/>
                <a:ea typeface="Calibri" panose="020F0502020204030204" pitchFamily="34" charset="0"/>
                <a:cs typeface="Times New Roman" panose="02020603050405020304" pitchFamily="18" charset="0"/>
              </a:rPr>
              <a:t>Para la convocatoria FPI de 2020 se dio a los investigadores la posibilidad de difundir sus proyectos de investigación en la web y en redes sociales para atraer candidatos. </a:t>
            </a:r>
          </a:p>
          <a:p>
            <a:pPr algn="just">
              <a:lnSpc>
                <a:spcPct val="107000"/>
              </a:lnSpc>
              <a:spcAft>
                <a:spcPts val="800"/>
              </a:spcAft>
            </a:pPr>
            <a:r>
              <a:rPr lang="es-ES" dirty="0">
                <a:latin typeface="Gill Sans MT" panose="020B0502020104020203" pitchFamily="34" charset="0"/>
                <a:ea typeface="Calibri" panose="020F0502020204030204" pitchFamily="34" charset="0"/>
                <a:cs typeface="Times New Roman" panose="02020603050405020304" pitchFamily="18" charset="0"/>
              </a:rPr>
              <a:t>En total recibimos y difundimos </a:t>
            </a:r>
            <a:r>
              <a:rPr lang="es-ES" sz="2000" b="1" dirty="0">
                <a:latin typeface="Gill Sans MT" panose="020B0502020104020203" pitchFamily="34" charset="0"/>
                <a:ea typeface="Calibri" panose="020F0502020204030204" pitchFamily="34" charset="0"/>
                <a:cs typeface="Times New Roman" panose="02020603050405020304" pitchFamily="18" charset="0"/>
              </a:rPr>
              <a:t>119 proyectos</a:t>
            </a:r>
          </a:p>
        </p:txBody>
      </p:sp>
      <p:sp>
        <p:nvSpPr>
          <p:cNvPr id="5" name="Título 1"/>
          <p:cNvSpPr txBox="1">
            <a:spLocks/>
          </p:cNvSpPr>
          <p:nvPr/>
        </p:nvSpPr>
        <p:spPr>
          <a:xfrm>
            <a:off x="1627627" y="2090306"/>
            <a:ext cx="9633856"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2800" b="1" dirty="0"/>
              <a:t>- Difusión de Expresiones de interés para atraer solicitantes FPI</a:t>
            </a:r>
          </a:p>
        </p:txBody>
      </p:sp>
      <p:sp>
        <p:nvSpPr>
          <p:cNvPr id="11" name="Título 1"/>
          <p:cNvSpPr txBox="1">
            <a:spLocks/>
          </p:cNvSpPr>
          <p:nvPr/>
        </p:nvSpPr>
        <p:spPr>
          <a:xfrm>
            <a:off x="1627627" y="4144138"/>
            <a:ext cx="9633856"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2800" b="1" dirty="0"/>
              <a:t>- Difusión de Expresiones de interés para atraer solicitantes FPU</a:t>
            </a:r>
          </a:p>
        </p:txBody>
      </p:sp>
      <p:sp>
        <p:nvSpPr>
          <p:cNvPr id="12" name="Rectángulo 11"/>
          <p:cNvSpPr/>
          <p:nvPr/>
        </p:nvSpPr>
        <p:spPr>
          <a:xfrm>
            <a:off x="1770591" y="4707149"/>
            <a:ext cx="8768445" cy="1116972"/>
          </a:xfrm>
          <a:prstGeom prst="rect">
            <a:avLst/>
          </a:prstGeom>
        </p:spPr>
        <p:txBody>
          <a:bodyPr wrap="square">
            <a:spAutoFit/>
          </a:bodyPr>
          <a:lstStyle/>
          <a:p>
            <a:pPr algn="just">
              <a:lnSpc>
                <a:spcPct val="107000"/>
              </a:lnSpc>
              <a:spcAft>
                <a:spcPts val="800"/>
              </a:spcAft>
            </a:pPr>
            <a:r>
              <a:rPr lang="es-ES" dirty="0">
                <a:latin typeface="Gill Sans MT" panose="020B0502020104020203" pitchFamily="34" charset="0"/>
                <a:ea typeface="Calibri" panose="020F0502020204030204" pitchFamily="34" charset="0"/>
                <a:cs typeface="Times New Roman" panose="02020603050405020304" pitchFamily="18" charset="0"/>
              </a:rPr>
              <a:t>Para la convocatoria FPU de 2020 se dio a los investigadores la posibilidad de difundir sus proyectos de investigación en la web y en redes sociales para atraer candidatos. </a:t>
            </a:r>
          </a:p>
          <a:p>
            <a:pPr algn="just">
              <a:lnSpc>
                <a:spcPct val="107000"/>
              </a:lnSpc>
              <a:spcAft>
                <a:spcPts val="800"/>
              </a:spcAft>
            </a:pPr>
            <a:r>
              <a:rPr lang="es-ES" dirty="0">
                <a:latin typeface="Gill Sans MT" panose="020B0502020104020203" pitchFamily="34" charset="0"/>
                <a:ea typeface="Calibri" panose="020F0502020204030204" pitchFamily="34" charset="0"/>
                <a:cs typeface="Times New Roman" panose="02020603050405020304" pitchFamily="18" charset="0"/>
              </a:rPr>
              <a:t>En total recibimos y difundimos </a:t>
            </a:r>
            <a:r>
              <a:rPr lang="es-ES" sz="2000" b="1" dirty="0">
                <a:latin typeface="Gill Sans MT" panose="020B0502020104020203" pitchFamily="34" charset="0"/>
                <a:ea typeface="Calibri" panose="020F0502020204030204" pitchFamily="34" charset="0"/>
                <a:cs typeface="Times New Roman" panose="02020603050405020304" pitchFamily="18" charset="0"/>
              </a:rPr>
              <a:t>403 proyectos</a:t>
            </a:r>
          </a:p>
        </p:txBody>
      </p:sp>
      <p:pic>
        <p:nvPicPr>
          <p:cNvPr id="7" name="Imagen 6">
            <a:extLst>
              <a:ext uri="{FF2B5EF4-FFF2-40B4-BE49-F238E27FC236}">
                <a16:creationId xmlns:a16="http://schemas.microsoft.com/office/drawing/2014/main" id="{5AF790CF-B1CB-4FCB-8945-9BE3F13523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2502208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Preguntas comunes acerca del brote de COVID-19"/>
          <p:cNvSpPr>
            <a:spLocks noChangeAspect="1" noChangeArrowheads="1"/>
          </p:cNvSpPr>
          <p:nvPr/>
        </p:nvSpPr>
        <p:spPr bwMode="auto">
          <a:xfrm>
            <a:off x="155575" y="-762000"/>
            <a:ext cx="286702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Imagen 8">
            <a:extLst>
              <a:ext uri="{FF2B5EF4-FFF2-40B4-BE49-F238E27FC236}">
                <a16:creationId xmlns:a16="http://schemas.microsoft.com/office/drawing/2014/main" id="{6DD1FB16-ABCA-4C89-A3E0-91B38B2BC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
        <p:nvSpPr>
          <p:cNvPr id="8" name="Título 1">
            <a:extLst>
              <a:ext uri="{FF2B5EF4-FFF2-40B4-BE49-F238E27FC236}">
                <a16:creationId xmlns:a16="http://schemas.microsoft.com/office/drawing/2014/main" id="{2A2299B1-5A99-450F-94F0-2E5645031DD7}"/>
              </a:ext>
            </a:extLst>
          </p:cNvPr>
          <p:cNvSpPr>
            <a:spLocks noGrp="1"/>
          </p:cNvSpPr>
          <p:nvPr/>
        </p:nvSpPr>
        <p:spPr>
          <a:xfrm>
            <a:off x="1589087" y="1712482"/>
            <a:ext cx="9670584"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4000" dirty="0">
                <a:solidFill>
                  <a:schemeClr val="tx1">
                    <a:lumMod val="65000"/>
                    <a:lumOff val="35000"/>
                  </a:schemeClr>
                </a:solidFill>
              </a:rPr>
              <a:t>Base de Datos de Expresiones de Interés (BDEI)</a:t>
            </a:r>
          </a:p>
        </p:txBody>
      </p:sp>
      <p:pic>
        <p:nvPicPr>
          <p:cNvPr id="13" name="Imagen 12">
            <a:extLst>
              <a:ext uri="{FF2B5EF4-FFF2-40B4-BE49-F238E27FC236}">
                <a16:creationId xmlns:a16="http://schemas.microsoft.com/office/drawing/2014/main" id="{515E809B-8621-438A-95B9-28FA8B77B6F0}"/>
              </a:ext>
            </a:extLst>
          </p:cNvPr>
          <p:cNvPicPr>
            <a:picLocks noChangeAspect="1"/>
          </p:cNvPicPr>
          <p:nvPr/>
        </p:nvPicPr>
        <p:blipFill>
          <a:blip r:embed="rId3"/>
          <a:stretch>
            <a:fillRect/>
          </a:stretch>
        </p:blipFill>
        <p:spPr>
          <a:xfrm>
            <a:off x="1589087" y="3016933"/>
            <a:ext cx="9391650" cy="2105025"/>
          </a:xfrm>
          <a:prstGeom prst="rect">
            <a:avLst/>
          </a:prstGeom>
        </p:spPr>
      </p:pic>
      <p:sp>
        <p:nvSpPr>
          <p:cNvPr id="7" name="Rectángulo 6">
            <a:extLst>
              <a:ext uri="{FF2B5EF4-FFF2-40B4-BE49-F238E27FC236}">
                <a16:creationId xmlns:a16="http://schemas.microsoft.com/office/drawing/2014/main" id="{41E466D8-C282-40BA-8BE4-9F6DEC13B5C9}"/>
              </a:ext>
            </a:extLst>
          </p:cNvPr>
          <p:cNvSpPr/>
          <p:nvPr/>
        </p:nvSpPr>
        <p:spPr>
          <a:xfrm>
            <a:off x="3370729" y="5411711"/>
            <a:ext cx="7435610" cy="338554"/>
          </a:xfrm>
          <a:prstGeom prst="rect">
            <a:avLst/>
          </a:prstGeom>
        </p:spPr>
        <p:txBody>
          <a:bodyPr wrap="square">
            <a:spAutoFit/>
          </a:bodyPr>
          <a:lstStyle/>
          <a:p>
            <a:r>
              <a:rPr lang="es-ES" sz="1600" dirty="0">
                <a:latin typeface="Gill Sans MT" panose="020B0502020104020203" pitchFamily="34" charset="0"/>
              </a:rPr>
              <a:t>https://www.csic.es/es/formacion-y-empleo/oportunidades-para-la-carrera-investigadora</a:t>
            </a:r>
          </a:p>
        </p:txBody>
      </p:sp>
      <p:sp>
        <p:nvSpPr>
          <p:cNvPr id="10" name="Título 1">
            <a:extLst>
              <a:ext uri="{FF2B5EF4-FFF2-40B4-BE49-F238E27FC236}">
                <a16:creationId xmlns:a16="http://schemas.microsoft.com/office/drawing/2014/main" id="{98502513-130C-42EB-95EB-9B7FB305F697}"/>
              </a:ext>
            </a:extLst>
          </p:cNvPr>
          <p:cNvSpPr txBox="1">
            <a:spLocks/>
          </p:cNvSpPr>
          <p:nvPr/>
        </p:nvSpPr>
        <p:spPr>
          <a:xfrm>
            <a:off x="1546945" y="215446"/>
            <a:ext cx="10363200" cy="817561"/>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4100" dirty="0">
                <a:latin typeface="Gill Sans MT" panose="020B0502020104020203" pitchFamily="34" charset="0"/>
              </a:rPr>
              <a:t>Oportunidades para la carrera investigadora</a:t>
            </a:r>
          </a:p>
        </p:txBody>
      </p:sp>
    </p:spTree>
    <p:extLst>
      <p:ext uri="{BB962C8B-B14F-4D97-AF65-F5344CB8AC3E}">
        <p14:creationId xmlns:p14="http://schemas.microsoft.com/office/powerpoint/2010/main" val="341399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2220" y="185534"/>
            <a:ext cx="5073249" cy="724942"/>
          </a:xfrm>
        </p:spPr>
        <p:txBody>
          <a:bodyPr/>
          <a:lstStyle/>
          <a:p>
            <a:r>
              <a:rPr lang="en-GB" dirty="0"/>
              <a:t>Programa Erasmus+</a:t>
            </a:r>
          </a:p>
        </p:txBody>
      </p:sp>
      <p:sp>
        <p:nvSpPr>
          <p:cNvPr id="5" name="CuadroTexto 4"/>
          <p:cNvSpPr txBox="1"/>
          <p:nvPr/>
        </p:nvSpPr>
        <p:spPr>
          <a:xfrm>
            <a:off x="1772220" y="1460968"/>
            <a:ext cx="8831035" cy="923330"/>
          </a:xfrm>
          <a:prstGeom prst="rect">
            <a:avLst/>
          </a:prstGeom>
          <a:noFill/>
        </p:spPr>
        <p:txBody>
          <a:bodyPr wrap="square" rtlCol="0">
            <a:spAutoFit/>
          </a:bodyPr>
          <a:lstStyle/>
          <a:p>
            <a:pPr algn="just"/>
            <a:r>
              <a:rPr lang="es-ES" dirty="0">
                <a:latin typeface="Gill Sans MT" panose="020B0502020104020203" pitchFamily="34" charset="0"/>
              </a:rPr>
              <a:t>Para favorecer la incorporación de estudiantes de otros países se ha puesto en marcha un procedimiento de difusión de oportunidades de prácticas en grupos del CSIC a través de la plataforma </a:t>
            </a:r>
            <a:r>
              <a:rPr lang="es-ES" u="sng" dirty="0">
                <a:latin typeface="Gill Sans MT" panose="020B0502020104020203" pitchFamily="34" charset="0"/>
                <a:hlinkClick r:id="rId2"/>
              </a:rPr>
              <a:t>https://erasmusintern.org/</a:t>
            </a:r>
            <a:r>
              <a:rPr lang="es-ES" dirty="0">
                <a:latin typeface="Gill Sans MT" panose="020B0502020104020203" pitchFamily="34" charset="0"/>
              </a:rPr>
              <a:t>.</a:t>
            </a:r>
          </a:p>
        </p:txBody>
      </p:sp>
      <p:sp>
        <p:nvSpPr>
          <p:cNvPr id="6" name="Rectángulo 5"/>
          <p:cNvSpPr/>
          <p:nvPr/>
        </p:nvSpPr>
        <p:spPr>
          <a:xfrm>
            <a:off x="1772220" y="2920964"/>
            <a:ext cx="9217513" cy="1323439"/>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cs typeface="Times New Roman" panose="02020603050405020304" pitchFamily="18" charset="0"/>
              </a:rPr>
              <a:t>Desde el lanzamiento de la iniciativa, en 9 meses hemos ofertado un total de </a:t>
            </a:r>
            <a:r>
              <a:rPr lang="es-ES" sz="20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101 expresiones de interés</a:t>
            </a:r>
            <a:r>
              <a:rPr lang="es-ES"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 </a:t>
            </a:r>
            <a:r>
              <a:rPr lang="es-ES" dirty="0">
                <a:latin typeface="Gill Sans MT" panose="020B0502020104020203" pitchFamily="34" charset="0"/>
                <a:ea typeface="Calibri" panose="020F0502020204030204" pitchFamily="34" charset="0"/>
                <a:cs typeface="Times New Roman" panose="02020603050405020304" pitchFamily="18" charset="0"/>
              </a:rPr>
              <a:t>para acoger estudiantes de Erasmus en diferentes Institutos, Centros y Unidades del CSIC con un promedio de </a:t>
            </a:r>
            <a:r>
              <a:rPr lang="es-ES" sz="20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8 meses</a:t>
            </a:r>
            <a:r>
              <a:rPr lang="es-ES" sz="2000" dirty="0">
                <a:latin typeface="Gill Sans MT" panose="020B0502020104020203" pitchFamily="34" charset="0"/>
                <a:ea typeface="Calibri" panose="020F0502020204030204" pitchFamily="34" charset="0"/>
                <a:cs typeface="Times New Roman" panose="02020603050405020304" pitchFamily="18" charset="0"/>
              </a:rPr>
              <a:t> </a:t>
            </a:r>
            <a:r>
              <a:rPr lang="es-ES" dirty="0">
                <a:latin typeface="Gill Sans MT" panose="020B0502020104020203" pitchFamily="34" charset="0"/>
                <a:ea typeface="Calibri" panose="020F0502020204030204" pitchFamily="34" charset="0"/>
                <a:cs typeface="Times New Roman" panose="02020603050405020304" pitchFamily="18" charset="0"/>
              </a:rPr>
              <a:t>de duración aproximada. Paralelamente, contabilizamos un total de </a:t>
            </a:r>
            <a:r>
              <a:rPr lang="es-ES" sz="20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1.200 solicitudes</a:t>
            </a:r>
            <a:r>
              <a:rPr lang="es-ES" sz="2000" dirty="0">
                <a:latin typeface="Gill Sans MT" panose="020B0502020104020203" pitchFamily="34" charset="0"/>
                <a:ea typeface="Calibri" panose="020F0502020204030204" pitchFamily="34" charset="0"/>
                <a:cs typeface="Times New Roman" panose="02020603050405020304" pitchFamily="18" charset="0"/>
              </a:rPr>
              <a:t> </a:t>
            </a:r>
            <a:r>
              <a:rPr lang="es-ES" dirty="0">
                <a:latin typeface="Gill Sans MT" panose="020B0502020104020203" pitchFamily="34" charset="0"/>
                <a:ea typeface="Calibri" panose="020F0502020204030204" pitchFamily="34" charset="0"/>
                <a:cs typeface="Times New Roman" panose="02020603050405020304" pitchFamily="18" charset="0"/>
              </a:rPr>
              <a:t>por parte de estudiantes internacionales</a:t>
            </a:r>
            <a:endParaRPr lang="en-GB"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706" y="-285435"/>
            <a:ext cx="2917948" cy="1746403"/>
          </a:xfrm>
          <a:prstGeom prst="rect">
            <a:avLst/>
          </a:prstGeom>
        </p:spPr>
      </p:pic>
      <p:pic>
        <p:nvPicPr>
          <p:cNvPr id="7" name="Imagen 6">
            <a:extLst>
              <a:ext uri="{FF2B5EF4-FFF2-40B4-BE49-F238E27FC236}">
                <a16:creationId xmlns:a16="http://schemas.microsoft.com/office/drawing/2014/main" id="{86DE0BDE-6A23-40C7-9231-2A02B7AC1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
        <p:nvSpPr>
          <p:cNvPr id="3" name="Rectángulo 2">
            <a:extLst>
              <a:ext uri="{FF2B5EF4-FFF2-40B4-BE49-F238E27FC236}">
                <a16:creationId xmlns:a16="http://schemas.microsoft.com/office/drawing/2014/main" id="{5840B568-EE6B-4CB1-A306-258C82B906E1}"/>
              </a:ext>
            </a:extLst>
          </p:cNvPr>
          <p:cNvSpPr/>
          <p:nvPr/>
        </p:nvSpPr>
        <p:spPr>
          <a:xfrm>
            <a:off x="1219199" y="5195430"/>
            <a:ext cx="8193742" cy="1477328"/>
          </a:xfrm>
          <a:prstGeom prst="rect">
            <a:avLst/>
          </a:prstGeom>
        </p:spPr>
        <p:txBody>
          <a:bodyPr wrap="square">
            <a:spAutoFit/>
          </a:bodyPr>
          <a:lstStyle/>
          <a:p>
            <a:r>
              <a:rPr lang="es-ES" b="1" u="sng" dirty="0"/>
              <a:t>Direcciones como RL CONVOCATORIAS ERASMUS+ INTERNSHIP</a:t>
            </a:r>
          </a:p>
          <a:p>
            <a:endParaRPr lang="es-ES" b="1" u="sng" dirty="0"/>
          </a:p>
          <a:p>
            <a:pPr lvl="1"/>
            <a:r>
              <a:rPr lang="es-ES" dirty="0">
                <a:latin typeface="Calibri" panose="020F0502020204030204" pitchFamily="34" charset="0"/>
                <a:ea typeface="Calibri" panose="020F0502020204030204" pitchFamily="34" charset="0"/>
                <a:cs typeface="Calibri" panose="020F0502020204030204" pitchFamily="34" charset="0"/>
              </a:rPr>
              <a:t>Para formalizar la incorporación hay que firmar un </a:t>
            </a:r>
            <a:r>
              <a:rPr lang="es-ES" b="1" dirty="0" err="1">
                <a:latin typeface="Calibri" panose="020F0502020204030204" pitchFamily="34" charset="0"/>
                <a:ea typeface="Calibri" panose="020F0502020204030204" pitchFamily="34" charset="0"/>
                <a:cs typeface="Calibri" panose="020F0502020204030204" pitchFamily="34" charset="0"/>
              </a:rPr>
              <a:t>Learning</a:t>
            </a:r>
            <a:r>
              <a:rPr lang="es-ES" b="1" dirty="0">
                <a:latin typeface="Calibri" panose="020F0502020204030204" pitchFamily="34" charset="0"/>
                <a:ea typeface="Calibri" panose="020F0502020204030204" pitchFamily="34" charset="0"/>
                <a:cs typeface="Calibri" panose="020F0502020204030204" pitchFamily="34" charset="0"/>
              </a:rPr>
              <a:t> </a:t>
            </a:r>
            <a:r>
              <a:rPr lang="es-ES" b="1" dirty="0" err="1">
                <a:latin typeface="Calibri" panose="020F0502020204030204" pitchFamily="34" charset="0"/>
                <a:ea typeface="Calibri" panose="020F0502020204030204" pitchFamily="34" charset="0"/>
                <a:cs typeface="Calibri" panose="020F0502020204030204" pitchFamily="34" charset="0"/>
              </a:rPr>
              <a:t>Agreement</a:t>
            </a:r>
            <a:r>
              <a:rPr lang="es-ES" b="1" dirty="0">
                <a:latin typeface="Calibri" panose="020F0502020204030204" pitchFamily="34" charset="0"/>
                <a:ea typeface="Calibri" panose="020F0502020204030204" pitchFamily="34" charset="0"/>
                <a:cs typeface="Calibri" panose="020F0502020204030204" pitchFamily="34" charset="0"/>
              </a:rPr>
              <a:t> (LA)</a:t>
            </a:r>
            <a:r>
              <a:rPr lang="es-ES" dirty="0">
                <a:latin typeface="Calibri" panose="020F0502020204030204" pitchFamily="34" charset="0"/>
                <a:ea typeface="Calibri" panose="020F0502020204030204" pitchFamily="34" charset="0"/>
                <a:cs typeface="Calibri" panose="020F0502020204030204" pitchFamily="34" charset="0"/>
              </a:rPr>
              <a:t> donde se concretan </a:t>
            </a:r>
            <a:r>
              <a:rPr lang="es-ES"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definitivamente</a:t>
            </a:r>
            <a:r>
              <a:rPr lang="es-ES" dirty="0">
                <a:latin typeface="Calibri" panose="020F0502020204030204" pitchFamily="34" charset="0"/>
                <a:ea typeface="Calibri" panose="020F0502020204030204" pitchFamily="34" charset="0"/>
                <a:cs typeface="Calibri" panose="020F0502020204030204" pitchFamily="34" charset="0"/>
              </a:rPr>
              <a:t> las fechas y las condiciones. El LA se firma por las direcciones de los ICU. </a:t>
            </a:r>
          </a:p>
        </p:txBody>
      </p:sp>
    </p:spTree>
    <p:extLst>
      <p:ext uri="{BB962C8B-B14F-4D97-AF65-F5344CB8AC3E}">
        <p14:creationId xmlns:p14="http://schemas.microsoft.com/office/powerpoint/2010/main" val="2577265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8193" y="159379"/>
            <a:ext cx="9112721" cy="724942"/>
          </a:xfrm>
        </p:spPr>
        <p:txBody>
          <a:bodyPr/>
          <a:lstStyle/>
          <a:p>
            <a:r>
              <a:rPr lang="es-ES" sz="4600" b="1" dirty="0"/>
              <a:t>Participación en Foros de Empleo de universidades</a:t>
            </a:r>
          </a:p>
        </p:txBody>
      </p:sp>
      <p:sp>
        <p:nvSpPr>
          <p:cNvPr id="9" name="CuadroTexto 8"/>
          <p:cNvSpPr txBox="1"/>
          <p:nvPr/>
        </p:nvSpPr>
        <p:spPr>
          <a:xfrm>
            <a:off x="3364959" y="4119180"/>
            <a:ext cx="6532076" cy="1015663"/>
          </a:xfrm>
          <a:prstGeom prst="rect">
            <a:avLst/>
          </a:prstGeom>
          <a:noFill/>
        </p:spPr>
        <p:txBody>
          <a:bodyPr wrap="square" rtlCol="0">
            <a:spAutoFit/>
          </a:bodyPr>
          <a:lstStyle/>
          <a:p>
            <a:pPr algn="just"/>
            <a:r>
              <a:rPr lang="es-ES" sz="2000" b="1" dirty="0">
                <a:latin typeface="Gill Sans MT" panose="020B0502020104020203" pitchFamily="34" charset="0"/>
              </a:rPr>
              <a:t>Objetivo</a:t>
            </a:r>
            <a:r>
              <a:rPr lang="es-ES" sz="2000" dirty="0">
                <a:latin typeface="Gill Sans MT" panose="020B0502020104020203" pitchFamily="34" charset="0"/>
              </a:rPr>
              <a:t>: Junto con VORI y los Delegados Institucionales se ha establecido un plan para participar en Foros de Empleo de universidades para difundir la oferta formativa del CSIC.</a:t>
            </a:r>
          </a:p>
        </p:txBody>
      </p:sp>
      <p:sp>
        <p:nvSpPr>
          <p:cNvPr id="12" name="Flecha derecha 11"/>
          <p:cNvSpPr/>
          <p:nvPr/>
        </p:nvSpPr>
        <p:spPr>
          <a:xfrm>
            <a:off x="2812899" y="4224435"/>
            <a:ext cx="426240" cy="620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CuadroTexto 9"/>
          <p:cNvSpPr txBox="1"/>
          <p:nvPr/>
        </p:nvSpPr>
        <p:spPr>
          <a:xfrm>
            <a:off x="1951830" y="2105561"/>
            <a:ext cx="8560661" cy="1323439"/>
          </a:xfrm>
          <a:prstGeom prst="rect">
            <a:avLst/>
          </a:prstGeom>
          <a:noFill/>
        </p:spPr>
        <p:txBody>
          <a:bodyPr wrap="square" rtlCol="0">
            <a:spAutoFit/>
          </a:bodyPr>
          <a:lstStyle/>
          <a:p>
            <a:pPr marL="342900" indent="-342900">
              <a:buFontTx/>
              <a:buChar char="-"/>
            </a:pPr>
            <a:r>
              <a:rPr lang="es-ES" sz="2000" dirty="0">
                <a:solidFill>
                  <a:schemeClr val="accent4">
                    <a:lumMod val="50000"/>
                  </a:schemeClr>
                </a:solidFill>
              </a:rPr>
              <a:t>Dar a conocer el CSIC entre los estudiantes universitarios</a:t>
            </a:r>
          </a:p>
          <a:p>
            <a:pPr marL="342900" indent="-342900">
              <a:buFontTx/>
              <a:buChar char="-"/>
            </a:pPr>
            <a:endParaRPr lang="es-ES" sz="2000" dirty="0">
              <a:solidFill>
                <a:schemeClr val="accent4">
                  <a:lumMod val="50000"/>
                </a:schemeClr>
              </a:solidFill>
            </a:endParaRPr>
          </a:p>
          <a:p>
            <a:pPr marL="342900" indent="-342900">
              <a:buFontTx/>
              <a:buChar char="-"/>
            </a:pPr>
            <a:r>
              <a:rPr lang="es-ES" sz="2000" dirty="0">
                <a:solidFill>
                  <a:schemeClr val="accent4">
                    <a:lumMod val="50000"/>
                  </a:schemeClr>
                </a:solidFill>
              </a:rPr>
              <a:t>Visibilizar la carrera investigadora, las oportunidades profesionales y las posibilidades de formación (TFG, TFM, doctorado, Másteres CSIC-UIMP).</a:t>
            </a:r>
          </a:p>
        </p:txBody>
      </p:sp>
      <p:pic>
        <p:nvPicPr>
          <p:cNvPr id="11" name="Imagen 10">
            <a:extLst>
              <a:ext uri="{FF2B5EF4-FFF2-40B4-BE49-F238E27FC236}">
                <a16:creationId xmlns:a16="http://schemas.microsoft.com/office/drawing/2014/main" id="{427F6E66-C339-45CC-9141-832B108FA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
        <p:nvSpPr>
          <p:cNvPr id="3" name="Rectángulo 2">
            <a:extLst>
              <a:ext uri="{FF2B5EF4-FFF2-40B4-BE49-F238E27FC236}">
                <a16:creationId xmlns:a16="http://schemas.microsoft.com/office/drawing/2014/main" id="{D23136B9-74CA-46BF-8252-181E7BD4ABF4}"/>
              </a:ext>
            </a:extLst>
          </p:cNvPr>
          <p:cNvSpPr/>
          <p:nvPr/>
        </p:nvSpPr>
        <p:spPr>
          <a:xfrm>
            <a:off x="1605459" y="5825023"/>
            <a:ext cx="7401450" cy="461665"/>
          </a:xfrm>
          <a:prstGeom prst="rect">
            <a:avLst/>
          </a:prstGeom>
        </p:spPr>
        <p:txBody>
          <a:bodyPr wrap="none">
            <a:spAutoFit/>
          </a:bodyPr>
          <a:lstStyle/>
          <a:p>
            <a:r>
              <a:rPr lang="es-ES" sz="2400" b="1" dirty="0">
                <a:solidFill>
                  <a:schemeClr val="tx2">
                    <a:lumMod val="75000"/>
                  </a:schemeClr>
                </a:solidFill>
              </a:rPr>
              <a:t>¡Necesitamos vuestra colaboración y participación!</a:t>
            </a:r>
            <a:endParaRPr lang="es-ES" sz="2400" dirty="0">
              <a:solidFill>
                <a:schemeClr val="tx2">
                  <a:lumMod val="75000"/>
                </a:schemeClr>
              </a:solidFill>
            </a:endParaRPr>
          </a:p>
        </p:txBody>
      </p:sp>
    </p:spTree>
    <p:extLst>
      <p:ext uri="{BB962C8B-B14F-4D97-AF65-F5344CB8AC3E}">
        <p14:creationId xmlns:p14="http://schemas.microsoft.com/office/powerpoint/2010/main" val="373129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a:t>Red de </a:t>
            </a:r>
            <a:r>
              <a:rPr lang="es-ES" dirty="0"/>
              <a:t>Doctorandos</a:t>
            </a:r>
            <a:r>
              <a:rPr lang="en-GB" dirty="0"/>
              <a:t> del CSIC</a:t>
            </a:r>
          </a:p>
        </p:txBody>
      </p:sp>
      <p:sp>
        <p:nvSpPr>
          <p:cNvPr id="3" name="Marcador de contenido 2"/>
          <p:cNvSpPr>
            <a:spLocks noGrp="1"/>
          </p:cNvSpPr>
          <p:nvPr>
            <p:ph idx="1"/>
          </p:nvPr>
        </p:nvSpPr>
        <p:spPr>
          <a:xfrm>
            <a:off x="1640179" y="1380534"/>
            <a:ext cx="8374851" cy="477536"/>
          </a:xfrm>
        </p:spPr>
        <p:txBody>
          <a:bodyPr/>
          <a:lstStyle/>
          <a:p>
            <a:pPr marL="114300" indent="0">
              <a:buNone/>
            </a:pPr>
            <a:r>
              <a:rPr lang="es-ES" dirty="0"/>
              <a:t>Apoyo y soporte a la constitución de la Red de Doctorandos del CSIC</a:t>
            </a:r>
          </a:p>
        </p:txBody>
      </p:sp>
      <p:sp>
        <p:nvSpPr>
          <p:cNvPr id="5" name="Rectángulo 4"/>
          <p:cNvSpPr/>
          <p:nvPr/>
        </p:nvSpPr>
        <p:spPr>
          <a:xfrm>
            <a:off x="2142203" y="2326085"/>
            <a:ext cx="6096000" cy="3139321"/>
          </a:xfrm>
          <a:prstGeom prst="rect">
            <a:avLst/>
          </a:prstGeom>
        </p:spPr>
        <p:txBody>
          <a:bodyPr>
            <a:spAutoFit/>
          </a:bodyPr>
          <a:lstStyle/>
          <a:p>
            <a:pPr algn="just"/>
            <a:r>
              <a:rPr lang="es-ES" dirty="0"/>
              <a:t>La Red de Doctorand@s como indica el nombre es una ‘RED’ creada con el fin de formar una comunidad unida que conecte, ayude y apoye al conjunto de doctorandos/as adscritos a cualquier centro del Consejo Superior de Investigaciones Científicas.</a:t>
            </a:r>
          </a:p>
          <a:p>
            <a:pPr algn="just"/>
            <a:endParaRPr lang="es-ES" dirty="0"/>
          </a:p>
          <a:p>
            <a:pPr algn="just"/>
            <a:r>
              <a:rPr lang="es-ES" dirty="0"/>
              <a:t>La RED nace en 2019 de la mano de un pequeño grupo de doctorandos que se conocieron en las I Jornadas de Doctorandos del CSIC. Aunque pertenecen a distintos centros de investigación y diferentes ramas del conocimiento, todos comparten inquietudes similares.</a:t>
            </a:r>
            <a:endParaRPr lang="es-ES" dirty="0">
              <a:effectLs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203" y="2326085"/>
            <a:ext cx="2432538" cy="2432538"/>
          </a:xfrm>
          <a:prstGeom prst="rect">
            <a:avLst/>
          </a:prstGeom>
        </p:spPr>
      </p:pic>
      <p:pic>
        <p:nvPicPr>
          <p:cNvPr id="7" name="Imagen 6">
            <a:extLst>
              <a:ext uri="{FF2B5EF4-FFF2-40B4-BE49-F238E27FC236}">
                <a16:creationId xmlns:a16="http://schemas.microsoft.com/office/drawing/2014/main" id="{8D243481-226C-4F94-8C49-18C40363EC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
        <p:nvSpPr>
          <p:cNvPr id="8" name="Rectángulo 7">
            <a:extLst>
              <a:ext uri="{FF2B5EF4-FFF2-40B4-BE49-F238E27FC236}">
                <a16:creationId xmlns:a16="http://schemas.microsoft.com/office/drawing/2014/main" id="{B2970833-094D-4D85-96AC-697D5865137A}"/>
              </a:ext>
            </a:extLst>
          </p:cNvPr>
          <p:cNvSpPr/>
          <p:nvPr/>
        </p:nvSpPr>
        <p:spPr>
          <a:xfrm>
            <a:off x="1354447" y="5881150"/>
            <a:ext cx="7401450" cy="461665"/>
          </a:xfrm>
          <a:prstGeom prst="rect">
            <a:avLst/>
          </a:prstGeom>
        </p:spPr>
        <p:txBody>
          <a:bodyPr wrap="none">
            <a:spAutoFit/>
          </a:bodyPr>
          <a:lstStyle/>
          <a:p>
            <a:r>
              <a:rPr lang="es-ES" sz="2400" b="1" dirty="0">
                <a:solidFill>
                  <a:schemeClr val="tx2">
                    <a:lumMod val="75000"/>
                  </a:schemeClr>
                </a:solidFill>
              </a:rPr>
              <a:t>¡Necesitamos vuestra colaboración y participación!</a:t>
            </a:r>
            <a:endParaRPr lang="es-ES" sz="2400" dirty="0">
              <a:solidFill>
                <a:schemeClr val="tx2">
                  <a:lumMod val="75000"/>
                </a:schemeClr>
              </a:solidFill>
            </a:endParaRPr>
          </a:p>
        </p:txBody>
      </p:sp>
    </p:spTree>
    <p:extLst>
      <p:ext uri="{BB962C8B-B14F-4D97-AF65-F5344CB8AC3E}">
        <p14:creationId xmlns:p14="http://schemas.microsoft.com/office/powerpoint/2010/main" val="258118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582747"/>
            <a:ext cx="10902043" cy="2593975"/>
          </a:xfrm>
        </p:spPr>
        <p:txBody>
          <a:bodyPr/>
          <a:lstStyle/>
          <a:p>
            <a:r>
              <a:rPr lang="es-ES" dirty="0"/>
              <a:t>Formación y desarrollo del talento</a:t>
            </a:r>
          </a:p>
        </p:txBody>
      </p:sp>
      <p:pic>
        <p:nvPicPr>
          <p:cNvPr id="3" name="Imagen 2">
            <a:extLst>
              <a:ext uri="{FF2B5EF4-FFF2-40B4-BE49-F238E27FC236}">
                <a16:creationId xmlns:a16="http://schemas.microsoft.com/office/drawing/2014/main" id="{82F02021-C195-4F23-AAFA-DD73AE5BE5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2423666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FAF58D-27A6-4AA8-A440-4FA17F55F165}"/>
              </a:ext>
            </a:extLst>
          </p:cNvPr>
          <p:cNvSpPr>
            <a:spLocks noGrp="1"/>
          </p:cNvSpPr>
          <p:nvPr>
            <p:ph type="title"/>
          </p:nvPr>
        </p:nvSpPr>
        <p:spPr>
          <a:xfrm>
            <a:off x="1944979" y="114811"/>
            <a:ext cx="9171256" cy="724942"/>
          </a:xfrm>
        </p:spPr>
        <p:txBody>
          <a:bodyPr/>
          <a:lstStyle/>
          <a:p>
            <a:r>
              <a:rPr lang="es-ES" b="1" dirty="0"/>
              <a:t>Jornadas de formación para doctorandos</a:t>
            </a:r>
          </a:p>
        </p:txBody>
      </p:sp>
      <p:sp>
        <p:nvSpPr>
          <p:cNvPr id="4" name="Rectángulo 3">
            <a:extLst>
              <a:ext uri="{FF2B5EF4-FFF2-40B4-BE49-F238E27FC236}">
                <a16:creationId xmlns:a16="http://schemas.microsoft.com/office/drawing/2014/main" id="{133A82EB-9808-40E3-8B37-AC4428F72E89}"/>
              </a:ext>
            </a:extLst>
          </p:cNvPr>
          <p:cNvSpPr/>
          <p:nvPr/>
        </p:nvSpPr>
        <p:spPr>
          <a:xfrm>
            <a:off x="1299520" y="2061017"/>
            <a:ext cx="5101280" cy="3198824"/>
          </a:xfrm>
          <a:prstGeom prst="rect">
            <a:avLst/>
          </a:prstGeom>
        </p:spPr>
        <p:txBody>
          <a:bodyPr wrap="square">
            <a:spAutoFit/>
          </a:bodyPr>
          <a:lstStyle/>
          <a:p>
            <a:pPr>
              <a:lnSpc>
                <a:spcPct val="105000"/>
              </a:lnSpc>
              <a:spcAft>
                <a:spcPts val="800"/>
              </a:spcAft>
            </a:pPr>
            <a:r>
              <a:rPr lang="es-ES" sz="2400" b="1" dirty="0">
                <a:latin typeface="Calibri" panose="020F0502020204030204" pitchFamily="34" charset="0"/>
                <a:ea typeface="Calibri" panose="020F0502020204030204" pitchFamily="34" charset="0"/>
              </a:rPr>
              <a:t>2021</a:t>
            </a:r>
            <a:endParaRPr lang="es-ES" sz="2400" dirty="0">
              <a:latin typeface="Calibri" panose="020F0502020204030204" pitchFamily="34" charset="0"/>
              <a:ea typeface="Calibri" panose="020F0502020204030204" pitchFamily="34" charset="0"/>
            </a:endParaRPr>
          </a:p>
          <a:p>
            <a:pPr>
              <a:lnSpc>
                <a:spcPct val="105000"/>
              </a:lnSpc>
              <a:spcAft>
                <a:spcPts val="800"/>
              </a:spcAft>
            </a:pPr>
            <a:r>
              <a:rPr lang="es-ES" sz="2400" u="sng" dirty="0">
                <a:latin typeface="Calibri" panose="020F0502020204030204" pitchFamily="34" charset="0"/>
                <a:ea typeface="Calibri" panose="020F0502020204030204" pitchFamily="34" charset="0"/>
              </a:rPr>
              <a:t>17 noviembre.</a:t>
            </a:r>
            <a:r>
              <a:rPr lang="es-ES" sz="2400"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How</a:t>
            </a:r>
            <a:r>
              <a:rPr lang="es-ES" sz="2400"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to</a:t>
            </a:r>
            <a:r>
              <a:rPr lang="es-ES" sz="2400"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write</a:t>
            </a:r>
            <a:r>
              <a:rPr lang="es-ES" sz="2400" dirty="0">
                <a:latin typeface="Calibri" panose="020F0502020204030204" pitchFamily="34" charset="0"/>
                <a:ea typeface="Calibri" panose="020F0502020204030204" pitchFamily="34" charset="0"/>
              </a:rPr>
              <a:t> a </a:t>
            </a:r>
            <a:r>
              <a:rPr lang="es-ES" sz="2400" dirty="0" err="1">
                <a:latin typeface="Calibri" panose="020F0502020204030204" pitchFamily="34" charset="0"/>
                <a:ea typeface="Calibri" panose="020F0502020204030204" pitchFamily="34" charset="0"/>
              </a:rPr>
              <a:t>Scientific</a:t>
            </a:r>
            <a:r>
              <a:rPr lang="es-ES" sz="2400" dirty="0">
                <a:latin typeface="Calibri" panose="020F0502020204030204" pitchFamily="34" charset="0"/>
                <a:ea typeface="Calibri" panose="020F0502020204030204" pitchFamily="34" charset="0"/>
              </a:rPr>
              <a:t> </a:t>
            </a:r>
            <a:r>
              <a:rPr lang="es-ES" sz="2400" dirty="0" err="1">
                <a:latin typeface="Calibri" panose="020F0502020204030204" pitchFamily="34" charset="0"/>
                <a:ea typeface="Calibri" panose="020F0502020204030204" pitchFamily="34" charset="0"/>
              </a:rPr>
              <a:t>Article</a:t>
            </a:r>
            <a:r>
              <a:rPr lang="es-ES" sz="2400" dirty="0">
                <a:latin typeface="Calibri" panose="020F0502020204030204" pitchFamily="34" charset="0"/>
                <a:ea typeface="Calibri" panose="020F0502020204030204" pitchFamily="34" charset="0"/>
              </a:rPr>
              <a:t>”. Miguel Vicente</a:t>
            </a:r>
          </a:p>
          <a:p>
            <a:pPr>
              <a:lnSpc>
                <a:spcPct val="105000"/>
              </a:lnSpc>
              <a:spcAft>
                <a:spcPts val="800"/>
              </a:spcAft>
            </a:pPr>
            <a:r>
              <a:rPr lang="es-ES" sz="2400" dirty="0">
                <a:latin typeface="Calibri" panose="020F0502020204030204" pitchFamily="34" charset="0"/>
                <a:ea typeface="Calibri" panose="020F0502020204030204" pitchFamily="34" charset="0"/>
              </a:rPr>
              <a:t>-269 inscripciones /Asistieron 161</a:t>
            </a:r>
          </a:p>
          <a:p>
            <a:pPr>
              <a:lnSpc>
                <a:spcPct val="105000"/>
              </a:lnSpc>
              <a:spcAft>
                <a:spcPts val="800"/>
              </a:spcAft>
            </a:pPr>
            <a:r>
              <a:rPr lang="es-ES" sz="2400" u="sng" dirty="0">
                <a:latin typeface="Calibri" panose="020F0502020204030204" pitchFamily="34" charset="0"/>
                <a:ea typeface="Calibri" panose="020F0502020204030204" pitchFamily="34" charset="0"/>
              </a:rPr>
              <a:t>05 mayo.</a:t>
            </a:r>
            <a:r>
              <a:rPr lang="es-ES" sz="2400" dirty="0">
                <a:latin typeface="Calibri" panose="020F0502020204030204" pitchFamily="34" charset="0"/>
                <a:ea typeface="Calibri" panose="020F0502020204030204" pitchFamily="34" charset="0"/>
              </a:rPr>
              <a:t> “Workshop </a:t>
            </a:r>
            <a:r>
              <a:rPr lang="es-ES" sz="2400" dirty="0" err="1">
                <a:latin typeface="Calibri" panose="020F0502020204030204" pitchFamily="34" charset="0"/>
                <a:ea typeface="Calibri" panose="020F0502020204030204" pitchFamily="34" charset="0"/>
              </a:rPr>
              <a:t>Ethics</a:t>
            </a:r>
            <a:r>
              <a:rPr lang="es-ES" sz="2400" dirty="0">
                <a:latin typeface="Calibri" panose="020F0502020204030204" pitchFamily="34" charset="0"/>
                <a:ea typeface="Calibri" panose="020F0502020204030204" pitchFamily="34" charset="0"/>
              </a:rPr>
              <a:t> and </a:t>
            </a:r>
            <a:r>
              <a:rPr lang="es-ES" sz="2400" dirty="0" err="1">
                <a:latin typeface="Calibri" panose="020F0502020204030204" pitchFamily="34" charset="0"/>
                <a:ea typeface="Calibri" panose="020F0502020204030204" pitchFamily="34" charset="0"/>
              </a:rPr>
              <a:t>Integrity</a:t>
            </a:r>
            <a:r>
              <a:rPr lang="es-ES" sz="2400" dirty="0">
                <a:latin typeface="Calibri" panose="020F0502020204030204" pitchFamily="34" charset="0"/>
                <a:ea typeface="Calibri" panose="020F0502020204030204" pitchFamily="34" charset="0"/>
              </a:rPr>
              <a:t> in </a:t>
            </a:r>
            <a:r>
              <a:rPr lang="es-ES" sz="2400" dirty="0" err="1">
                <a:latin typeface="Calibri" panose="020F0502020204030204" pitchFamily="34" charset="0"/>
                <a:ea typeface="Calibri" panose="020F0502020204030204" pitchFamily="34" charset="0"/>
              </a:rPr>
              <a:t>Research</a:t>
            </a:r>
            <a:r>
              <a:rPr lang="es-ES" sz="2400" dirty="0">
                <a:latin typeface="Calibri" panose="020F0502020204030204" pitchFamily="34" charset="0"/>
                <a:ea typeface="Calibri" panose="020F0502020204030204" pitchFamily="34" charset="0"/>
              </a:rPr>
              <a:t>“. Lluís Montoliu</a:t>
            </a:r>
          </a:p>
          <a:p>
            <a:r>
              <a:rPr lang="es-ES" sz="2400" dirty="0">
                <a:latin typeface="Calibri" panose="020F0502020204030204" pitchFamily="34" charset="0"/>
                <a:ea typeface="Calibri" panose="020F0502020204030204" pitchFamily="34" charset="0"/>
              </a:rPr>
              <a:t>-165 inscripciones /Asistieron 94</a:t>
            </a:r>
            <a:endParaRPr lang="es-ES" sz="2400" dirty="0"/>
          </a:p>
        </p:txBody>
      </p:sp>
      <p:sp>
        <p:nvSpPr>
          <p:cNvPr id="5" name="Rectángulo 4">
            <a:extLst>
              <a:ext uri="{FF2B5EF4-FFF2-40B4-BE49-F238E27FC236}">
                <a16:creationId xmlns:a16="http://schemas.microsoft.com/office/drawing/2014/main" id="{FCBF88B9-01D6-430F-ADC6-CF9693E4C99B}"/>
              </a:ext>
            </a:extLst>
          </p:cNvPr>
          <p:cNvSpPr/>
          <p:nvPr/>
        </p:nvSpPr>
        <p:spPr>
          <a:xfrm>
            <a:off x="6996769" y="2061017"/>
            <a:ext cx="4912659" cy="1830245"/>
          </a:xfrm>
          <a:prstGeom prst="rect">
            <a:avLst/>
          </a:prstGeom>
        </p:spPr>
        <p:txBody>
          <a:bodyPr wrap="square">
            <a:spAutoFit/>
          </a:bodyPr>
          <a:lstStyle/>
          <a:p>
            <a:pPr>
              <a:lnSpc>
                <a:spcPct val="105000"/>
              </a:lnSpc>
              <a:spcAft>
                <a:spcPts val="800"/>
              </a:spcAft>
            </a:pPr>
            <a:r>
              <a:rPr lang="es-ES" sz="2400" b="1" dirty="0">
                <a:latin typeface="Calibri" panose="020F0502020204030204" pitchFamily="34" charset="0"/>
                <a:ea typeface="Calibri" panose="020F0502020204030204" pitchFamily="34" charset="0"/>
              </a:rPr>
              <a:t>2022</a:t>
            </a:r>
            <a:endParaRPr lang="es-ES" sz="2400" dirty="0">
              <a:latin typeface="Calibri" panose="020F0502020204030204" pitchFamily="34" charset="0"/>
              <a:ea typeface="Calibri" panose="020F0502020204030204" pitchFamily="34" charset="0"/>
            </a:endParaRPr>
          </a:p>
          <a:p>
            <a:pPr>
              <a:lnSpc>
                <a:spcPct val="105000"/>
              </a:lnSpc>
              <a:spcAft>
                <a:spcPts val="800"/>
              </a:spcAft>
            </a:pPr>
            <a:r>
              <a:rPr lang="es-ES" sz="2400" u="sng" dirty="0">
                <a:latin typeface="Calibri" panose="020F0502020204030204" pitchFamily="34" charset="0"/>
                <a:ea typeface="Calibri" panose="020F0502020204030204" pitchFamily="34" charset="0"/>
              </a:rPr>
              <a:t>15 marzo</a:t>
            </a:r>
            <a:r>
              <a:rPr lang="es-ES" sz="2400" dirty="0">
                <a:latin typeface="Calibri" panose="020F0502020204030204" pitchFamily="34" charset="0"/>
                <a:ea typeface="Calibri" panose="020F0502020204030204" pitchFamily="34" charset="0"/>
              </a:rPr>
              <a:t>. “Workshop </a:t>
            </a:r>
            <a:r>
              <a:rPr lang="es-ES" sz="2400" dirty="0" err="1">
                <a:latin typeface="Calibri" panose="020F0502020204030204" pitchFamily="34" charset="0"/>
                <a:ea typeface="Calibri" panose="020F0502020204030204" pitchFamily="34" charset="0"/>
              </a:rPr>
              <a:t>Ethics</a:t>
            </a:r>
            <a:r>
              <a:rPr lang="es-ES" sz="2400" dirty="0">
                <a:latin typeface="Calibri" panose="020F0502020204030204" pitchFamily="34" charset="0"/>
                <a:ea typeface="Calibri" panose="020F0502020204030204" pitchFamily="34" charset="0"/>
              </a:rPr>
              <a:t> and </a:t>
            </a:r>
            <a:r>
              <a:rPr lang="es-ES" sz="2400" dirty="0" err="1">
                <a:latin typeface="Calibri" panose="020F0502020204030204" pitchFamily="34" charset="0"/>
                <a:ea typeface="Calibri" panose="020F0502020204030204" pitchFamily="34" charset="0"/>
              </a:rPr>
              <a:t>Integrity</a:t>
            </a:r>
            <a:r>
              <a:rPr lang="es-ES" sz="2400" dirty="0">
                <a:latin typeface="Calibri" panose="020F0502020204030204" pitchFamily="34" charset="0"/>
                <a:ea typeface="Calibri" panose="020F0502020204030204" pitchFamily="34" charset="0"/>
              </a:rPr>
              <a:t> in </a:t>
            </a:r>
            <a:r>
              <a:rPr lang="es-ES" sz="2400" dirty="0" err="1">
                <a:latin typeface="Calibri" panose="020F0502020204030204" pitchFamily="34" charset="0"/>
                <a:ea typeface="Calibri" panose="020F0502020204030204" pitchFamily="34" charset="0"/>
              </a:rPr>
              <a:t>Research</a:t>
            </a:r>
            <a:r>
              <a:rPr lang="es-ES" sz="2400" dirty="0">
                <a:latin typeface="Calibri" panose="020F0502020204030204" pitchFamily="34" charset="0"/>
                <a:ea typeface="Calibri" panose="020F0502020204030204" pitchFamily="34" charset="0"/>
              </a:rPr>
              <a:t>. Lluís Montoliu,</a:t>
            </a:r>
          </a:p>
          <a:p>
            <a:r>
              <a:rPr lang="es-ES" sz="2400" dirty="0">
                <a:latin typeface="Calibri" panose="020F0502020204030204" pitchFamily="34" charset="0"/>
                <a:ea typeface="Calibri" panose="020F0502020204030204" pitchFamily="34" charset="0"/>
              </a:rPr>
              <a:t>- 96 inscripciones.</a:t>
            </a:r>
            <a:endParaRPr lang="es-ES" sz="2400" dirty="0"/>
          </a:p>
        </p:txBody>
      </p:sp>
      <p:pic>
        <p:nvPicPr>
          <p:cNvPr id="6" name="Imagen 5">
            <a:extLst>
              <a:ext uri="{FF2B5EF4-FFF2-40B4-BE49-F238E27FC236}">
                <a16:creationId xmlns:a16="http://schemas.microsoft.com/office/drawing/2014/main" id="{C7BB2020-6F14-411D-9BAE-9C194E5A3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
        <p:nvSpPr>
          <p:cNvPr id="7" name="Rectángulo 6">
            <a:extLst>
              <a:ext uri="{FF2B5EF4-FFF2-40B4-BE49-F238E27FC236}">
                <a16:creationId xmlns:a16="http://schemas.microsoft.com/office/drawing/2014/main" id="{7291A4F2-EFF4-4F7C-B2EE-CFC6E935C08F}"/>
              </a:ext>
            </a:extLst>
          </p:cNvPr>
          <p:cNvSpPr/>
          <p:nvPr/>
        </p:nvSpPr>
        <p:spPr>
          <a:xfrm>
            <a:off x="1551671" y="5791503"/>
            <a:ext cx="7401450" cy="461665"/>
          </a:xfrm>
          <a:prstGeom prst="rect">
            <a:avLst/>
          </a:prstGeom>
        </p:spPr>
        <p:txBody>
          <a:bodyPr wrap="none">
            <a:spAutoFit/>
          </a:bodyPr>
          <a:lstStyle/>
          <a:p>
            <a:r>
              <a:rPr lang="es-ES" sz="2400" b="1" dirty="0">
                <a:solidFill>
                  <a:schemeClr val="tx2">
                    <a:lumMod val="75000"/>
                  </a:schemeClr>
                </a:solidFill>
              </a:rPr>
              <a:t>¡Necesitamos vuestra colaboración y participación!</a:t>
            </a:r>
            <a:endParaRPr lang="es-ES" sz="2400" dirty="0">
              <a:solidFill>
                <a:schemeClr val="tx2">
                  <a:lumMod val="75000"/>
                </a:schemeClr>
              </a:solidFill>
            </a:endParaRPr>
          </a:p>
        </p:txBody>
      </p:sp>
      <p:sp>
        <p:nvSpPr>
          <p:cNvPr id="8" name="Rectángulo 7">
            <a:extLst>
              <a:ext uri="{FF2B5EF4-FFF2-40B4-BE49-F238E27FC236}">
                <a16:creationId xmlns:a16="http://schemas.microsoft.com/office/drawing/2014/main" id="{EBE5D8A3-7CD7-47A6-B98E-CEEDF244A686}"/>
              </a:ext>
            </a:extLst>
          </p:cNvPr>
          <p:cNvSpPr/>
          <p:nvPr/>
        </p:nvSpPr>
        <p:spPr>
          <a:xfrm>
            <a:off x="7035593" y="4515214"/>
            <a:ext cx="4873835" cy="707886"/>
          </a:xfrm>
          <a:prstGeom prst="rect">
            <a:avLst/>
          </a:prstGeom>
        </p:spPr>
        <p:txBody>
          <a:bodyPr wrap="square">
            <a:spAutoFit/>
          </a:bodyPr>
          <a:lstStyle/>
          <a:p>
            <a:r>
              <a:rPr lang="es-ES" sz="2000" b="1" dirty="0">
                <a:solidFill>
                  <a:schemeClr val="tx2">
                    <a:lumMod val="75000"/>
                  </a:schemeClr>
                </a:solidFill>
                <a:latin typeface="Calibri" panose="020F0502020204030204" pitchFamily="34" charset="0"/>
                <a:ea typeface="Calibri" panose="020F0502020204030204" pitchFamily="34" charset="0"/>
              </a:rPr>
              <a:t>Desde DPE se difunden y se emiten certificados de participación</a:t>
            </a:r>
            <a:endParaRPr lang="es-ES" sz="2000" b="1" dirty="0">
              <a:solidFill>
                <a:schemeClr val="tx2">
                  <a:lumMod val="75000"/>
                </a:schemeClr>
              </a:solidFill>
            </a:endParaRPr>
          </a:p>
        </p:txBody>
      </p:sp>
    </p:spTree>
    <p:extLst>
      <p:ext uri="{BB962C8B-B14F-4D97-AF65-F5344CB8AC3E}">
        <p14:creationId xmlns:p14="http://schemas.microsoft.com/office/powerpoint/2010/main" val="1698960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III Jornada para doctorandos del CSIC</a:t>
            </a:r>
          </a:p>
        </p:txBody>
      </p:sp>
      <p:sp>
        <p:nvSpPr>
          <p:cNvPr id="5" name="CuadroTexto 4"/>
          <p:cNvSpPr txBox="1"/>
          <p:nvPr/>
        </p:nvSpPr>
        <p:spPr>
          <a:xfrm>
            <a:off x="8448075" y="2813602"/>
            <a:ext cx="2478307" cy="461665"/>
          </a:xfrm>
          <a:prstGeom prst="rect">
            <a:avLst/>
          </a:prstGeom>
          <a:noFill/>
        </p:spPr>
        <p:txBody>
          <a:bodyPr wrap="none" rtlCol="0">
            <a:spAutoFit/>
          </a:bodyPr>
          <a:lstStyle/>
          <a:p>
            <a:r>
              <a:rPr lang="es-ES" sz="2400" b="1" dirty="0">
                <a:solidFill>
                  <a:srgbClr val="C00000"/>
                </a:solidFill>
                <a:latin typeface="Gill Sans MT" panose="020B0502020104020203" pitchFamily="34" charset="0"/>
              </a:rPr>
              <a:t>Alta</a:t>
            </a:r>
            <a:r>
              <a:rPr lang="es-ES" sz="2400" dirty="0">
                <a:latin typeface="Gill Sans MT" panose="020B0502020104020203" pitchFamily="34" charset="0"/>
              </a:rPr>
              <a:t> participación</a:t>
            </a:r>
          </a:p>
        </p:txBody>
      </p:sp>
      <p:sp>
        <p:nvSpPr>
          <p:cNvPr id="12" name="CuadroTexto 11"/>
          <p:cNvSpPr txBox="1"/>
          <p:nvPr/>
        </p:nvSpPr>
        <p:spPr>
          <a:xfrm>
            <a:off x="7659183" y="4489678"/>
            <a:ext cx="4281365" cy="461665"/>
          </a:xfrm>
          <a:prstGeom prst="rect">
            <a:avLst/>
          </a:prstGeom>
          <a:noFill/>
        </p:spPr>
        <p:txBody>
          <a:bodyPr wrap="none" rtlCol="0">
            <a:spAutoFit/>
          </a:bodyPr>
          <a:lstStyle/>
          <a:p>
            <a:r>
              <a:rPr lang="es-ES" sz="2400" dirty="0">
                <a:latin typeface="Gill Sans MT" panose="020B0502020104020203" pitchFamily="34" charset="0"/>
              </a:rPr>
              <a:t>Valoración media </a:t>
            </a:r>
            <a:r>
              <a:rPr lang="es-ES" sz="2400" b="1" dirty="0">
                <a:solidFill>
                  <a:srgbClr val="C00000"/>
                </a:solidFill>
                <a:latin typeface="Gill Sans MT" panose="020B0502020104020203" pitchFamily="34" charset="0"/>
              </a:rPr>
              <a:t>&gt; 8,3 </a:t>
            </a:r>
            <a:r>
              <a:rPr lang="es-ES" sz="2400" dirty="0">
                <a:latin typeface="Gill Sans MT" panose="020B0502020104020203" pitchFamily="34" charset="0"/>
              </a:rPr>
              <a:t>sobre 10</a:t>
            </a:r>
          </a:p>
        </p:txBody>
      </p:sp>
      <p:pic>
        <p:nvPicPr>
          <p:cNvPr id="3" name="Imagen 2">
            <a:extLst>
              <a:ext uri="{FF2B5EF4-FFF2-40B4-BE49-F238E27FC236}">
                <a16:creationId xmlns:a16="http://schemas.microsoft.com/office/drawing/2014/main" id="{3571C419-D5BB-4DB2-8A2D-C074D57C5000}"/>
              </a:ext>
            </a:extLst>
          </p:cNvPr>
          <p:cNvPicPr>
            <a:picLocks noChangeAspect="1"/>
          </p:cNvPicPr>
          <p:nvPr/>
        </p:nvPicPr>
        <p:blipFill rotWithShape="1">
          <a:blip r:embed="rId2"/>
          <a:srcRect l="32500" t="29899" r="11471" b="13726"/>
          <a:stretch/>
        </p:blipFill>
        <p:spPr>
          <a:xfrm>
            <a:off x="991761" y="2213728"/>
            <a:ext cx="6133139" cy="3471202"/>
          </a:xfrm>
          <a:prstGeom prst="rect">
            <a:avLst/>
          </a:prstGeom>
        </p:spPr>
      </p:pic>
      <p:sp>
        <p:nvSpPr>
          <p:cNvPr id="14" name="CuadroTexto 13">
            <a:extLst>
              <a:ext uri="{FF2B5EF4-FFF2-40B4-BE49-F238E27FC236}">
                <a16:creationId xmlns:a16="http://schemas.microsoft.com/office/drawing/2014/main" id="{077F9EAA-8312-44C0-8648-F07123F7CBD0}"/>
              </a:ext>
            </a:extLst>
          </p:cNvPr>
          <p:cNvSpPr txBox="1"/>
          <p:nvPr/>
        </p:nvSpPr>
        <p:spPr>
          <a:xfrm>
            <a:off x="8322570" y="3672095"/>
            <a:ext cx="3191899" cy="461665"/>
          </a:xfrm>
          <a:prstGeom prst="rect">
            <a:avLst/>
          </a:prstGeom>
          <a:noFill/>
        </p:spPr>
        <p:txBody>
          <a:bodyPr wrap="none" rtlCol="0">
            <a:spAutoFit/>
          </a:bodyPr>
          <a:lstStyle/>
          <a:p>
            <a:r>
              <a:rPr lang="es-ES" sz="2400" b="1" dirty="0">
                <a:solidFill>
                  <a:srgbClr val="C00000"/>
                </a:solidFill>
                <a:latin typeface="Gill Sans MT" panose="020B0502020104020203" pitchFamily="34" charset="0"/>
              </a:rPr>
              <a:t>Miles</a:t>
            </a:r>
            <a:r>
              <a:rPr lang="es-ES" sz="2400" dirty="0">
                <a:latin typeface="Gill Sans MT" panose="020B0502020104020203" pitchFamily="34" charset="0"/>
              </a:rPr>
              <a:t> de visualizaciones</a:t>
            </a:r>
          </a:p>
        </p:txBody>
      </p:sp>
    </p:spTree>
    <p:extLst>
      <p:ext uri="{BB962C8B-B14F-4D97-AF65-F5344CB8AC3E}">
        <p14:creationId xmlns:p14="http://schemas.microsoft.com/office/powerpoint/2010/main" val="41547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o 13"/>
          <p:cNvGrpSpPr/>
          <p:nvPr/>
        </p:nvGrpSpPr>
        <p:grpSpPr>
          <a:xfrm>
            <a:off x="2136356" y="1244182"/>
            <a:ext cx="2741272" cy="2383668"/>
            <a:chOff x="2514600" y="1518558"/>
            <a:chExt cx="2741272" cy="2383668"/>
          </a:xfrm>
        </p:grpSpPr>
        <p:sp>
          <p:nvSpPr>
            <p:cNvPr id="17" name="Rectángulo 16"/>
            <p:cNvSpPr/>
            <p:nvPr/>
          </p:nvSpPr>
          <p:spPr>
            <a:xfrm>
              <a:off x="3070461" y="2233338"/>
              <a:ext cx="1629549" cy="954107"/>
            </a:xfrm>
            <a:prstGeom prst="rect">
              <a:avLst/>
            </a:prstGeom>
          </p:spPr>
          <p:txBody>
            <a:bodyPr wrap="none">
              <a:spAutoFit/>
            </a:bodyPr>
            <a:lstStyle/>
            <a:p>
              <a:pPr algn="ctr"/>
              <a:r>
                <a:rPr lang="es-ES" sz="2800" b="1" dirty="0">
                  <a:solidFill>
                    <a:srgbClr val="C00000"/>
                  </a:solidFill>
                  <a:latin typeface="+mj-lt"/>
                </a:rPr>
                <a:t>Programa</a:t>
              </a:r>
            </a:p>
            <a:p>
              <a:pPr algn="ctr"/>
              <a:r>
                <a:rPr lang="es-ES" sz="2800" b="1" dirty="0">
                  <a:solidFill>
                    <a:srgbClr val="C00000"/>
                  </a:solidFill>
                  <a:latin typeface="+mj-lt"/>
                </a:rPr>
                <a:t>JAE Intro</a:t>
              </a:r>
            </a:p>
          </p:txBody>
        </p:sp>
        <p:sp>
          <p:nvSpPr>
            <p:cNvPr id="18" name="Elipse 17"/>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sp>
        <p:nvSpPr>
          <p:cNvPr id="24" name="Título 11"/>
          <p:cNvSpPr txBox="1">
            <a:spLocks/>
          </p:cNvSpPr>
          <p:nvPr/>
        </p:nvSpPr>
        <p:spPr>
          <a:xfrm>
            <a:off x="2136356" y="244705"/>
            <a:ext cx="7939975" cy="724942"/>
          </a:xfrm>
          <a:prstGeom prst="rect">
            <a:avLst/>
          </a:prstGeom>
        </p:spPr>
        <p:txBody>
          <a:bodyPr anchor="b"/>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endParaRPr lang="es-ES" sz="5400" dirty="0"/>
          </a:p>
        </p:txBody>
      </p:sp>
      <p:grpSp>
        <p:nvGrpSpPr>
          <p:cNvPr id="25" name="Grupo 24"/>
          <p:cNvGrpSpPr/>
          <p:nvPr/>
        </p:nvGrpSpPr>
        <p:grpSpPr>
          <a:xfrm>
            <a:off x="4630103" y="2685684"/>
            <a:ext cx="2741272" cy="2383668"/>
            <a:chOff x="7711270" y="1712416"/>
            <a:chExt cx="2741272" cy="2383668"/>
          </a:xfrm>
        </p:grpSpPr>
        <p:sp>
          <p:nvSpPr>
            <p:cNvPr id="26" name="Rectángulo 25"/>
            <p:cNvSpPr/>
            <p:nvPr/>
          </p:nvSpPr>
          <p:spPr>
            <a:xfrm>
              <a:off x="7809843" y="2427196"/>
              <a:ext cx="2544126" cy="954107"/>
            </a:xfrm>
            <a:prstGeom prst="rect">
              <a:avLst/>
            </a:prstGeom>
          </p:spPr>
          <p:txBody>
            <a:bodyPr wrap="square">
              <a:spAutoFit/>
            </a:bodyPr>
            <a:lstStyle/>
            <a:p>
              <a:pPr algn="ctr"/>
              <a:r>
                <a:rPr lang="es-ES" sz="2800" b="1" dirty="0">
                  <a:solidFill>
                    <a:srgbClr val="C00000"/>
                  </a:solidFill>
                  <a:latin typeface="+mj-lt"/>
                </a:rPr>
                <a:t>Convocatorias Predoctorales</a:t>
              </a:r>
            </a:p>
          </p:txBody>
        </p:sp>
        <p:sp>
          <p:nvSpPr>
            <p:cNvPr id="27" name="Elipse 26"/>
            <p:cNvSpPr/>
            <p:nvPr/>
          </p:nvSpPr>
          <p:spPr>
            <a:xfrm>
              <a:off x="7711270" y="1712416"/>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28" name="Grupo 27"/>
          <p:cNvGrpSpPr/>
          <p:nvPr/>
        </p:nvGrpSpPr>
        <p:grpSpPr>
          <a:xfrm>
            <a:off x="2126031" y="3968916"/>
            <a:ext cx="2741272" cy="2383668"/>
            <a:chOff x="4842883" y="3596597"/>
            <a:chExt cx="2741272" cy="2383668"/>
          </a:xfrm>
        </p:grpSpPr>
        <p:sp>
          <p:nvSpPr>
            <p:cNvPr id="29" name="Rectángulo 28"/>
            <p:cNvSpPr/>
            <p:nvPr/>
          </p:nvSpPr>
          <p:spPr>
            <a:xfrm>
              <a:off x="4977772" y="4095934"/>
              <a:ext cx="2471495" cy="1384995"/>
            </a:xfrm>
            <a:prstGeom prst="rect">
              <a:avLst/>
            </a:prstGeom>
          </p:spPr>
          <p:txBody>
            <a:bodyPr wrap="square">
              <a:spAutoFit/>
            </a:bodyPr>
            <a:lstStyle/>
            <a:p>
              <a:pPr algn="ctr"/>
              <a:r>
                <a:rPr lang="es-ES" sz="2800" b="1" dirty="0">
                  <a:solidFill>
                    <a:srgbClr val="C00000"/>
                  </a:solidFill>
                  <a:latin typeface="+mj-lt"/>
                </a:rPr>
                <a:t>Atracción y retención del talento</a:t>
              </a:r>
            </a:p>
          </p:txBody>
        </p:sp>
        <p:sp>
          <p:nvSpPr>
            <p:cNvPr id="30" name="Elipse 29"/>
            <p:cNvSpPr/>
            <p:nvPr/>
          </p:nvSpPr>
          <p:spPr>
            <a:xfrm>
              <a:off x="4842883" y="3596597"/>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3" name="Grupo 2"/>
          <p:cNvGrpSpPr/>
          <p:nvPr/>
        </p:nvGrpSpPr>
        <p:grpSpPr>
          <a:xfrm>
            <a:off x="7236486" y="3902385"/>
            <a:ext cx="2741272" cy="2383668"/>
            <a:chOff x="7236486" y="3902385"/>
            <a:chExt cx="2741272" cy="2383668"/>
          </a:xfrm>
        </p:grpSpPr>
        <p:sp>
          <p:nvSpPr>
            <p:cNvPr id="32" name="Rectángulo 31"/>
            <p:cNvSpPr/>
            <p:nvPr/>
          </p:nvSpPr>
          <p:spPr>
            <a:xfrm>
              <a:off x="7371375" y="4186278"/>
              <a:ext cx="2471495" cy="1815882"/>
            </a:xfrm>
            <a:prstGeom prst="rect">
              <a:avLst/>
            </a:prstGeom>
          </p:spPr>
          <p:txBody>
            <a:bodyPr wrap="square">
              <a:spAutoFit/>
            </a:bodyPr>
            <a:lstStyle/>
            <a:p>
              <a:pPr algn="ctr"/>
              <a:r>
                <a:rPr lang="es-ES" sz="2800" b="1" dirty="0">
                  <a:solidFill>
                    <a:srgbClr val="C00000"/>
                  </a:solidFill>
                  <a:latin typeface="+mj-lt"/>
                </a:rPr>
                <a:t>Formación y desarrollo de investigadores jóvenes</a:t>
              </a:r>
            </a:p>
          </p:txBody>
        </p:sp>
        <p:sp>
          <p:nvSpPr>
            <p:cNvPr id="33" name="Elipse 32"/>
            <p:cNvSpPr/>
            <p:nvPr/>
          </p:nvSpPr>
          <p:spPr>
            <a:xfrm>
              <a:off x="7236486" y="3902385"/>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sp>
        <p:nvSpPr>
          <p:cNvPr id="15" name="Título 1"/>
          <p:cNvSpPr>
            <a:spLocks noGrp="1"/>
          </p:cNvSpPr>
          <p:nvPr>
            <p:ph type="title"/>
          </p:nvPr>
        </p:nvSpPr>
        <p:spPr>
          <a:xfrm>
            <a:off x="1497717" y="313259"/>
            <a:ext cx="9217252" cy="724942"/>
          </a:xfrm>
        </p:spPr>
        <p:txBody>
          <a:bodyPr/>
          <a:lstStyle/>
          <a:p>
            <a:r>
              <a:rPr lang="en-GB" sz="4000" dirty="0"/>
              <a:t>Departamento de Postgrado y Especialización</a:t>
            </a:r>
          </a:p>
        </p:txBody>
      </p:sp>
      <p:grpSp>
        <p:nvGrpSpPr>
          <p:cNvPr id="4" name="Grupo 3"/>
          <p:cNvGrpSpPr/>
          <p:nvPr/>
        </p:nvGrpSpPr>
        <p:grpSpPr>
          <a:xfrm>
            <a:off x="7335059" y="1244182"/>
            <a:ext cx="2741272" cy="2383668"/>
            <a:chOff x="7335059" y="1244182"/>
            <a:chExt cx="2741272" cy="2383668"/>
          </a:xfrm>
        </p:grpSpPr>
        <p:sp>
          <p:nvSpPr>
            <p:cNvPr id="16" name="Elipse 15"/>
            <p:cNvSpPr/>
            <p:nvPr/>
          </p:nvSpPr>
          <p:spPr>
            <a:xfrm>
              <a:off x="7335059" y="1244182"/>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sp>
          <p:nvSpPr>
            <p:cNvPr id="19" name="Rectángulo 18"/>
            <p:cNvSpPr/>
            <p:nvPr/>
          </p:nvSpPr>
          <p:spPr>
            <a:xfrm>
              <a:off x="7757335" y="1958963"/>
              <a:ext cx="1896721" cy="954107"/>
            </a:xfrm>
            <a:prstGeom prst="rect">
              <a:avLst/>
            </a:prstGeom>
          </p:spPr>
          <p:txBody>
            <a:bodyPr wrap="square">
              <a:spAutoFit/>
            </a:bodyPr>
            <a:lstStyle/>
            <a:p>
              <a:pPr algn="ctr"/>
              <a:r>
                <a:rPr lang="es-ES" sz="2800" b="1" dirty="0">
                  <a:solidFill>
                    <a:srgbClr val="C00000"/>
                  </a:solidFill>
                  <a:latin typeface="+mj-lt"/>
                </a:rPr>
                <a:t>Docencia y Formación</a:t>
              </a:r>
            </a:p>
          </p:txBody>
        </p:sp>
      </p:grpSp>
      <p:pic>
        <p:nvPicPr>
          <p:cNvPr id="20" name="Imagen 19">
            <a:extLst>
              <a:ext uri="{FF2B5EF4-FFF2-40B4-BE49-F238E27FC236}">
                <a16:creationId xmlns:a16="http://schemas.microsoft.com/office/drawing/2014/main" id="{BAFFFCDF-E68E-49DC-BB75-22E997953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2370150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8300" y="47479"/>
            <a:ext cx="7362265" cy="989932"/>
          </a:xfrm>
        </p:spPr>
        <p:txBody>
          <a:bodyPr/>
          <a:lstStyle/>
          <a:p>
            <a:pPr algn="ctr"/>
            <a:r>
              <a:rPr lang="es-ES" b="1" dirty="0"/>
              <a:t>III Concurso de divulgación “Yo Investigo. Yo Soy CSIC”</a:t>
            </a:r>
          </a:p>
        </p:txBody>
      </p:sp>
      <p:sp>
        <p:nvSpPr>
          <p:cNvPr id="4" name="CuadroTexto 3"/>
          <p:cNvSpPr txBox="1"/>
          <p:nvPr/>
        </p:nvSpPr>
        <p:spPr>
          <a:xfrm>
            <a:off x="1408733" y="1709570"/>
            <a:ext cx="9374534" cy="1631216"/>
          </a:xfrm>
          <a:prstGeom prst="rect">
            <a:avLst/>
          </a:prstGeom>
          <a:noFill/>
        </p:spPr>
        <p:txBody>
          <a:bodyPr wrap="square" rtlCol="0">
            <a:spAutoFit/>
          </a:bodyPr>
          <a:lstStyle/>
          <a:p>
            <a:pPr algn="just"/>
            <a:r>
              <a:rPr lang="es-ES" sz="2000" b="1" dirty="0"/>
              <a:t>Los objetivos </a:t>
            </a:r>
            <a:r>
              <a:rPr lang="es-ES" sz="2000" dirty="0"/>
              <a:t>del concurso </a:t>
            </a:r>
          </a:p>
          <a:p>
            <a:pPr algn="just"/>
            <a:endParaRPr lang="es-ES" sz="2000" dirty="0"/>
          </a:p>
          <a:p>
            <a:pPr marL="342900" indent="-342900" algn="just">
              <a:buFont typeface="Arial" panose="020B0604020202020204" pitchFamily="34" charset="0"/>
              <a:buChar char="•"/>
            </a:pPr>
            <a:r>
              <a:rPr lang="es-ES" sz="2000" dirty="0"/>
              <a:t>Difundir la investigación que se realiza en los grupos de investigación del CSIC </a:t>
            </a:r>
          </a:p>
          <a:p>
            <a:pPr marL="342900" indent="-342900" algn="just">
              <a:buFont typeface="Arial" panose="020B0604020202020204" pitchFamily="34" charset="0"/>
              <a:buChar char="•"/>
            </a:pPr>
            <a:r>
              <a:rPr lang="es-ES" sz="2000" dirty="0"/>
              <a:t>Promover la participación de los doctorandos en actividades de divulgación científica</a:t>
            </a:r>
          </a:p>
        </p:txBody>
      </p:sp>
      <p:sp>
        <p:nvSpPr>
          <p:cNvPr id="5" name="CuadroTexto 4"/>
          <p:cNvSpPr txBox="1"/>
          <p:nvPr/>
        </p:nvSpPr>
        <p:spPr>
          <a:xfrm>
            <a:off x="8112601" y="3508066"/>
            <a:ext cx="3927181" cy="1323439"/>
          </a:xfrm>
          <a:prstGeom prst="rect">
            <a:avLst/>
          </a:prstGeom>
          <a:noFill/>
        </p:spPr>
        <p:txBody>
          <a:bodyPr wrap="square" rtlCol="0">
            <a:spAutoFit/>
          </a:bodyPr>
          <a:lstStyle/>
          <a:p>
            <a:r>
              <a:rPr lang="es-ES" sz="2000" b="1" dirty="0"/>
              <a:t>Premios</a:t>
            </a:r>
          </a:p>
          <a:p>
            <a:pPr marL="285750" indent="-285750">
              <a:buFont typeface="Arial" panose="020B0604020202020204" pitchFamily="34" charset="0"/>
              <a:buChar char="•"/>
            </a:pPr>
            <a:r>
              <a:rPr lang="es-ES" sz="2000" dirty="0"/>
              <a:t>Estancias en grupos de investigación internacionales</a:t>
            </a:r>
          </a:p>
          <a:p>
            <a:pPr marL="285750" indent="-285750">
              <a:buFont typeface="Arial" panose="020B0604020202020204" pitchFamily="34" charset="0"/>
              <a:buChar char="•"/>
            </a:pPr>
            <a:r>
              <a:rPr lang="es-ES" sz="2000" dirty="0"/>
              <a:t>Asistencia a Cursos y Congresos</a:t>
            </a:r>
          </a:p>
        </p:txBody>
      </p:sp>
      <p:sp>
        <p:nvSpPr>
          <p:cNvPr id="12" name="Rectángulo 11"/>
          <p:cNvSpPr/>
          <p:nvPr/>
        </p:nvSpPr>
        <p:spPr>
          <a:xfrm>
            <a:off x="8112601" y="5601168"/>
            <a:ext cx="3951659" cy="369332"/>
          </a:xfrm>
          <a:prstGeom prst="rect">
            <a:avLst/>
          </a:prstGeom>
        </p:spPr>
        <p:txBody>
          <a:bodyPr wrap="none">
            <a:spAutoFit/>
          </a:bodyPr>
          <a:lstStyle/>
          <a:p>
            <a:r>
              <a:rPr lang="en-GB" b="1" dirty="0">
                <a:solidFill>
                  <a:schemeClr val="accent3">
                    <a:lumMod val="50000"/>
                  </a:schemeClr>
                </a:solidFill>
              </a:rPr>
              <a:t>https://yoinvestigoyosoycsic.csic.es</a:t>
            </a:r>
          </a:p>
        </p:txBody>
      </p:sp>
      <p:pic>
        <p:nvPicPr>
          <p:cNvPr id="8" name="Imagen 7">
            <a:extLst>
              <a:ext uri="{FF2B5EF4-FFF2-40B4-BE49-F238E27FC236}">
                <a16:creationId xmlns:a16="http://schemas.microsoft.com/office/drawing/2014/main" id="{7D96E3A9-51B0-4124-8C97-A28EB15207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pic>
        <p:nvPicPr>
          <p:cNvPr id="3" name="Imagen 2">
            <a:extLst>
              <a:ext uri="{FF2B5EF4-FFF2-40B4-BE49-F238E27FC236}">
                <a16:creationId xmlns:a16="http://schemas.microsoft.com/office/drawing/2014/main" id="{7C8AEAF7-BAAA-4867-9F81-D19DBA86DF65}"/>
              </a:ext>
            </a:extLst>
          </p:cNvPr>
          <p:cNvPicPr>
            <a:picLocks noChangeAspect="1"/>
          </p:cNvPicPr>
          <p:nvPr/>
        </p:nvPicPr>
        <p:blipFill rotWithShape="1">
          <a:blip r:embed="rId3"/>
          <a:srcRect l="6176" t="12941" r="6617" b="9634"/>
          <a:stretch/>
        </p:blipFill>
        <p:spPr>
          <a:xfrm>
            <a:off x="1120406" y="3429000"/>
            <a:ext cx="6552315" cy="3272218"/>
          </a:xfrm>
          <a:prstGeom prst="rect">
            <a:avLst/>
          </a:prstGeom>
        </p:spPr>
      </p:pic>
    </p:spTree>
    <p:extLst>
      <p:ext uri="{BB962C8B-B14F-4D97-AF65-F5344CB8AC3E}">
        <p14:creationId xmlns:p14="http://schemas.microsoft.com/office/powerpoint/2010/main" val="306352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7287075" y="1118320"/>
            <a:ext cx="5659869" cy="3796595"/>
          </a:xfrm>
          <a:prstGeom prst="rect">
            <a:avLst/>
          </a:prstGeom>
        </p:spPr>
      </p:pic>
      <p:pic>
        <p:nvPicPr>
          <p:cNvPr id="3" name="Picture 3"/>
          <p:cNvPicPr>
            <a:picLocks noChangeAspect="1"/>
          </p:cNvPicPr>
          <p:nvPr/>
        </p:nvPicPr>
        <p:blipFill>
          <a:blip r:embed="rId4">
            <a:alphaModFix amt="41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66464" y="939718"/>
            <a:ext cx="3101090" cy="2644384"/>
          </a:xfrm>
          <a:prstGeom prst="rect">
            <a:avLst/>
          </a:prstGeom>
        </p:spPr>
      </p:pic>
      <p:sp>
        <p:nvSpPr>
          <p:cNvPr id="9" name="Rectángulo 8">
            <a:extLst>
              <a:ext uri="{FF2B5EF4-FFF2-40B4-BE49-F238E27FC236}">
                <a16:creationId xmlns:a16="http://schemas.microsoft.com/office/drawing/2014/main" id="{E77346DC-89E0-42A1-A80F-AF21122F92E6}"/>
              </a:ext>
            </a:extLst>
          </p:cNvPr>
          <p:cNvSpPr/>
          <p:nvPr/>
        </p:nvSpPr>
        <p:spPr>
          <a:xfrm>
            <a:off x="1135961" y="6205935"/>
            <a:ext cx="3457037" cy="369332"/>
          </a:xfrm>
          <a:prstGeom prst="rect">
            <a:avLst/>
          </a:prstGeom>
        </p:spPr>
        <p:txBody>
          <a:bodyPr wrap="none">
            <a:spAutoFit/>
          </a:bodyPr>
          <a:lstStyle/>
          <a:p>
            <a:r>
              <a:rPr lang="es-ES" dirty="0">
                <a:solidFill>
                  <a:schemeClr val="tx1">
                    <a:lumMod val="50000"/>
                    <a:lumOff val="50000"/>
                  </a:schemeClr>
                </a:solidFill>
                <a:latin typeface="Arial" panose="020B0604020202020204" pitchFamily="34" charset="0"/>
                <a:cs typeface="Arial" panose="020B0604020202020204" pitchFamily="34" charset="0"/>
              </a:rPr>
              <a:t>https://programacamino.csic.es/</a:t>
            </a:r>
          </a:p>
        </p:txBody>
      </p:sp>
      <p:pic>
        <p:nvPicPr>
          <p:cNvPr id="11" name="Imagen 10">
            <a:extLst>
              <a:ext uri="{FF2B5EF4-FFF2-40B4-BE49-F238E27FC236}">
                <a16:creationId xmlns:a16="http://schemas.microsoft.com/office/drawing/2014/main" id="{3C30E314-41A8-4161-9EB3-217F4EF773EC}"/>
              </a:ext>
            </a:extLst>
          </p:cNvPr>
          <p:cNvPicPr>
            <a:picLocks noChangeAspect="1"/>
          </p:cNvPicPr>
          <p:nvPr/>
        </p:nvPicPr>
        <p:blipFill rotWithShape="1">
          <a:blip r:embed="rId6"/>
          <a:srcRect l="8125" t="22745" r="18513" b="11372"/>
          <a:stretch/>
        </p:blipFill>
        <p:spPr>
          <a:xfrm>
            <a:off x="1021865" y="1638007"/>
            <a:ext cx="7142269" cy="3607949"/>
          </a:xfrm>
          <a:prstGeom prst="rect">
            <a:avLst/>
          </a:prstGeom>
        </p:spPr>
      </p:pic>
      <p:sp>
        <p:nvSpPr>
          <p:cNvPr id="12" name="Título 1">
            <a:extLst>
              <a:ext uri="{FF2B5EF4-FFF2-40B4-BE49-F238E27FC236}">
                <a16:creationId xmlns:a16="http://schemas.microsoft.com/office/drawing/2014/main" id="{40097273-BDD1-40B3-848E-42B5685E920C}"/>
              </a:ext>
            </a:extLst>
          </p:cNvPr>
          <p:cNvSpPr txBox="1">
            <a:spLocks/>
          </p:cNvSpPr>
          <p:nvPr/>
        </p:nvSpPr>
        <p:spPr>
          <a:xfrm>
            <a:off x="1021865" y="47479"/>
            <a:ext cx="10993442" cy="989932"/>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S" b="1" dirty="0"/>
              <a:t>I Edición del programa de “</a:t>
            </a:r>
            <a:r>
              <a:rPr lang="es-ES" b="1" dirty="0" err="1"/>
              <a:t>mentoring</a:t>
            </a:r>
            <a:r>
              <a:rPr lang="es-ES" b="1" dirty="0"/>
              <a:t>” del CSIC</a:t>
            </a:r>
          </a:p>
        </p:txBody>
      </p:sp>
    </p:spTree>
    <p:extLst>
      <p:ext uri="{BB962C8B-B14F-4D97-AF65-F5344CB8AC3E}">
        <p14:creationId xmlns:p14="http://schemas.microsoft.com/office/powerpoint/2010/main" val="4244626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8734" y="2429414"/>
            <a:ext cx="3344333" cy="1058853"/>
          </a:xfrm>
        </p:spPr>
        <p:txBody>
          <a:bodyPr/>
          <a:lstStyle/>
          <a:p>
            <a:r>
              <a:rPr lang="es-ES" dirty="0"/>
              <a:t>Docencia</a:t>
            </a:r>
          </a:p>
        </p:txBody>
      </p:sp>
      <p:pic>
        <p:nvPicPr>
          <p:cNvPr id="3" name="Imagen 2">
            <a:extLst>
              <a:ext uri="{FF2B5EF4-FFF2-40B4-BE49-F238E27FC236}">
                <a16:creationId xmlns:a16="http://schemas.microsoft.com/office/drawing/2014/main" id="{FC18F17D-F656-48C0-976D-852C64157D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4002277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9087" y="120641"/>
            <a:ext cx="6676372" cy="724942"/>
          </a:xfrm>
        </p:spPr>
        <p:txBody>
          <a:bodyPr/>
          <a:lstStyle/>
          <a:p>
            <a:r>
              <a:rPr lang="es-ES" dirty="0"/>
              <a:t>Cursos de Alta Especialización del CSIC</a:t>
            </a:r>
          </a:p>
        </p:txBody>
      </p:sp>
      <p:sp>
        <p:nvSpPr>
          <p:cNvPr id="4" name="Rectángulo 3"/>
          <p:cNvSpPr/>
          <p:nvPr/>
        </p:nvSpPr>
        <p:spPr>
          <a:xfrm>
            <a:off x="1492540" y="2004732"/>
            <a:ext cx="9206919" cy="954107"/>
          </a:xfrm>
          <a:prstGeom prst="rect">
            <a:avLst/>
          </a:prstGeom>
        </p:spPr>
        <p:txBody>
          <a:bodyPr wrap="square">
            <a:spAutoFit/>
          </a:bodyPr>
          <a:lstStyle/>
          <a:p>
            <a:pPr algn="just"/>
            <a:r>
              <a:rPr lang="es-ES" dirty="0">
                <a:latin typeface="Gill Sans MT" panose="020B0502020104020203" pitchFamily="34" charset="0"/>
                <a:ea typeface="Calibri" panose="020F0502020204030204" pitchFamily="34" charset="0"/>
                <a:cs typeface="Times New Roman" panose="02020603050405020304" pitchFamily="18" charset="0"/>
              </a:rPr>
              <a:t>En 2020 se ofertaron 35 cursos de especialización, de los cuales 7 fueron cancelados,  Los cursos realizados supusieron </a:t>
            </a:r>
            <a:r>
              <a:rPr lang="es-ES" sz="2000" b="1" dirty="0">
                <a:solidFill>
                  <a:schemeClr val="tx2">
                    <a:lumMod val="75000"/>
                  </a:schemeClr>
                </a:solidFill>
                <a:latin typeface="Gill Sans MT" panose="020B0502020104020203" pitchFamily="34" charset="0"/>
                <a:ea typeface="Calibri" panose="020F0502020204030204" pitchFamily="34" charset="0"/>
                <a:cs typeface="Times New Roman" panose="02020603050405020304" pitchFamily="18" charset="0"/>
              </a:rPr>
              <a:t>1263 horas de docencia</a:t>
            </a:r>
            <a:r>
              <a:rPr lang="es-ES" dirty="0">
                <a:latin typeface="Gill Sans MT" panose="020B0502020104020203" pitchFamily="34" charset="0"/>
                <a:ea typeface="Calibri" panose="020F0502020204030204" pitchFamily="34" charset="0"/>
                <a:cs typeface="Times New Roman" panose="02020603050405020304" pitchFamily="18" charset="0"/>
              </a:rPr>
              <a:t>. Un total de </a:t>
            </a:r>
            <a:r>
              <a:rPr lang="es-ES" sz="2000" b="1" dirty="0">
                <a:solidFill>
                  <a:schemeClr val="tx2">
                    <a:lumMod val="75000"/>
                  </a:schemeClr>
                </a:solidFill>
                <a:latin typeface="Gill Sans MT" panose="020B0502020104020203" pitchFamily="34" charset="0"/>
                <a:ea typeface="Calibri" panose="020F0502020204030204" pitchFamily="34" charset="0"/>
                <a:cs typeface="Times New Roman" panose="02020603050405020304" pitchFamily="18" charset="0"/>
              </a:rPr>
              <a:t>307 estudiantes </a:t>
            </a:r>
            <a:r>
              <a:rPr lang="es-ES" dirty="0">
                <a:latin typeface="Gill Sans MT" panose="020B0502020104020203" pitchFamily="34" charset="0"/>
                <a:ea typeface="Calibri" panose="020F0502020204030204" pitchFamily="34" charset="0"/>
                <a:cs typeface="Times New Roman" panose="02020603050405020304" pitchFamily="18" charset="0"/>
              </a:rPr>
              <a:t>asistieron a los cursos de especialización. </a:t>
            </a:r>
            <a:endParaRPr lang="es-ES" dirty="0"/>
          </a:p>
        </p:txBody>
      </p:sp>
      <p:sp>
        <p:nvSpPr>
          <p:cNvPr id="5" name="Rectángulo 4"/>
          <p:cNvSpPr/>
          <p:nvPr/>
        </p:nvSpPr>
        <p:spPr>
          <a:xfrm>
            <a:off x="3699080" y="3280145"/>
            <a:ext cx="6067640" cy="1261884"/>
          </a:xfrm>
          <a:prstGeom prst="rect">
            <a:avLst/>
          </a:prstGeom>
        </p:spPr>
        <p:txBody>
          <a:bodyPr wrap="square">
            <a:spAutoFit/>
          </a:bodyPr>
          <a:lstStyle/>
          <a:p>
            <a:pPr algn="just"/>
            <a:r>
              <a:rPr lang="es-ES" dirty="0">
                <a:latin typeface="Gill Sans MT" panose="020B0502020104020203" pitchFamily="34" charset="0"/>
                <a:cs typeface="Times New Roman" panose="02020603050405020304" pitchFamily="18" charset="0"/>
              </a:rPr>
              <a:t>La situación de pandemia COVID19 supuso la </a:t>
            </a:r>
            <a:r>
              <a:rPr lang="es-ES" sz="2000" b="1" dirty="0">
                <a:solidFill>
                  <a:schemeClr val="tx2">
                    <a:lumMod val="75000"/>
                  </a:schemeClr>
                </a:solidFill>
                <a:latin typeface="Gill Sans MT" panose="020B0502020104020203" pitchFamily="34" charset="0"/>
                <a:cs typeface="Times New Roman" panose="02020603050405020304" pitchFamily="18" charset="0"/>
              </a:rPr>
              <a:t>cancelación de 7 cursos</a:t>
            </a:r>
            <a:r>
              <a:rPr lang="es-ES" dirty="0">
                <a:latin typeface="Gill Sans MT" panose="020B0502020104020203" pitchFamily="34" charset="0"/>
                <a:cs typeface="Times New Roman" panose="02020603050405020304" pitchFamily="18" charset="0"/>
              </a:rPr>
              <a:t>, lo que queda reflejada en el descenso en el número de cursos (-12) y en número de estudiantes que han sido formados (-158)</a:t>
            </a:r>
            <a:endParaRPr lang="es-ES" dirty="0"/>
          </a:p>
        </p:txBody>
      </p:sp>
      <p:sp>
        <p:nvSpPr>
          <p:cNvPr id="6" name="CuadroTexto 5"/>
          <p:cNvSpPr txBox="1"/>
          <p:nvPr/>
        </p:nvSpPr>
        <p:spPr>
          <a:xfrm>
            <a:off x="1589087" y="5066286"/>
            <a:ext cx="9541028" cy="707886"/>
          </a:xfrm>
          <a:prstGeom prst="rect">
            <a:avLst/>
          </a:prstGeom>
          <a:noFill/>
        </p:spPr>
        <p:txBody>
          <a:bodyPr wrap="square" rtlCol="0">
            <a:spAutoFit/>
          </a:bodyPr>
          <a:lstStyle/>
          <a:p>
            <a:r>
              <a:rPr lang="es-ES" sz="2000" b="1" dirty="0">
                <a:solidFill>
                  <a:schemeClr val="tx2">
                    <a:lumMod val="75000"/>
                  </a:schemeClr>
                </a:solidFill>
                <a:latin typeface="Gill Sans MT" panose="020B0502020104020203" pitchFamily="34" charset="0"/>
              </a:rPr>
              <a:t>Mejora 2020: </a:t>
            </a:r>
            <a:r>
              <a:rPr lang="es-ES" dirty="0">
                <a:latin typeface="Gill Sans MT" panose="020B0502020104020203" pitchFamily="34" charset="0"/>
              </a:rPr>
              <a:t>Creación de una lista de suscripción voluntaria para mantenerse informado de los cursos del CSIC, </a:t>
            </a:r>
            <a:r>
              <a:rPr lang="es-ES" sz="2000" b="1" dirty="0">
                <a:solidFill>
                  <a:schemeClr val="tx2">
                    <a:lumMod val="75000"/>
                  </a:schemeClr>
                </a:solidFill>
                <a:latin typeface="Gill Sans MT" panose="020B0502020104020203" pitchFamily="34" charset="0"/>
              </a:rPr>
              <a:t>+300 suscritos en 4 meses</a:t>
            </a:r>
          </a:p>
        </p:txBody>
      </p:sp>
      <p:sp>
        <p:nvSpPr>
          <p:cNvPr id="3" name="AutoShape 2" descr="Preguntas comunes acerca del brote de COVID-19"/>
          <p:cNvSpPr>
            <a:spLocks noChangeAspect="1" noChangeArrowheads="1"/>
          </p:cNvSpPr>
          <p:nvPr/>
        </p:nvSpPr>
        <p:spPr bwMode="auto">
          <a:xfrm>
            <a:off x="155575" y="-762000"/>
            <a:ext cx="286702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6336" y="3331429"/>
            <a:ext cx="1154113" cy="1097760"/>
          </a:xfrm>
          <a:prstGeom prst="rect">
            <a:avLst/>
          </a:prstGeom>
        </p:spPr>
      </p:pic>
      <p:pic>
        <p:nvPicPr>
          <p:cNvPr id="9" name="Imagen 8">
            <a:extLst>
              <a:ext uri="{FF2B5EF4-FFF2-40B4-BE49-F238E27FC236}">
                <a16:creationId xmlns:a16="http://schemas.microsoft.com/office/drawing/2014/main" id="{6DD1FB16-ABCA-4C89-A3E0-91B38B2BC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3458014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93259" y="164833"/>
            <a:ext cx="3488341" cy="724942"/>
          </a:xfrm>
        </p:spPr>
        <p:txBody>
          <a:bodyPr/>
          <a:lstStyle/>
          <a:p>
            <a:r>
              <a:rPr lang="es-ES" sz="3600" b="1" dirty="0"/>
              <a:t>Alianza</a:t>
            </a:r>
            <a:r>
              <a:rPr lang="es-ES" sz="3600" dirty="0"/>
              <a:t> </a:t>
            </a:r>
            <a:r>
              <a:rPr lang="es-ES" sz="3600" b="1" dirty="0"/>
              <a:t>CSIC-UIMP</a:t>
            </a:r>
          </a:p>
        </p:txBody>
      </p:sp>
      <p:graphicFrame>
        <p:nvGraphicFramePr>
          <p:cNvPr id="3" name="Tabla 2">
            <a:extLst>
              <a:ext uri="{FF2B5EF4-FFF2-40B4-BE49-F238E27FC236}">
                <a16:creationId xmlns:a16="http://schemas.microsoft.com/office/drawing/2014/main" id="{9E611FF3-EDCF-4E2C-BA94-2FA8925E6A52}"/>
              </a:ext>
            </a:extLst>
          </p:cNvPr>
          <p:cNvGraphicFramePr>
            <a:graphicFrameLocks noGrp="1"/>
          </p:cNvGraphicFramePr>
          <p:nvPr>
            <p:extLst>
              <p:ext uri="{D42A27DB-BD31-4B8C-83A1-F6EECF244321}">
                <p14:modId xmlns:p14="http://schemas.microsoft.com/office/powerpoint/2010/main" val="1815408597"/>
              </p:ext>
            </p:extLst>
          </p:nvPr>
        </p:nvGraphicFramePr>
        <p:xfrm>
          <a:off x="1309541" y="1129486"/>
          <a:ext cx="5449086" cy="4480560"/>
        </p:xfrm>
        <a:graphic>
          <a:graphicData uri="http://schemas.openxmlformats.org/drawingml/2006/table">
            <a:tbl>
              <a:tblPr firstRow="1" bandRow="1">
                <a:tableStyleId>{5C22544A-7EE6-4342-B048-85BDC9FD1C3A}</a:tableStyleId>
              </a:tblPr>
              <a:tblGrid>
                <a:gridCol w="5449086">
                  <a:extLst>
                    <a:ext uri="{9D8B030D-6E8A-4147-A177-3AD203B41FA5}">
                      <a16:colId xmlns:a16="http://schemas.microsoft.com/office/drawing/2014/main" val="1809560941"/>
                    </a:ext>
                  </a:extLst>
                </a:gridCol>
              </a:tblGrid>
              <a:tr h="0">
                <a:tc>
                  <a:txBody>
                    <a:bodyPr/>
                    <a:lstStyle/>
                    <a:p>
                      <a:pPr algn="ctr"/>
                      <a:r>
                        <a:rPr lang="es-ES" sz="1800" noProof="0" dirty="0"/>
                        <a:t>PROGRAMAS OFICIALES</a:t>
                      </a:r>
                    </a:p>
                  </a:txBody>
                  <a:tcPr>
                    <a:solidFill>
                      <a:srgbClr val="C00000"/>
                    </a:solidFill>
                  </a:tcPr>
                </a:tc>
                <a:extLst>
                  <a:ext uri="{0D108BD9-81ED-4DB2-BD59-A6C34878D82A}">
                    <a16:rowId xmlns:a16="http://schemas.microsoft.com/office/drawing/2014/main" val="4114354405"/>
                  </a:ext>
                </a:extLst>
              </a:tr>
              <a:tr h="466044">
                <a:tc>
                  <a:txBody>
                    <a:bodyPr/>
                    <a:lstStyle/>
                    <a:p>
                      <a:pPr algn="l"/>
                      <a:r>
                        <a:rPr lang="es-ES" sz="1800" b="1" noProof="0" dirty="0"/>
                        <a:t>XIV Edición. </a:t>
                      </a:r>
                      <a:r>
                        <a:rPr lang="es-ES" sz="1800" noProof="0" dirty="0"/>
                        <a:t>Máster Universitario en </a:t>
                      </a:r>
                      <a:r>
                        <a:rPr lang="es-ES" sz="1800" b="0" i="0" kern="1200" dirty="0">
                          <a:solidFill>
                            <a:schemeClr val="dk1"/>
                          </a:solidFill>
                          <a:effectLst/>
                          <a:latin typeface="+mn-lt"/>
                          <a:ea typeface="+mn-ea"/>
                          <a:cs typeface="+mn-cs"/>
                        </a:rPr>
                        <a:t>Alta Especialización en Plásticos y Caucho</a:t>
                      </a:r>
                      <a:endParaRPr lang="es-ES" sz="1800" noProof="0" dirty="0"/>
                    </a:p>
                  </a:txBody>
                  <a:tcPr anchor="ctr"/>
                </a:tc>
                <a:extLst>
                  <a:ext uri="{0D108BD9-81ED-4DB2-BD59-A6C34878D82A}">
                    <a16:rowId xmlns:a16="http://schemas.microsoft.com/office/drawing/2014/main" val="1610984748"/>
                  </a:ext>
                </a:extLst>
              </a:tr>
              <a:tr h="466044">
                <a:tc>
                  <a:txBody>
                    <a:bodyPr/>
                    <a:lstStyle/>
                    <a:p>
                      <a:pPr algn="l"/>
                      <a:r>
                        <a:rPr lang="es-ES" sz="1800" b="1" i="0" kern="1200" dirty="0">
                          <a:solidFill>
                            <a:schemeClr val="dk1"/>
                          </a:solidFill>
                          <a:effectLst/>
                          <a:latin typeface="+mn-lt"/>
                          <a:ea typeface="+mn-ea"/>
                          <a:cs typeface="+mn-cs"/>
                        </a:rPr>
                        <a:t>V Edición. </a:t>
                      </a:r>
                      <a:r>
                        <a:rPr lang="es-ES" sz="1800" b="0" i="0" kern="1200" dirty="0">
                          <a:solidFill>
                            <a:schemeClr val="dk1"/>
                          </a:solidFill>
                          <a:effectLst/>
                          <a:latin typeface="+mn-lt"/>
                          <a:ea typeface="+mn-ea"/>
                          <a:cs typeface="+mn-cs"/>
                        </a:rPr>
                        <a:t>Máster Universitario en Biodiversidad en Áreas Tropicales y su Conservación</a:t>
                      </a:r>
                      <a:endParaRPr lang="es-ES" sz="1800" noProof="0" dirty="0"/>
                    </a:p>
                  </a:txBody>
                  <a:tcPr anchor="ctr"/>
                </a:tc>
                <a:extLst>
                  <a:ext uri="{0D108BD9-81ED-4DB2-BD59-A6C34878D82A}">
                    <a16:rowId xmlns:a16="http://schemas.microsoft.com/office/drawing/2014/main" val="840898371"/>
                  </a:ext>
                </a:extLst>
              </a:tr>
              <a:tr h="466044">
                <a:tc>
                  <a:txBody>
                    <a:bodyPr/>
                    <a:lstStyle/>
                    <a:p>
                      <a:pPr algn="l"/>
                      <a:r>
                        <a:rPr lang="es-ES" sz="1800" b="1" i="0" kern="1200" dirty="0">
                          <a:solidFill>
                            <a:schemeClr val="dk1"/>
                          </a:solidFill>
                          <a:effectLst/>
                          <a:latin typeface="+mn-lt"/>
                          <a:ea typeface="+mn-ea"/>
                          <a:cs typeface="+mn-cs"/>
                        </a:rPr>
                        <a:t>V Edición. </a:t>
                      </a:r>
                      <a:r>
                        <a:rPr lang="es-ES" sz="1800" b="0" i="0" kern="1200" dirty="0">
                          <a:solidFill>
                            <a:schemeClr val="dk1"/>
                          </a:solidFill>
                          <a:effectLst/>
                          <a:latin typeface="+mn-lt"/>
                          <a:ea typeface="+mn-ea"/>
                          <a:cs typeface="+mn-cs"/>
                        </a:rPr>
                        <a:t>Máster Universitario en Biología Molecular y Celular Integrativa</a:t>
                      </a:r>
                      <a:endParaRPr lang="es-ES" sz="1800" noProof="0" dirty="0"/>
                    </a:p>
                  </a:txBody>
                  <a:tcPr anchor="ctr"/>
                </a:tc>
                <a:extLst>
                  <a:ext uri="{0D108BD9-81ED-4DB2-BD59-A6C34878D82A}">
                    <a16:rowId xmlns:a16="http://schemas.microsoft.com/office/drawing/2014/main" val="2741000525"/>
                  </a:ext>
                </a:extLst>
              </a:tr>
              <a:tr h="466044">
                <a:tc>
                  <a:txBody>
                    <a:bodyPr/>
                    <a:lstStyle/>
                    <a:p>
                      <a:pPr algn="l"/>
                      <a:r>
                        <a:rPr lang="es-ES" sz="1800" b="1" i="0" kern="1200" dirty="0">
                          <a:solidFill>
                            <a:schemeClr val="dk1"/>
                          </a:solidFill>
                          <a:effectLst/>
                          <a:latin typeface="+mn-lt"/>
                          <a:ea typeface="+mn-ea"/>
                          <a:cs typeface="+mn-cs"/>
                        </a:rPr>
                        <a:t>IV Edición.</a:t>
                      </a:r>
                      <a:r>
                        <a:rPr lang="es-ES" sz="1800" b="0" i="0" kern="1200" dirty="0">
                          <a:solidFill>
                            <a:schemeClr val="dk1"/>
                          </a:solidFill>
                          <a:effectLst/>
                          <a:latin typeface="+mn-lt"/>
                          <a:ea typeface="+mn-ea"/>
                          <a:cs typeface="+mn-cs"/>
                        </a:rPr>
                        <a:t> Máster Interuniversitario en Ciencia de Datos / Master in Data </a:t>
                      </a:r>
                      <a:r>
                        <a:rPr lang="es-ES" sz="1800" b="0" i="0" kern="1200" dirty="0" err="1">
                          <a:solidFill>
                            <a:schemeClr val="dk1"/>
                          </a:solidFill>
                          <a:effectLst/>
                          <a:latin typeface="+mn-lt"/>
                          <a:ea typeface="+mn-ea"/>
                          <a:cs typeface="+mn-cs"/>
                        </a:rPr>
                        <a:t>Science</a:t>
                      </a:r>
                      <a:r>
                        <a:rPr lang="es-ES" sz="1800" b="0" i="0" kern="1200" dirty="0">
                          <a:solidFill>
                            <a:schemeClr val="dk1"/>
                          </a:solidFill>
                          <a:effectLst/>
                          <a:latin typeface="+mn-lt"/>
                          <a:ea typeface="+mn-ea"/>
                          <a:cs typeface="+mn-cs"/>
                        </a:rPr>
                        <a:t> UC-UIMP</a:t>
                      </a:r>
                      <a:endParaRPr lang="es-ES" sz="1800" noProof="0" dirty="0"/>
                    </a:p>
                  </a:txBody>
                  <a:tcPr anchor="ctr"/>
                </a:tc>
                <a:extLst>
                  <a:ext uri="{0D108BD9-81ED-4DB2-BD59-A6C34878D82A}">
                    <a16:rowId xmlns:a16="http://schemas.microsoft.com/office/drawing/2014/main" val="3312089062"/>
                  </a:ext>
                </a:extLst>
              </a:tr>
              <a:tr h="531062">
                <a:tc>
                  <a:txBody>
                    <a:bodyPr/>
                    <a:lstStyle/>
                    <a:p>
                      <a:pPr algn="l"/>
                      <a:r>
                        <a:rPr lang="es-ES" sz="1800" b="1" i="0" kern="1200" dirty="0">
                          <a:solidFill>
                            <a:schemeClr val="dk1"/>
                          </a:solidFill>
                          <a:effectLst/>
                          <a:latin typeface="+mn-lt"/>
                          <a:ea typeface="+mn-ea"/>
                          <a:cs typeface="+mn-cs"/>
                        </a:rPr>
                        <a:t>III Edición. </a:t>
                      </a:r>
                      <a:r>
                        <a:rPr lang="es-ES" sz="1800" b="0" i="0" kern="1200" dirty="0">
                          <a:solidFill>
                            <a:schemeClr val="dk1"/>
                          </a:solidFill>
                          <a:effectLst/>
                          <a:latin typeface="+mn-lt"/>
                          <a:ea typeface="+mn-ea"/>
                          <a:cs typeface="+mn-cs"/>
                        </a:rPr>
                        <a:t>Máster Interuniversitario en Física de Partículas y del Cosmos </a:t>
                      </a:r>
                    </a:p>
                    <a:p>
                      <a:pPr algn="l"/>
                      <a:r>
                        <a:rPr lang="es-ES" sz="1800" b="0" i="0" kern="1200" noProof="0" dirty="0">
                          <a:solidFill>
                            <a:schemeClr val="dk1"/>
                          </a:solidFill>
                          <a:effectLst/>
                          <a:latin typeface="+mn-lt"/>
                          <a:ea typeface="+mn-ea"/>
                          <a:cs typeface="+mn-cs"/>
                        </a:rPr>
                        <a:t>UC-UIMP</a:t>
                      </a:r>
                      <a:endParaRPr lang="es-ES" sz="1800" noProof="0" dirty="0"/>
                    </a:p>
                  </a:txBody>
                  <a:tcPr anchor="ctr"/>
                </a:tc>
                <a:extLst>
                  <a:ext uri="{0D108BD9-81ED-4DB2-BD59-A6C34878D82A}">
                    <a16:rowId xmlns:a16="http://schemas.microsoft.com/office/drawing/2014/main" val="1445890962"/>
                  </a:ext>
                </a:extLst>
              </a:tr>
              <a:tr h="4112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1" noProof="0" dirty="0"/>
                        <a:t>I Edición. </a:t>
                      </a:r>
                      <a:r>
                        <a:rPr lang="es-ES" sz="1800" b="0" i="0" kern="1200" dirty="0">
                          <a:solidFill>
                            <a:schemeClr val="dk1"/>
                          </a:solidFill>
                          <a:effectLst/>
                          <a:latin typeface="+mn-lt"/>
                          <a:ea typeface="+mn-ea"/>
                          <a:cs typeface="+mn-cs"/>
                        </a:rPr>
                        <a:t>Máster Universitario en Biología Sintética Integrativa</a:t>
                      </a:r>
                      <a:endParaRPr lang="es-ES" sz="1800" noProof="0" dirty="0"/>
                    </a:p>
                  </a:txBody>
                  <a:tcPr anchor="ctr"/>
                </a:tc>
                <a:extLst>
                  <a:ext uri="{0D108BD9-81ED-4DB2-BD59-A6C34878D82A}">
                    <a16:rowId xmlns:a16="http://schemas.microsoft.com/office/drawing/2014/main" val="2624945501"/>
                  </a:ext>
                </a:extLst>
              </a:tr>
            </a:tbl>
          </a:graphicData>
        </a:graphic>
      </p:graphicFrame>
      <p:sp>
        <p:nvSpPr>
          <p:cNvPr id="5" name="Título 1"/>
          <p:cNvSpPr txBox="1">
            <a:spLocks/>
          </p:cNvSpPr>
          <p:nvPr/>
        </p:nvSpPr>
        <p:spPr>
          <a:xfrm>
            <a:off x="7137595" y="937115"/>
            <a:ext cx="2222249"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3600" b="1" dirty="0">
                <a:solidFill>
                  <a:schemeClr val="tx2">
                    <a:lumMod val="75000"/>
                  </a:schemeClr>
                </a:solidFill>
              </a:rPr>
              <a:t>I. Másteres</a:t>
            </a:r>
          </a:p>
        </p:txBody>
      </p:sp>
      <p:pic>
        <p:nvPicPr>
          <p:cNvPr id="6" name="Imagen 5">
            <a:extLst>
              <a:ext uri="{FF2B5EF4-FFF2-40B4-BE49-F238E27FC236}">
                <a16:creationId xmlns:a16="http://schemas.microsoft.com/office/drawing/2014/main" id="{911BB9FB-619F-47D1-AF23-14BAE18B2F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graphicFrame>
        <p:nvGraphicFramePr>
          <p:cNvPr id="7" name="Tabla 6">
            <a:extLst>
              <a:ext uri="{FF2B5EF4-FFF2-40B4-BE49-F238E27FC236}">
                <a16:creationId xmlns:a16="http://schemas.microsoft.com/office/drawing/2014/main" id="{D3E52B0A-608E-4E93-A02E-5ACAD8F81386}"/>
              </a:ext>
            </a:extLst>
          </p:cNvPr>
          <p:cNvGraphicFramePr>
            <a:graphicFrameLocks noGrp="1"/>
          </p:cNvGraphicFramePr>
          <p:nvPr>
            <p:extLst>
              <p:ext uri="{D42A27DB-BD31-4B8C-83A1-F6EECF244321}">
                <p14:modId xmlns:p14="http://schemas.microsoft.com/office/powerpoint/2010/main" val="3190718988"/>
              </p:ext>
            </p:extLst>
          </p:nvPr>
        </p:nvGraphicFramePr>
        <p:xfrm>
          <a:off x="7137595" y="2146158"/>
          <a:ext cx="5000618" cy="2447217"/>
        </p:xfrm>
        <a:graphic>
          <a:graphicData uri="http://schemas.openxmlformats.org/drawingml/2006/table">
            <a:tbl>
              <a:tblPr firstRow="1" bandRow="1">
                <a:tableStyleId>{5C22544A-7EE6-4342-B048-85BDC9FD1C3A}</a:tableStyleId>
              </a:tblPr>
              <a:tblGrid>
                <a:gridCol w="5000618">
                  <a:extLst>
                    <a:ext uri="{9D8B030D-6E8A-4147-A177-3AD203B41FA5}">
                      <a16:colId xmlns:a16="http://schemas.microsoft.com/office/drawing/2014/main" val="3089535020"/>
                    </a:ext>
                  </a:extLst>
                </a:gridCol>
              </a:tblGrid>
              <a:tr h="8565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noProof="0" dirty="0"/>
                        <a:t>TÍTULO PROPIO: </a:t>
                      </a:r>
                      <a:r>
                        <a:rPr lang="es-ES" b="1" noProof="0" dirty="0"/>
                        <a:t>I edición. </a:t>
                      </a:r>
                      <a:r>
                        <a:rPr lang="es-ES" noProof="0" dirty="0"/>
                        <a:t>Máster en Pandemias, Salud Global y COVID-19</a:t>
                      </a:r>
                    </a:p>
                  </a:txBody>
                  <a:tcPr>
                    <a:solidFill>
                      <a:srgbClr val="C00000"/>
                    </a:solidFill>
                  </a:tcPr>
                </a:tc>
                <a:extLst>
                  <a:ext uri="{0D108BD9-81ED-4DB2-BD59-A6C34878D82A}">
                    <a16:rowId xmlns:a16="http://schemas.microsoft.com/office/drawing/2014/main" val="689835112"/>
                  </a:ext>
                </a:extLst>
              </a:tr>
              <a:tr h="1590691">
                <a:tc>
                  <a:txBody>
                    <a:bodyPr/>
                    <a:lstStyle/>
                    <a:p>
                      <a:pPr marL="285750" indent="-285750" algn="l">
                        <a:buFont typeface="Wingdings" panose="05000000000000000000" pitchFamily="2" charset="2"/>
                        <a:buChar char="§"/>
                      </a:pPr>
                      <a:r>
                        <a:rPr lang="es-ES" noProof="0" dirty="0"/>
                        <a:t>Experto en Biología de virus pandémicos: SARS-COV-2</a:t>
                      </a:r>
                    </a:p>
                    <a:p>
                      <a:pPr marL="285750" indent="-285750" algn="l">
                        <a:buFont typeface="Wingdings" panose="05000000000000000000" pitchFamily="2" charset="2"/>
                        <a:buChar char="§"/>
                      </a:pPr>
                      <a:r>
                        <a:rPr lang="es-ES" noProof="0" dirty="0"/>
                        <a:t>Experto en Transmisión y Prevención de Enfermedades Pandémicas: COVID-19</a:t>
                      </a:r>
                    </a:p>
                    <a:p>
                      <a:pPr marL="285750" indent="-285750" algn="l">
                        <a:buFont typeface="Wingdings" panose="05000000000000000000" pitchFamily="2" charset="2"/>
                        <a:buChar char="§"/>
                      </a:pPr>
                      <a:r>
                        <a:rPr lang="es-ES" noProof="0" dirty="0"/>
                        <a:t>Experto en  Población, Salud y Pandemias </a:t>
                      </a:r>
                    </a:p>
                  </a:txBody>
                  <a:tcPr anchor="ctr"/>
                </a:tc>
                <a:extLst>
                  <a:ext uri="{0D108BD9-81ED-4DB2-BD59-A6C34878D82A}">
                    <a16:rowId xmlns:a16="http://schemas.microsoft.com/office/drawing/2014/main" val="727736894"/>
                  </a:ext>
                </a:extLst>
              </a:tr>
            </a:tbl>
          </a:graphicData>
        </a:graphic>
      </p:graphicFrame>
      <p:sp>
        <p:nvSpPr>
          <p:cNvPr id="8" name="Título 1">
            <a:extLst>
              <a:ext uri="{FF2B5EF4-FFF2-40B4-BE49-F238E27FC236}">
                <a16:creationId xmlns:a16="http://schemas.microsoft.com/office/drawing/2014/main" id="{52C02ADF-90FE-454F-ACED-FCB0EA9675D9}"/>
              </a:ext>
            </a:extLst>
          </p:cNvPr>
          <p:cNvSpPr txBox="1">
            <a:spLocks/>
          </p:cNvSpPr>
          <p:nvPr/>
        </p:nvSpPr>
        <p:spPr>
          <a:xfrm>
            <a:off x="2887824" y="5714225"/>
            <a:ext cx="5235389"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3400" b="1" dirty="0">
                <a:solidFill>
                  <a:schemeClr val="tx2">
                    <a:lumMod val="75000"/>
                  </a:schemeClr>
                </a:solidFill>
              </a:rPr>
              <a:t>II. Programa de Doctorado de Ciencia y Tecnología CSIC </a:t>
            </a:r>
          </a:p>
        </p:txBody>
      </p:sp>
    </p:spTree>
    <p:extLst>
      <p:ext uri="{BB962C8B-B14F-4D97-AF65-F5344CB8AC3E}">
        <p14:creationId xmlns:p14="http://schemas.microsoft.com/office/powerpoint/2010/main" val="3399784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9087" y="120641"/>
            <a:ext cx="8128654" cy="724942"/>
          </a:xfrm>
        </p:spPr>
        <p:txBody>
          <a:bodyPr/>
          <a:lstStyle/>
          <a:p>
            <a:r>
              <a:rPr lang="es-ES" dirty="0"/>
              <a:t>Dirección como RL en docencia</a:t>
            </a:r>
          </a:p>
        </p:txBody>
      </p:sp>
      <p:sp>
        <p:nvSpPr>
          <p:cNvPr id="3" name="AutoShape 2" descr="Preguntas comunes acerca del brote de COVID-19"/>
          <p:cNvSpPr>
            <a:spLocks noChangeAspect="1" noChangeArrowheads="1"/>
          </p:cNvSpPr>
          <p:nvPr/>
        </p:nvSpPr>
        <p:spPr bwMode="auto">
          <a:xfrm>
            <a:off x="155575" y="-762000"/>
            <a:ext cx="286702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Imagen 8">
            <a:extLst>
              <a:ext uri="{FF2B5EF4-FFF2-40B4-BE49-F238E27FC236}">
                <a16:creationId xmlns:a16="http://schemas.microsoft.com/office/drawing/2014/main" id="{6DD1FB16-ABCA-4C89-A3E0-91B38B2BC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
        <p:nvSpPr>
          <p:cNvPr id="4" name="Rectángulo 3">
            <a:extLst>
              <a:ext uri="{FF2B5EF4-FFF2-40B4-BE49-F238E27FC236}">
                <a16:creationId xmlns:a16="http://schemas.microsoft.com/office/drawing/2014/main" id="{EE9FE8B7-8857-4E7F-9D71-5F568F606E02}"/>
              </a:ext>
            </a:extLst>
          </p:cNvPr>
          <p:cNvSpPr/>
          <p:nvPr/>
        </p:nvSpPr>
        <p:spPr>
          <a:xfrm>
            <a:off x="1470208" y="1141359"/>
            <a:ext cx="10470776" cy="5355312"/>
          </a:xfrm>
          <a:prstGeom prst="rect">
            <a:avLst/>
          </a:prstGeom>
        </p:spPr>
        <p:txBody>
          <a:bodyPr wrap="square">
            <a:spAutoFit/>
          </a:bodyPr>
          <a:lstStyle/>
          <a:p>
            <a:pPr marL="0" lvl="2"/>
            <a:r>
              <a:rPr lang="es-ES" b="1" u="sng" dirty="0"/>
              <a:t>DOCENCIA</a:t>
            </a:r>
          </a:p>
          <a:p>
            <a:pPr marL="0" lvl="2"/>
            <a:endParaRPr lang="es-ES" b="1" u="sng" dirty="0"/>
          </a:p>
          <a:p>
            <a:pPr marL="800100" lvl="3" indent="-342900">
              <a:buFont typeface="+mj-lt"/>
              <a:buAutoNum type="arabicPeriod"/>
            </a:pPr>
            <a:r>
              <a:rPr lang="es-ES" b="1" dirty="0"/>
              <a:t>Cursos de Especialización:</a:t>
            </a:r>
            <a:endParaRPr lang="es-ES" dirty="0"/>
          </a:p>
          <a:p>
            <a:pPr marL="457200" lvl="3"/>
            <a:r>
              <a:rPr lang="es-ES" dirty="0"/>
              <a:t>La aplicación donde se registran las propuestas de cursos de especialización requiere el </a:t>
            </a:r>
            <a:r>
              <a:rPr lang="es-ES" dirty="0" err="1"/>
              <a:t>VºBº</a:t>
            </a:r>
            <a:r>
              <a:rPr lang="es-ES" dirty="0"/>
              <a:t> de la Dirección del ICU para que sea aprobada. La aplicación es accesible desde la Intranet del CSIC: </a:t>
            </a:r>
            <a:r>
              <a:rPr lang="es-ES" dirty="0">
                <a:hlinkClick r:id="rId3"/>
              </a:rPr>
              <a:t>https://intranet.csic.es/</a:t>
            </a:r>
            <a:r>
              <a:rPr lang="es-ES" dirty="0" err="1">
                <a:hlinkClick r:id="rId3"/>
              </a:rPr>
              <a:t>group</a:t>
            </a:r>
            <a:r>
              <a:rPr lang="es-ES" dirty="0">
                <a:hlinkClick r:id="rId3"/>
              </a:rPr>
              <a:t>/i2‐intranet‐corporativa/cursos‐de‐postgrado</a:t>
            </a:r>
            <a:r>
              <a:rPr lang="es-ES" dirty="0"/>
              <a:t>. </a:t>
            </a:r>
          </a:p>
          <a:p>
            <a:pPr marL="457200" lvl="3"/>
            <a:endParaRPr lang="es-ES" dirty="0"/>
          </a:p>
          <a:p>
            <a:pPr marL="800100" lvl="4" indent="-342900">
              <a:buFont typeface="+mj-lt"/>
              <a:buAutoNum type="arabicPeriod" startAt="2"/>
            </a:pPr>
            <a:r>
              <a:rPr lang="es-ES" b="1" dirty="0"/>
              <a:t>Solicitud de docencia:</a:t>
            </a:r>
          </a:p>
          <a:p>
            <a:pPr marL="449263" lvl="3"/>
            <a:r>
              <a:rPr lang="es-ES" dirty="0"/>
              <a:t>Se debe solicitar antes de impartir la docencia y cada vez que se vaya a realizar  una  nueva actividad  docente, aunque  se  siga impartiendo la misma asignatura en varias  ediciones del mismo máster.  </a:t>
            </a:r>
          </a:p>
          <a:p>
            <a:pPr marL="457200" lvl="3"/>
            <a:r>
              <a:rPr lang="es-ES" dirty="0"/>
              <a:t>La solicitud de </a:t>
            </a:r>
            <a:r>
              <a:rPr lang="es-ES" dirty="0" err="1"/>
              <a:t>VºBº</a:t>
            </a:r>
            <a:r>
              <a:rPr lang="es-ES" dirty="0"/>
              <a:t> para impartir docencia es un documento al que se accede a través del  siguiente enlace:   </a:t>
            </a:r>
            <a:r>
              <a:rPr lang="es-ES" dirty="0">
                <a:hlinkClick r:id="rId4" action="ppaction://hlinkfile"/>
              </a:rPr>
              <a:t>https://intranet.csic.es/</a:t>
            </a:r>
            <a:r>
              <a:rPr lang="es-ES" dirty="0" err="1">
                <a:hlinkClick r:id="rId4" action="ppaction://hlinkfile"/>
              </a:rPr>
              <a:t>group</a:t>
            </a:r>
            <a:r>
              <a:rPr lang="es-ES" dirty="0">
                <a:hlinkClick r:id="rId4" action="ppaction://hlinkfile"/>
              </a:rPr>
              <a:t>/i2‐intranet‐corporativa/solicitud‐docencia    </a:t>
            </a:r>
            <a:endParaRPr lang="es-ES" dirty="0"/>
          </a:p>
          <a:p>
            <a:pPr marL="457200" lvl="3"/>
            <a:r>
              <a:rPr lang="es-ES" dirty="0"/>
              <a:t>El documento debe ir firmado electrónicamente, por el Solicitante, el Responsable  del Programa y la d</a:t>
            </a:r>
            <a:r>
              <a:rPr lang="es-ES" b="1" dirty="0"/>
              <a:t>irección del ICU</a:t>
            </a:r>
          </a:p>
          <a:p>
            <a:pPr marL="457200" lvl="3"/>
            <a:endParaRPr lang="es-ES" b="1" dirty="0"/>
          </a:p>
          <a:p>
            <a:pPr marL="800100" lvl="3" indent="-342900">
              <a:buFont typeface="+mj-lt"/>
              <a:buAutoNum type="arabicPeriod" startAt="3"/>
            </a:pPr>
            <a:r>
              <a:rPr lang="es-ES" b="1" dirty="0"/>
              <a:t>Prácticas y trabajos fin de estudios en grado (TFG) y máster (TFM):</a:t>
            </a:r>
          </a:p>
          <a:p>
            <a:pPr marL="457200" lvl="3"/>
            <a:r>
              <a:rPr lang="es-ES" dirty="0"/>
              <a:t>Para llevar a cabo las prácticas, TFG y TFM hay que firmar los anexos de los convenios, por parte del responsable de la universidad y </a:t>
            </a:r>
            <a:r>
              <a:rPr lang="es-ES" b="1" dirty="0"/>
              <a:t>por la dirección del ICU</a:t>
            </a:r>
            <a:r>
              <a:rPr lang="es-ES" dirty="0"/>
              <a:t>. Gerencia da de alta en GEP.</a:t>
            </a:r>
          </a:p>
          <a:p>
            <a:pPr marL="800100" lvl="3" indent="-342900">
              <a:buFont typeface="+mj-lt"/>
              <a:buAutoNum type="arabicPeriod"/>
            </a:pPr>
            <a:endParaRPr lang="es-ES" b="1" dirty="0"/>
          </a:p>
        </p:txBody>
      </p:sp>
    </p:spTree>
    <p:extLst>
      <p:ext uri="{BB962C8B-B14F-4D97-AF65-F5344CB8AC3E}">
        <p14:creationId xmlns:p14="http://schemas.microsoft.com/office/powerpoint/2010/main" val="734363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024792" y="403863"/>
            <a:ext cx="4873910" cy="724942"/>
          </a:xfrm>
        </p:spPr>
        <p:txBody>
          <a:bodyPr/>
          <a:lstStyle/>
          <a:p>
            <a:r>
              <a:rPr lang="es-ES" b="1" dirty="0">
                <a:latin typeface="+mn-lt"/>
              </a:rPr>
              <a:t>HRS4R en el CSIC</a:t>
            </a:r>
            <a:endParaRPr lang="es-ES" dirty="0">
              <a:latin typeface="+mn-l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3447451"/>
            <a:ext cx="2841185" cy="1922534"/>
          </a:xfrm>
          <a:prstGeom prst="rect">
            <a:avLst/>
          </a:prstGeom>
        </p:spPr>
      </p:pic>
      <p:sp>
        <p:nvSpPr>
          <p:cNvPr id="2" name="CuadroTexto 1"/>
          <p:cNvSpPr txBox="1"/>
          <p:nvPr/>
        </p:nvSpPr>
        <p:spPr>
          <a:xfrm>
            <a:off x="1972232" y="1719927"/>
            <a:ext cx="5448300" cy="830997"/>
          </a:xfrm>
          <a:prstGeom prst="rect">
            <a:avLst/>
          </a:prstGeom>
          <a:noFill/>
        </p:spPr>
        <p:txBody>
          <a:bodyPr wrap="square" rtlCol="0">
            <a:spAutoFit/>
          </a:bodyPr>
          <a:lstStyle/>
          <a:p>
            <a:r>
              <a:rPr lang="es-ES" sz="2400" b="1" dirty="0">
                <a:latin typeface="Gill Sans MT" panose="020B0502020104020203" pitchFamily="34" charset="0"/>
              </a:rPr>
              <a:t>Plan de acción </a:t>
            </a:r>
            <a:r>
              <a:rPr lang="es-ES" sz="2400" dirty="0">
                <a:latin typeface="Gill Sans MT" panose="020B0502020104020203" pitchFamily="34" charset="0"/>
              </a:rPr>
              <a:t>para la implementación del sello</a:t>
            </a:r>
          </a:p>
        </p:txBody>
      </p:sp>
      <p:sp>
        <p:nvSpPr>
          <p:cNvPr id="7" name="CuadroTexto 6"/>
          <p:cNvSpPr txBox="1"/>
          <p:nvPr/>
        </p:nvSpPr>
        <p:spPr>
          <a:xfrm>
            <a:off x="1972232" y="3185092"/>
            <a:ext cx="5043881" cy="461665"/>
          </a:xfrm>
          <a:prstGeom prst="rect">
            <a:avLst/>
          </a:prstGeom>
          <a:noFill/>
        </p:spPr>
        <p:txBody>
          <a:bodyPr wrap="none" rtlCol="0">
            <a:spAutoFit/>
          </a:bodyPr>
          <a:lstStyle/>
          <a:p>
            <a:r>
              <a:rPr lang="es-ES" sz="2400" b="1" dirty="0">
                <a:solidFill>
                  <a:schemeClr val="tx2">
                    <a:lumMod val="75000"/>
                  </a:schemeClr>
                </a:solidFill>
                <a:latin typeface="Gill Sans MT" panose="020B0502020104020203" pitchFamily="34" charset="0"/>
              </a:rPr>
              <a:t>58 acciones </a:t>
            </a:r>
            <a:r>
              <a:rPr lang="es-ES" sz="2400" dirty="0">
                <a:latin typeface="Gill Sans MT" panose="020B0502020104020203" pitchFamily="34" charset="0"/>
              </a:rPr>
              <a:t>a desarrollar por el CSIC</a:t>
            </a:r>
          </a:p>
        </p:txBody>
      </p:sp>
      <p:sp>
        <p:nvSpPr>
          <p:cNvPr id="8" name="CuadroTexto 7"/>
          <p:cNvSpPr txBox="1"/>
          <p:nvPr/>
        </p:nvSpPr>
        <p:spPr>
          <a:xfrm>
            <a:off x="1972232" y="2608425"/>
            <a:ext cx="1515158" cy="461665"/>
          </a:xfrm>
          <a:prstGeom prst="rect">
            <a:avLst/>
          </a:prstGeom>
          <a:noFill/>
        </p:spPr>
        <p:txBody>
          <a:bodyPr wrap="none" rtlCol="0">
            <a:spAutoFit/>
          </a:bodyPr>
          <a:lstStyle/>
          <a:p>
            <a:r>
              <a:rPr lang="es-ES" sz="2400" dirty="0">
                <a:latin typeface="Gill Sans MT" panose="020B0502020104020203" pitchFamily="34" charset="0"/>
              </a:rPr>
              <a:t>2021-2023</a:t>
            </a:r>
          </a:p>
        </p:txBody>
      </p:sp>
      <p:sp>
        <p:nvSpPr>
          <p:cNvPr id="9" name="CuadroTexto 8"/>
          <p:cNvSpPr txBox="1"/>
          <p:nvPr/>
        </p:nvSpPr>
        <p:spPr>
          <a:xfrm>
            <a:off x="1972232" y="3869586"/>
            <a:ext cx="4632422" cy="461665"/>
          </a:xfrm>
          <a:prstGeom prst="rect">
            <a:avLst/>
          </a:prstGeom>
          <a:noFill/>
        </p:spPr>
        <p:txBody>
          <a:bodyPr wrap="none" rtlCol="0">
            <a:spAutoFit/>
          </a:bodyPr>
          <a:lstStyle/>
          <a:p>
            <a:r>
              <a:rPr lang="es-ES" sz="2400" dirty="0">
                <a:latin typeface="Gill Sans MT" panose="020B0502020104020203" pitchFamily="34" charset="0"/>
              </a:rPr>
              <a:t>Participación del DPE: </a:t>
            </a:r>
            <a:r>
              <a:rPr lang="es-ES" sz="2400" b="1" dirty="0">
                <a:solidFill>
                  <a:schemeClr val="tx2">
                    <a:lumMod val="75000"/>
                  </a:schemeClr>
                </a:solidFill>
                <a:latin typeface="Gill Sans MT" panose="020B0502020104020203" pitchFamily="34" charset="0"/>
              </a:rPr>
              <a:t>16 acciones</a:t>
            </a:r>
          </a:p>
        </p:txBody>
      </p:sp>
      <p:sp>
        <p:nvSpPr>
          <p:cNvPr id="10" name="CuadroTexto 9"/>
          <p:cNvSpPr txBox="1"/>
          <p:nvPr/>
        </p:nvSpPr>
        <p:spPr>
          <a:xfrm>
            <a:off x="1972232" y="4554081"/>
            <a:ext cx="4676408" cy="461665"/>
          </a:xfrm>
          <a:prstGeom prst="rect">
            <a:avLst/>
          </a:prstGeom>
          <a:noFill/>
        </p:spPr>
        <p:txBody>
          <a:bodyPr wrap="none" rtlCol="0">
            <a:spAutoFit/>
          </a:bodyPr>
          <a:lstStyle/>
          <a:p>
            <a:r>
              <a:rPr lang="es-ES" sz="2400" dirty="0" err="1">
                <a:latin typeface="Gill Sans MT" panose="020B0502020104020203" pitchFamily="34" charset="0"/>
              </a:rPr>
              <a:t>Analysis</a:t>
            </a:r>
            <a:r>
              <a:rPr lang="es-ES" sz="2400" dirty="0">
                <a:latin typeface="Gill Sans MT" panose="020B0502020104020203" pitchFamily="34" charset="0"/>
              </a:rPr>
              <a:t> and </a:t>
            </a:r>
            <a:r>
              <a:rPr lang="es-ES" sz="2400" dirty="0" err="1">
                <a:latin typeface="Gill Sans MT" panose="020B0502020104020203" pitchFamily="34" charset="0"/>
              </a:rPr>
              <a:t>Design</a:t>
            </a:r>
            <a:r>
              <a:rPr lang="es-ES" sz="2400" dirty="0">
                <a:latin typeface="Gill Sans MT" panose="020B0502020104020203" pitchFamily="34" charset="0"/>
              </a:rPr>
              <a:t> Working </a:t>
            </a:r>
            <a:r>
              <a:rPr lang="es-ES" sz="2400" dirty="0" err="1">
                <a:latin typeface="Gill Sans MT" panose="020B0502020104020203" pitchFamily="34" charset="0"/>
              </a:rPr>
              <a:t>Group</a:t>
            </a:r>
            <a:endParaRPr lang="es-ES" sz="2400" dirty="0">
              <a:latin typeface="Gill Sans MT" panose="020B0502020104020203" pitchFamily="34" charset="0"/>
            </a:endParaRPr>
          </a:p>
        </p:txBody>
      </p:sp>
    </p:spTree>
    <p:extLst>
      <p:ext uri="{BB962C8B-B14F-4D97-AF65-F5344CB8AC3E}">
        <p14:creationId xmlns:p14="http://schemas.microsoft.com/office/powerpoint/2010/main" val="1984038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a:t>Novedades</a:t>
            </a:r>
            <a:r>
              <a:rPr lang="en-GB" dirty="0"/>
              <a:t> para 2022</a:t>
            </a:r>
          </a:p>
        </p:txBody>
      </p:sp>
      <p:grpSp>
        <p:nvGrpSpPr>
          <p:cNvPr id="19" name="Grupo 18"/>
          <p:cNvGrpSpPr/>
          <p:nvPr/>
        </p:nvGrpSpPr>
        <p:grpSpPr>
          <a:xfrm>
            <a:off x="1131805" y="2270344"/>
            <a:ext cx="1872000" cy="964800"/>
            <a:chOff x="2514600" y="1518558"/>
            <a:chExt cx="2741272" cy="2383668"/>
          </a:xfrm>
        </p:grpSpPr>
        <p:sp>
          <p:nvSpPr>
            <p:cNvPr id="20" name="Rectángulo 19"/>
            <p:cNvSpPr/>
            <p:nvPr/>
          </p:nvSpPr>
          <p:spPr>
            <a:xfrm>
              <a:off x="3047461" y="2082451"/>
              <a:ext cx="1704844" cy="1596848"/>
            </a:xfrm>
            <a:prstGeom prst="rect">
              <a:avLst/>
            </a:prstGeom>
          </p:spPr>
          <p:txBody>
            <a:bodyPr wrap="none">
              <a:spAutoFit/>
            </a:bodyPr>
            <a:lstStyle/>
            <a:p>
              <a:pPr algn="ctr"/>
              <a:r>
                <a:rPr lang="es-ES" b="1" dirty="0">
                  <a:solidFill>
                    <a:srgbClr val="C00000"/>
                  </a:solidFill>
                  <a:latin typeface="+mj-lt"/>
                </a:rPr>
                <a:t>Programa </a:t>
              </a:r>
            </a:p>
            <a:p>
              <a:pPr algn="ctr"/>
              <a:r>
                <a:rPr lang="es-ES" b="1" dirty="0">
                  <a:solidFill>
                    <a:srgbClr val="C00000"/>
                  </a:solidFill>
                  <a:latin typeface="+mj-lt"/>
                </a:rPr>
                <a:t>Buddy</a:t>
              </a:r>
            </a:p>
          </p:txBody>
        </p:sp>
        <p:sp>
          <p:nvSpPr>
            <p:cNvPr id="21" name="Elipse 20"/>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22" name="Grupo 21"/>
          <p:cNvGrpSpPr/>
          <p:nvPr/>
        </p:nvGrpSpPr>
        <p:grpSpPr>
          <a:xfrm>
            <a:off x="5244777" y="2468584"/>
            <a:ext cx="2050819" cy="964800"/>
            <a:chOff x="2494550" y="1518558"/>
            <a:chExt cx="3003126" cy="2383668"/>
          </a:xfrm>
        </p:grpSpPr>
        <p:sp>
          <p:nvSpPr>
            <p:cNvPr id="23" name="Rectángulo 22"/>
            <p:cNvSpPr/>
            <p:nvPr/>
          </p:nvSpPr>
          <p:spPr>
            <a:xfrm>
              <a:off x="2494550" y="2044605"/>
              <a:ext cx="3003126" cy="1596848"/>
            </a:xfrm>
            <a:prstGeom prst="rect">
              <a:avLst/>
            </a:prstGeom>
          </p:spPr>
          <p:txBody>
            <a:bodyPr wrap="none">
              <a:spAutoFit/>
            </a:bodyPr>
            <a:lstStyle/>
            <a:p>
              <a:pPr algn="ctr"/>
              <a:r>
                <a:rPr lang="es-ES" b="1" dirty="0">
                  <a:solidFill>
                    <a:srgbClr val="C00000"/>
                  </a:solidFill>
                  <a:latin typeface="+mj-lt"/>
                </a:rPr>
                <a:t>Plan Comunicación </a:t>
              </a:r>
              <a:br>
                <a:rPr lang="es-ES" b="1" dirty="0">
                  <a:solidFill>
                    <a:srgbClr val="C00000"/>
                  </a:solidFill>
                  <a:latin typeface="+mj-lt"/>
                </a:rPr>
              </a:br>
              <a:r>
                <a:rPr lang="es-ES" b="1" dirty="0">
                  <a:solidFill>
                    <a:srgbClr val="C00000"/>
                  </a:solidFill>
                  <a:latin typeface="+mj-lt"/>
                </a:rPr>
                <a:t>JAE Intro</a:t>
              </a:r>
            </a:p>
          </p:txBody>
        </p:sp>
        <p:sp>
          <p:nvSpPr>
            <p:cNvPr id="24" name="Elipse 23"/>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25" name="Grupo 24"/>
          <p:cNvGrpSpPr/>
          <p:nvPr/>
        </p:nvGrpSpPr>
        <p:grpSpPr>
          <a:xfrm>
            <a:off x="5412607" y="3731736"/>
            <a:ext cx="2050819" cy="964800"/>
            <a:chOff x="2494550" y="1518558"/>
            <a:chExt cx="3003126" cy="2383668"/>
          </a:xfrm>
        </p:grpSpPr>
        <p:sp>
          <p:nvSpPr>
            <p:cNvPr id="26" name="Rectángulo 25"/>
            <p:cNvSpPr/>
            <p:nvPr/>
          </p:nvSpPr>
          <p:spPr>
            <a:xfrm>
              <a:off x="2494550" y="2044605"/>
              <a:ext cx="3003126" cy="1596848"/>
            </a:xfrm>
            <a:prstGeom prst="rect">
              <a:avLst/>
            </a:prstGeom>
          </p:spPr>
          <p:txBody>
            <a:bodyPr wrap="none">
              <a:spAutoFit/>
            </a:bodyPr>
            <a:lstStyle/>
            <a:p>
              <a:pPr algn="ctr"/>
              <a:r>
                <a:rPr lang="es-ES" b="1" dirty="0">
                  <a:solidFill>
                    <a:srgbClr val="C00000"/>
                  </a:solidFill>
                  <a:latin typeface="+mj-lt"/>
                </a:rPr>
                <a:t>Plan Comunicación </a:t>
              </a:r>
              <a:br>
                <a:rPr lang="es-ES" b="1" dirty="0">
                  <a:solidFill>
                    <a:srgbClr val="C00000"/>
                  </a:solidFill>
                  <a:latin typeface="+mj-lt"/>
                </a:rPr>
              </a:br>
              <a:r>
                <a:rPr lang="es-ES" b="1" dirty="0">
                  <a:solidFill>
                    <a:srgbClr val="C00000"/>
                  </a:solidFill>
                  <a:latin typeface="+mj-lt"/>
                </a:rPr>
                <a:t>CSIC-UIMP</a:t>
              </a:r>
            </a:p>
          </p:txBody>
        </p:sp>
        <p:sp>
          <p:nvSpPr>
            <p:cNvPr id="27" name="Elipse 26"/>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28" name="Grupo 27"/>
          <p:cNvGrpSpPr/>
          <p:nvPr/>
        </p:nvGrpSpPr>
        <p:grpSpPr>
          <a:xfrm>
            <a:off x="7359622" y="2407385"/>
            <a:ext cx="2322624" cy="1036398"/>
            <a:chOff x="2171181" y="1518558"/>
            <a:chExt cx="3401146" cy="2560561"/>
          </a:xfrm>
        </p:grpSpPr>
        <p:sp>
          <p:nvSpPr>
            <p:cNvPr id="29" name="Rectángulo 28"/>
            <p:cNvSpPr/>
            <p:nvPr/>
          </p:nvSpPr>
          <p:spPr>
            <a:xfrm>
              <a:off x="2171181" y="1797908"/>
              <a:ext cx="3401146" cy="2281211"/>
            </a:xfrm>
            <a:prstGeom prst="rect">
              <a:avLst/>
            </a:prstGeom>
          </p:spPr>
          <p:txBody>
            <a:bodyPr wrap="none">
              <a:spAutoFit/>
            </a:bodyPr>
            <a:lstStyle/>
            <a:p>
              <a:pPr algn="ctr"/>
              <a:r>
                <a:rPr lang="es-ES" b="1" dirty="0">
                  <a:solidFill>
                    <a:srgbClr val="C00000"/>
                  </a:solidFill>
                  <a:latin typeface="+mj-lt"/>
                </a:rPr>
                <a:t>Base de datos de</a:t>
              </a:r>
            </a:p>
            <a:p>
              <a:pPr algn="ctr"/>
              <a:r>
                <a:rPr lang="es-ES" b="1" dirty="0">
                  <a:solidFill>
                    <a:srgbClr val="C00000"/>
                  </a:solidFill>
                  <a:latin typeface="+mj-lt"/>
                </a:rPr>
                <a:t>Expresiones de interés</a:t>
              </a:r>
            </a:p>
            <a:p>
              <a:pPr algn="ctr"/>
              <a:r>
                <a:rPr lang="es-ES" b="1" dirty="0">
                  <a:solidFill>
                    <a:srgbClr val="C00000"/>
                  </a:solidFill>
                  <a:latin typeface="+mj-lt"/>
                </a:rPr>
                <a:t>BDEI </a:t>
              </a:r>
            </a:p>
          </p:txBody>
        </p:sp>
        <p:sp>
          <p:nvSpPr>
            <p:cNvPr id="30" name="Elipse 29"/>
            <p:cNvSpPr/>
            <p:nvPr/>
          </p:nvSpPr>
          <p:spPr>
            <a:xfrm>
              <a:off x="2199546" y="1518558"/>
              <a:ext cx="3288011"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31" name="Grupo 30"/>
          <p:cNvGrpSpPr/>
          <p:nvPr/>
        </p:nvGrpSpPr>
        <p:grpSpPr>
          <a:xfrm>
            <a:off x="8392797" y="3831885"/>
            <a:ext cx="1872000" cy="964800"/>
            <a:chOff x="2514600" y="1518558"/>
            <a:chExt cx="2741272" cy="2383668"/>
          </a:xfrm>
        </p:grpSpPr>
        <p:sp>
          <p:nvSpPr>
            <p:cNvPr id="32" name="Rectángulo 31"/>
            <p:cNvSpPr/>
            <p:nvPr/>
          </p:nvSpPr>
          <p:spPr>
            <a:xfrm>
              <a:off x="2822016" y="2091318"/>
              <a:ext cx="2280702" cy="1596848"/>
            </a:xfrm>
            <a:prstGeom prst="rect">
              <a:avLst/>
            </a:prstGeom>
          </p:spPr>
          <p:txBody>
            <a:bodyPr wrap="none">
              <a:spAutoFit/>
            </a:bodyPr>
            <a:lstStyle/>
            <a:p>
              <a:pPr algn="ctr"/>
              <a:r>
                <a:rPr lang="es-ES" b="1" dirty="0">
                  <a:solidFill>
                    <a:srgbClr val="C00000"/>
                  </a:solidFill>
                  <a:latin typeface="+mj-lt"/>
                </a:rPr>
                <a:t>Premio Mejor </a:t>
              </a:r>
              <a:br>
                <a:rPr lang="es-ES" b="1" dirty="0">
                  <a:solidFill>
                    <a:srgbClr val="C00000"/>
                  </a:solidFill>
                  <a:latin typeface="+mj-lt"/>
                </a:rPr>
              </a:br>
              <a:r>
                <a:rPr lang="es-ES" b="1" dirty="0">
                  <a:solidFill>
                    <a:srgbClr val="C00000"/>
                  </a:solidFill>
                  <a:latin typeface="+mj-lt"/>
                </a:rPr>
                <a:t>Tesis Doctoral</a:t>
              </a:r>
            </a:p>
          </p:txBody>
        </p:sp>
        <p:sp>
          <p:nvSpPr>
            <p:cNvPr id="33" name="Elipse 32"/>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34" name="Grupo 33"/>
          <p:cNvGrpSpPr/>
          <p:nvPr/>
        </p:nvGrpSpPr>
        <p:grpSpPr>
          <a:xfrm>
            <a:off x="9775399" y="2641310"/>
            <a:ext cx="1872000" cy="964800"/>
            <a:chOff x="2514600" y="1518558"/>
            <a:chExt cx="2741272" cy="2383668"/>
          </a:xfrm>
        </p:grpSpPr>
        <p:sp>
          <p:nvSpPr>
            <p:cNvPr id="35" name="Rectángulo 34"/>
            <p:cNvSpPr/>
            <p:nvPr/>
          </p:nvSpPr>
          <p:spPr>
            <a:xfrm>
              <a:off x="2744884" y="2089598"/>
              <a:ext cx="2280702" cy="1596848"/>
            </a:xfrm>
            <a:prstGeom prst="rect">
              <a:avLst/>
            </a:prstGeom>
          </p:spPr>
          <p:txBody>
            <a:bodyPr wrap="none">
              <a:spAutoFit/>
            </a:bodyPr>
            <a:lstStyle/>
            <a:p>
              <a:pPr algn="ctr"/>
              <a:r>
                <a:rPr lang="es-ES" b="1" dirty="0">
                  <a:solidFill>
                    <a:srgbClr val="C00000"/>
                  </a:solidFill>
                  <a:latin typeface="+mj-lt"/>
                </a:rPr>
                <a:t>Premio Mejor </a:t>
              </a:r>
              <a:br>
                <a:rPr lang="es-ES" b="1" dirty="0">
                  <a:solidFill>
                    <a:srgbClr val="C00000"/>
                  </a:solidFill>
                  <a:latin typeface="+mj-lt"/>
                </a:rPr>
              </a:br>
              <a:r>
                <a:rPr lang="es-ES" b="1" dirty="0">
                  <a:solidFill>
                    <a:srgbClr val="C00000"/>
                  </a:solidFill>
                  <a:latin typeface="+mj-lt"/>
                </a:rPr>
                <a:t>Supervisor</a:t>
              </a:r>
            </a:p>
          </p:txBody>
        </p:sp>
        <p:sp>
          <p:nvSpPr>
            <p:cNvPr id="36" name="Elipse 35"/>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sp>
        <p:nvSpPr>
          <p:cNvPr id="37" name="Llamada de flecha hacia abajo 36"/>
          <p:cNvSpPr/>
          <p:nvPr/>
        </p:nvSpPr>
        <p:spPr>
          <a:xfrm>
            <a:off x="1435225" y="1190697"/>
            <a:ext cx="3271635" cy="98045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Sello HRS4R</a:t>
            </a:r>
          </a:p>
        </p:txBody>
      </p:sp>
      <p:sp>
        <p:nvSpPr>
          <p:cNvPr id="38" name="Llamada de flecha hacia abajo 37"/>
          <p:cNvSpPr/>
          <p:nvPr/>
        </p:nvSpPr>
        <p:spPr>
          <a:xfrm>
            <a:off x="5223222" y="1190698"/>
            <a:ext cx="1854558" cy="101351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Comunicación</a:t>
            </a:r>
          </a:p>
        </p:txBody>
      </p:sp>
      <p:sp>
        <p:nvSpPr>
          <p:cNvPr id="39" name="Llamada de flecha hacia abajo 38"/>
          <p:cNvSpPr/>
          <p:nvPr/>
        </p:nvSpPr>
        <p:spPr>
          <a:xfrm>
            <a:off x="7594141" y="1190697"/>
            <a:ext cx="4248644" cy="98045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Atracción y Formación del talento</a:t>
            </a:r>
          </a:p>
        </p:txBody>
      </p:sp>
      <p:grpSp>
        <p:nvGrpSpPr>
          <p:cNvPr id="40" name="Grupo 39"/>
          <p:cNvGrpSpPr/>
          <p:nvPr/>
        </p:nvGrpSpPr>
        <p:grpSpPr>
          <a:xfrm>
            <a:off x="1104502" y="3702580"/>
            <a:ext cx="1872000" cy="964800"/>
            <a:chOff x="2514600" y="1518558"/>
            <a:chExt cx="2741272" cy="2383668"/>
          </a:xfrm>
        </p:grpSpPr>
        <p:sp>
          <p:nvSpPr>
            <p:cNvPr id="41" name="Rectángulo 40"/>
            <p:cNvSpPr/>
            <p:nvPr/>
          </p:nvSpPr>
          <p:spPr>
            <a:xfrm>
              <a:off x="3153940" y="1999615"/>
              <a:ext cx="1462597" cy="1596848"/>
            </a:xfrm>
            <a:prstGeom prst="rect">
              <a:avLst/>
            </a:prstGeom>
          </p:spPr>
          <p:txBody>
            <a:bodyPr wrap="none">
              <a:spAutoFit/>
            </a:bodyPr>
            <a:lstStyle/>
            <a:p>
              <a:pPr algn="ctr"/>
              <a:r>
                <a:rPr lang="es-ES" b="1" dirty="0">
                  <a:solidFill>
                    <a:srgbClr val="C00000"/>
                  </a:solidFill>
                  <a:latin typeface="+mj-lt"/>
                </a:rPr>
                <a:t>Feria de </a:t>
              </a:r>
            </a:p>
            <a:p>
              <a:pPr algn="ctr"/>
              <a:r>
                <a:rPr lang="es-ES" b="1" dirty="0">
                  <a:solidFill>
                    <a:srgbClr val="C00000"/>
                  </a:solidFill>
                  <a:latin typeface="+mj-lt"/>
                </a:rPr>
                <a:t>Empleo</a:t>
              </a:r>
            </a:p>
          </p:txBody>
        </p:sp>
        <p:sp>
          <p:nvSpPr>
            <p:cNvPr id="42" name="Elipse 41"/>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grpSp>
        <p:nvGrpSpPr>
          <p:cNvPr id="43" name="Grupo 42"/>
          <p:cNvGrpSpPr/>
          <p:nvPr/>
        </p:nvGrpSpPr>
        <p:grpSpPr>
          <a:xfrm>
            <a:off x="2922797" y="2999791"/>
            <a:ext cx="1872000" cy="964800"/>
            <a:chOff x="2514600" y="1518558"/>
            <a:chExt cx="2741272" cy="2383668"/>
          </a:xfrm>
        </p:grpSpPr>
        <p:sp>
          <p:nvSpPr>
            <p:cNvPr id="44" name="Rectángulo 43"/>
            <p:cNvSpPr/>
            <p:nvPr/>
          </p:nvSpPr>
          <p:spPr>
            <a:xfrm>
              <a:off x="3173237" y="1999615"/>
              <a:ext cx="1424007" cy="1596848"/>
            </a:xfrm>
            <a:prstGeom prst="rect">
              <a:avLst/>
            </a:prstGeom>
          </p:spPr>
          <p:txBody>
            <a:bodyPr wrap="none">
              <a:spAutoFit/>
            </a:bodyPr>
            <a:lstStyle/>
            <a:p>
              <a:pPr algn="ctr"/>
              <a:r>
                <a:rPr lang="en-AU" b="1" dirty="0">
                  <a:solidFill>
                    <a:srgbClr val="C00000"/>
                  </a:solidFill>
                  <a:latin typeface="+mj-lt"/>
                </a:rPr>
                <a:t>Career </a:t>
              </a:r>
            </a:p>
            <a:p>
              <a:pPr algn="ctr"/>
              <a:r>
                <a:rPr lang="en-AU" b="1" dirty="0">
                  <a:solidFill>
                    <a:srgbClr val="C00000"/>
                  </a:solidFill>
                  <a:latin typeface="+mj-lt"/>
                </a:rPr>
                <a:t>Tracking</a:t>
              </a:r>
            </a:p>
          </p:txBody>
        </p:sp>
        <p:sp>
          <p:nvSpPr>
            <p:cNvPr id="45" name="Elipse 44"/>
            <p:cNvSpPr/>
            <p:nvPr/>
          </p:nvSpPr>
          <p:spPr>
            <a:xfrm>
              <a:off x="2514600" y="1518558"/>
              <a:ext cx="2741272" cy="2383668"/>
            </a:xfrm>
            <a:prstGeom prst="ellipse">
              <a:avLst/>
            </a:prstGeom>
            <a:no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grpSp>
      <p:pic>
        <p:nvPicPr>
          <p:cNvPr id="50" name="Imagen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805" y="5407226"/>
            <a:ext cx="1744177" cy="1180226"/>
          </a:xfrm>
          <a:prstGeom prst="rect">
            <a:avLst/>
          </a:prstGeom>
        </p:spPr>
      </p:pic>
      <p:sp>
        <p:nvSpPr>
          <p:cNvPr id="51" name="CuadroTexto 50"/>
          <p:cNvSpPr txBox="1"/>
          <p:nvPr/>
        </p:nvSpPr>
        <p:spPr>
          <a:xfrm>
            <a:off x="5893881" y="5628007"/>
            <a:ext cx="1433406" cy="523220"/>
          </a:xfrm>
          <a:prstGeom prst="rect">
            <a:avLst/>
          </a:prstGeom>
          <a:noFill/>
        </p:spPr>
        <p:txBody>
          <a:bodyPr wrap="none" rtlCol="0">
            <a:spAutoFit/>
          </a:bodyPr>
          <a:lstStyle/>
          <a:p>
            <a:r>
              <a:rPr lang="es-ES" sz="2800" b="1" dirty="0">
                <a:solidFill>
                  <a:schemeClr val="tx2">
                    <a:lumMod val="75000"/>
                  </a:schemeClr>
                </a:solidFill>
              </a:rPr>
              <a:t>Y más…</a:t>
            </a:r>
          </a:p>
        </p:txBody>
      </p:sp>
    </p:spTree>
    <p:extLst>
      <p:ext uri="{BB962C8B-B14F-4D97-AF65-F5344CB8AC3E}">
        <p14:creationId xmlns:p14="http://schemas.microsoft.com/office/powerpoint/2010/main" val="356681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C13E3E-4A40-4D7B-B8A6-F8027C0BF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659" y="206188"/>
            <a:ext cx="6651812" cy="6651812"/>
          </a:xfrm>
          <a:prstGeom prst="rect">
            <a:avLst/>
          </a:prstGeom>
        </p:spPr>
      </p:pic>
      <p:sp>
        <p:nvSpPr>
          <p:cNvPr id="4" name="Rectángulo 3">
            <a:extLst>
              <a:ext uri="{FF2B5EF4-FFF2-40B4-BE49-F238E27FC236}">
                <a16:creationId xmlns:a16="http://schemas.microsoft.com/office/drawing/2014/main" id="{68B41BB5-1DEB-4F85-A300-B8940C0CD135}"/>
              </a:ext>
            </a:extLst>
          </p:cNvPr>
          <p:cNvSpPr/>
          <p:nvPr/>
        </p:nvSpPr>
        <p:spPr>
          <a:xfrm>
            <a:off x="3007659" y="1367117"/>
            <a:ext cx="1087477" cy="646331"/>
          </a:xfrm>
          <a:prstGeom prst="rect">
            <a:avLst/>
          </a:prstGeom>
        </p:spPr>
        <p:txBody>
          <a:bodyPr wrap="square">
            <a:spAutoFit/>
          </a:bodyPr>
          <a:lstStyle/>
          <a:p>
            <a:r>
              <a:rPr lang="en-AU" b="1" dirty="0">
                <a:solidFill>
                  <a:srgbClr val="C00000"/>
                </a:solidFill>
                <a:highlight>
                  <a:srgbClr val="C0C0C0"/>
                </a:highlight>
              </a:rPr>
              <a:t>Sandra del Río</a:t>
            </a:r>
            <a:endParaRPr lang="es-ES" dirty="0">
              <a:highlight>
                <a:srgbClr val="C0C0C0"/>
              </a:highlight>
            </a:endParaRPr>
          </a:p>
        </p:txBody>
      </p:sp>
      <p:sp>
        <p:nvSpPr>
          <p:cNvPr id="5" name="Rectángulo 4">
            <a:extLst>
              <a:ext uri="{FF2B5EF4-FFF2-40B4-BE49-F238E27FC236}">
                <a16:creationId xmlns:a16="http://schemas.microsoft.com/office/drawing/2014/main" id="{E4BDCFDB-D6CB-4F99-8BA6-EA4FC200D725}"/>
              </a:ext>
            </a:extLst>
          </p:cNvPr>
          <p:cNvSpPr/>
          <p:nvPr/>
        </p:nvSpPr>
        <p:spPr>
          <a:xfrm>
            <a:off x="4475125" y="1026023"/>
            <a:ext cx="1316078" cy="646331"/>
          </a:xfrm>
          <a:prstGeom prst="rect">
            <a:avLst/>
          </a:prstGeom>
        </p:spPr>
        <p:txBody>
          <a:bodyPr wrap="square">
            <a:spAutoFit/>
          </a:bodyPr>
          <a:lstStyle/>
          <a:p>
            <a:r>
              <a:rPr lang="en-AU" b="1" dirty="0">
                <a:solidFill>
                  <a:srgbClr val="C00000"/>
                </a:solidFill>
                <a:highlight>
                  <a:srgbClr val="C0C0C0"/>
                </a:highlight>
              </a:rPr>
              <a:t>M. Carmen Artuñedo</a:t>
            </a:r>
            <a:endParaRPr lang="es-ES" dirty="0">
              <a:highlight>
                <a:srgbClr val="C0C0C0"/>
              </a:highlight>
            </a:endParaRPr>
          </a:p>
        </p:txBody>
      </p:sp>
      <p:sp>
        <p:nvSpPr>
          <p:cNvPr id="6" name="Rectángulo 5">
            <a:extLst>
              <a:ext uri="{FF2B5EF4-FFF2-40B4-BE49-F238E27FC236}">
                <a16:creationId xmlns:a16="http://schemas.microsoft.com/office/drawing/2014/main" id="{4FE2FAAF-07DC-4D10-BCF3-566E7AE530FB}"/>
              </a:ext>
            </a:extLst>
          </p:cNvPr>
          <p:cNvSpPr/>
          <p:nvPr/>
        </p:nvSpPr>
        <p:spPr>
          <a:xfrm>
            <a:off x="5791203" y="702857"/>
            <a:ext cx="1316078" cy="646331"/>
          </a:xfrm>
          <a:prstGeom prst="rect">
            <a:avLst/>
          </a:prstGeom>
        </p:spPr>
        <p:txBody>
          <a:bodyPr wrap="square">
            <a:spAutoFit/>
          </a:bodyPr>
          <a:lstStyle/>
          <a:p>
            <a:r>
              <a:rPr lang="en-AU" b="1" dirty="0">
                <a:solidFill>
                  <a:srgbClr val="C00000"/>
                </a:solidFill>
                <a:highlight>
                  <a:srgbClr val="C0C0C0"/>
                </a:highlight>
              </a:rPr>
              <a:t>Carlos G. Aparicio</a:t>
            </a:r>
            <a:endParaRPr lang="es-ES" dirty="0">
              <a:highlight>
                <a:srgbClr val="C0C0C0"/>
              </a:highlight>
            </a:endParaRPr>
          </a:p>
        </p:txBody>
      </p:sp>
      <p:sp>
        <p:nvSpPr>
          <p:cNvPr id="7" name="Rectángulo 6">
            <a:extLst>
              <a:ext uri="{FF2B5EF4-FFF2-40B4-BE49-F238E27FC236}">
                <a16:creationId xmlns:a16="http://schemas.microsoft.com/office/drawing/2014/main" id="{F0B6B67D-6054-4C1B-8DE3-675D5AE5AE72}"/>
              </a:ext>
            </a:extLst>
          </p:cNvPr>
          <p:cNvSpPr/>
          <p:nvPr/>
        </p:nvSpPr>
        <p:spPr>
          <a:xfrm>
            <a:off x="7521391" y="702856"/>
            <a:ext cx="1532962" cy="646331"/>
          </a:xfrm>
          <a:prstGeom prst="rect">
            <a:avLst/>
          </a:prstGeom>
        </p:spPr>
        <p:txBody>
          <a:bodyPr wrap="square">
            <a:spAutoFit/>
          </a:bodyPr>
          <a:lstStyle/>
          <a:p>
            <a:r>
              <a:rPr lang="en-AU" b="1" dirty="0">
                <a:solidFill>
                  <a:srgbClr val="C00000"/>
                </a:solidFill>
                <a:highlight>
                  <a:srgbClr val="C0C0C0"/>
                </a:highlight>
              </a:rPr>
              <a:t>Agne Vaitekunaite</a:t>
            </a:r>
            <a:r>
              <a:rPr lang="es-ES" b="1" dirty="0">
                <a:solidFill>
                  <a:srgbClr val="C00000"/>
                </a:solidFill>
                <a:highlight>
                  <a:srgbClr val="C0C0C0"/>
                </a:highlight>
              </a:rPr>
              <a:t> </a:t>
            </a:r>
            <a:endParaRPr lang="en-AU" b="1" dirty="0">
              <a:solidFill>
                <a:srgbClr val="C00000"/>
              </a:solidFill>
              <a:highlight>
                <a:srgbClr val="C0C0C0"/>
              </a:highlight>
            </a:endParaRPr>
          </a:p>
        </p:txBody>
      </p:sp>
      <p:sp>
        <p:nvSpPr>
          <p:cNvPr id="8" name="Rectángulo 7">
            <a:extLst>
              <a:ext uri="{FF2B5EF4-FFF2-40B4-BE49-F238E27FC236}">
                <a16:creationId xmlns:a16="http://schemas.microsoft.com/office/drawing/2014/main" id="{8CAAB668-1959-4550-8EA5-DD61C6EFCF42}"/>
              </a:ext>
            </a:extLst>
          </p:cNvPr>
          <p:cNvSpPr/>
          <p:nvPr/>
        </p:nvSpPr>
        <p:spPr>
          <a:xfrm>
            <a:off x="8892990" y="1349187"/>
            <a:ext cx="1532962" cy="646331"/>
          </a:xfrm>
          <a:prstGeom prst="rect">
            <a:avLst/>
          </a:prstGeom>
        </p:spPr>
        <p:txBody>
          <a:bodyPr wrap="square">
            <a:spAutoFit/>
          </a:bodyPr>
          <a:lstStyle/>
          <a:p>
            <a:r>
              <a:rPr lang="es-ES" b="1" dirty="0">
                <a:solidFill>
                  <a:srgbClr val="C00000"/>
                </a:solidFill>
                <a:highlight>
                  <a:srgbClr val="C0C0C0"/>
                </a:highlight>
              </a:rPr>
              <a:t>Lucía Linares</a:t>
            </a:r>
            <a:endParaRPr lang="en-AU" b="1" dirty="0">
              <a:solidFill>
                <a:srgbClr val="C00000"/>
              </a:solidFill>
              <a:highlight>
                <a:srgbClr val="C0C0C0"/>
              </a:highlight>
            </a:endParaRPr>
          </a:p>
        </p:txBody>
      </p:sp>
      <p:sp>
        <p:nvSpPr>
          <p:cNvPr id="9" name="Rectángulo 8">
            <a:extLst>
              <a:ext uri="{FF2B5EF4-FFF2-40B4-BE49-F238E27FC236}">
                <a16:creationId xmlns:a16="http://schemas.microsoft.com/office/drawing/2014/main" id="{91FF7DB9-255D-4822-9549-389E5F765232}"/>
              </a:ext>
            </a:extLst>
          </p:cNvPr>
          <p:cNvSpPr/>
          <p:nvPr/>
        </p:nvSpPr>
        <p:spPr>
          <a:xfrm>
            <a:off x="4095136" y="4827057"/>
            <a:ext cx="1210233" cy="646331"/>
          </a:xfrm>
          <a:prstGeom prst="rect">
            <a:avLst/>
          </a:prstGeom>
        </p:spPr>
        <p:txBody>
          <a:bodyPr wrap="square">
            <a:spAutoFit/>
          </a:bodyPr>
          <a:lstStyle/>
          <a:p>
            <a:r>
              <a:rPr lang="es-ES" b="1" dirty="0">
                <a:solidFill>
                  <a:srgbClr val="C00000"/>
                </a:solidFill>
                <a:highlight>
                  <a:srgbClr val="C0C0C0"/>
                </a:highlight>
              </a:rPr>
              <a:t>Carol Piris</a:t>
            </a:r>
            <a:endParaRPr lang="en-AU" b="1" dirty="0">
              <a:solidFill>
                <a:srgbClr val="C00000"/>
              </a:solidFill>
              <a:highlight>
                <a:srgbClr val="C0C0C0"/>
              </a:highlight>
            </a:endParaRPr>
          </a:p>
        </p:txBody>
      </p:sp>
      <p:sp>
        <p:nvSpPr>
          <p:cNvPr id="10" name="Rectángulo 9">
            <a:extLst>
              <a:ext uri="{FF2B5EF4-FFF2-40B4-BE49-F238E27FC236}">
                <a16:creationId xmlns:a16="http://schemas.microsoft.com/office/drawing/2014/main" id="{411251C0-D537-4BAF-8912-646D20979382}"/>
              </a:ext>
            </a:extLst>
          </p:cNvPr>
          <p:cNvSpPr/>
          <p:nvPr/>
        </p:nvSpPr>
        <p:spPr>
          <a:xfrm>
            <a:off x="6564052" y="3780427"/>
            <a:ext cx="1210233" cy="646331"/>
          </a:xfrm>
          <a:prstGeom prst="rect">
            <a:avLst/>
          </a:prstGeom>
        </p:spPr>
        <p:txBody>
          <a:bodyPr wrap="square">
            <a:spAutoFit/>
          </a:bodyPr>
          <a:lstStyle/>
          <a:p>
            <a:r>
              <a:rPr lang="es-ES" b="1" dirty="0">
                <a:solidFill>
                  <a:srgbClr val="C00000"/>
                </a:solidFill>
                <a:highlight>
                  <a:srgbClr val="C0C0C0"/>
                </a:highlight>
              </a:rPr>
              <a:t>Mónica Elías</a:t>
            </a:r>
            <a:endParaRPr lang="en-AU" b="1" dirty="0">
              <a:solidFill>
                <a:srgbClr val="C00000"/>
              </a:solidFill>
              <a:highlight>
                <a:srgbClr val="C0C0C0"/>
              </a:highlight>
            </a:endParaRPr>
          </a:p>
        </p:txBody>
      </p:sp>
      <p:sp>
        <p:nvSpPr>
          <p:cNvPr id="11" name="Rectángulo 10">
            <a:extLst>
              <a:ext uri="{FF2B5EF4-FFF2-40B4-BE49-F238E27FC236}">
                <a16:creationId xmlns:a16="http://schemas.microsoft.com/office/drawing/2014/main" id="{071AAD0F-8D8C-446E-BC6D-C1A734202A1B}"/>
              </a:ext>
            </a:extLst>
          </p:cNvPr>
          <p:cNvSpPr/>
          <p:nvPr/>
        </p:nvSpPr>
        <p:spPr>
          <a:xfrm>
            <a:off x="10107868" y="3208928"/>
            <a:ext cx="1210233" cy="646331"/>
          </a:xfrm>
          <a:prstGeom prst="rect">
            <a:avLst/>
          </a:prstGeom>
        </p:spPr>
        <p:txBody>
          <a:bodyPr wrap="square">
            <a:spAutoFit/>
          </a:bodyPr>
          <a:lstStyle/>
          <a:p>
            <a:r>
              <a:rPr lang="es-ES" b="1" dirty="0">
                <a:solidFill>
                  <a:srgbClr val="C00000"/>
                </a:solidFill>
                <a:highlight>
                  <a:srgbClr val="C0C0C0"/>
                </a:highlight>
              </a:rPr>
              <a:t>Alberto </a:t>
            </a:r>
            <a:r>
              <a:rPr lang="es-ES" b="1" dirty="0" err="1">
                <a:solidFill>
                  <a:srgbClr val="C00000"/>
                </a:solidFill>
                <a:highlight>
                  <a:srgbClr val="C0C0C0"/>
                </a:highlight>
              </a:rPr>
              <a:t>Bascones</a:t>
            </a:r>
            <a:endParaRPr lang="en-AU" b="1" dirty="0">
              <a:solidFill>
                <a:srgbClr val="C00000"/>
              </a:solidFill>
              <a:highlight>
                <a:srgbClr val="C0C0C0"/>
              </a:highlight>
            </a:endParaRPr>
          </a:p>
        </p:txBody>
      </p:sp>
      <p:pic>
        <p:nvPicPr>
          <p:cNvPr id="2050" name="Picture 2" descr="7 &quot;Alberto Bascones&quot; profiles | LinkedIn">
            <a:hlinkClick r:id="rId3"/>
            <a:extLst>
              <a:ext uri="{FF2B5EF4-FFF2-40B4-BE49-F238E27FC236}">
                <a16:creationId xmlns:a16="http://schemas.microsoft.com/office/drawing/2014/main" id="{6100A6C7-078A-4FE8-924B-9BCDC0FEA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5579" y="1528916"/>
            <a:ext cx="1609601" cy="1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5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89087" y="120641"/>
            <a:ext cx="8128654" cy="724942"/>
          </a:xfrm>
        </p:spPr>
        <p:txBody>
          <a:bodyPr/>
          <a:lstStyle/>
          <a:p>
            <a:r>
              <a:rPr lang="es-ES" dirty="0"/>
              <a:t>Renovación de los convenios con universidades</a:t>
            </a:r>
          </a:p>
        </p:txBody>
      </p:sp>
      <p:sp>
        <p:nvSpPr>
          <p:cNvPr id="3" name="AutoShape 2" descr="Preguntas comunes acerca del brote de COVID-19"/>
          <p:cNvSpPr>
            <a:spLocks noChangeAspect="1" noChangeArrowheads="1"/>
          </p:cNvSpPr>
          <p:nvPr/>
        </p:nvSpPr>
        <p:spPr bwMode="auto">
          <a:xfrm>
            <a:off x="155575" y="-762000"/>
            <a:ext cx="2867025"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Imagen 8">
            <a:extLst>
              <a:ext uri="{FF2B5EF4-FFF2-40B4-BE49-F238E27FC236}">
                <a16:creationId xmlns:a16="http://schemas.microsoft.com/office/drawing/2014/main" id="{6DD1FB16-ABCA-4C89-A3E0-91B38B2BC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177951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582747"/>
            <a:ext cx="10902043" cy="2593975"/>
          </a:xfrm>
        </p:spPr>
        <p:txBody>
          <a:bodyPr/>
          <a:lstStyle/>
          <a:p>
            <a:r>
              <a:rPr lang="es-ES" dirty="0"/>
              <a:t>Programa JAE Intro</a:t>
            </a:r>
          </a:p>
        </p:txBody>
      </p:sp>
      <p:pic>
        <p:nvPicPr>
          <p:cNvPr id="3" name="Imagen 2">
            <a:extLst>
              <a:ext uri="{FF2B5EF4-FFF2-40B4-BE49-F238E27FC236}">
                <a16:creationId xmlns:a16="http://schemas.microsoft.com/office/drawing/2014/main" id="{2FC55298-C6A6-400F-9798-D290841E1E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1900861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56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F780A54-01ED-439E-9614-B677D9FF2F99}"/>
              </a:ext>
            </a:extLst>
          </p:cNvPr>
          <p:cNvGraphicFramePr>
            <a:graphicFrameLocks noGrp="1"/>
          </p:cNvGraphicFramePr>
          <p:nvPr>
            <p:extLst>
              <p:ext uri="{D42A27DB-BD31-4B8C-83A1-F6EECF244321}">
                <p14:modId xmlns:p14="http://schemas.microsoft.com/office/powerpoint/2010/main" val="4247128294"/>
              </p:ext>
            </p:extLst>
          </p:nvPr>
        </p:nvGraphicFramePr>
        <p:xfrm>
          <a:off x="1739152" y="1344707"/>
          <a:ext cx="8444752" cy="3697914"/>
        </p:xfrm>
        <a:graphic>
          <a:graphicData uri="http://schemas.openxmlformats.org/drawingml/2006/table">
            <a:tbl>
              <a:tblPr firstRow="1" firstCol="1" bandRow="1">
                <a:tableStyleId>{5C22544A-7EE6-4342-B048-85BDC9FD1C3A}</a:tableStyleId>
              </a:tblPr>
              <a:tblGrid>
                <a:gridCol w="1607256">
                  <a:extLst>
                    <a:ext uri="{9D8B030D-6E8A-4147-A177-3AD203B41FA5}">
                      <a16:colId xmlns:a16="http://schemas.microsoft.com/office/drawing/2014/main" val="575427794"/>
                    </a:ext>
                  </a:extLst>
                </a:gridCol>
                <a:gridCol w="1774704">
                  <a:extLst>
                    <a:ext uri="{9D8B030D-6E8A-4147-A177-3AD203B41FA5}">
                      <a16:colId xmlns:a16="http://schemas.microsoft.com/office/drawing/2014/main" val="2038573108"/>
                    </a:ext>
                  </a:extLst>
                </a:gridCol>
                <a:gridCol w="1727768">
                  <a:extLst>
                    <a:ext uri="{9D8B030D-6E8A-4147-A177-3AD203B41FA5}">
                      <a16:colId xmlns:a16="http://schemas.microsoft.com/office/drawing/2014/main" val="1513657651"/>
                    </a:ext>
                  </a:extLst>
                </a:gridCol>
                <a:gridCol w="1607256">
                  <a:extLst>
                    <a:ext uri="{9D8B030D-6E8A-4147-A177-3AD203B41FA5}">
                      <a16:colId xmlns:a16="http://schemas.microsoft.com/office/drawing/2014/main" val="346456322"/>
                    </a:ext>
                  </a:extLst>
                </a:gridCol>
                <a:gridCol w="1727768">
                  <a:extLst>
                    <a:ext uri="{9D8B030D-6E8A-4147-A177-3AD203B41FA5}">
                      <a16:colId xmlns:a16="http://schemas.microsoft.com/office/drawing/2014/main" val="720657690"/>
                    </a:ext>
                  </a:extLst>
                </a:gridCol>
              </a:tblGrid>
              <a:tr h="510348">
                <a:tc>
                  <a:txBody>
                    <a:bodyPr/>
                    <a:lstStyle/>
                    <a:p>
                      <a:pPr algn="ctr">
                        <a:lnSpc>
                          <a:spcPct val="107000"/>
                        </a:lnSpc>
                        <a:spcAft>
                          <a:spcPts val="0"/>
                        </a:spcAft>
                      </a:pPr>
                      <a:r>
                        <a:rPr lang="es-ES" sz="2000" dirty="0">
                          <a:effectLst/>
                        </a:rPr>
                        <a:t>AÑO</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JAE Intro ORGC</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JAE </a:t>
                      </a:r>
                      <a:r>
                        <a:rPr lang="es-ES" sz="2000" dirty="0" err="1">
                          <a:effectLst/>
                        </a:rPr>
                        <a:t>SOMdM</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JAE ICU*</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18928632"/>
                  </a:ext>
                </a:extLst>
              </a:tr>
              <a:tr h="510348">
                <a:tc>
                  <a:txBody>
                    <a:bodyPr/>
                    <a:lstStyle/>
                    <a:p>
                      <a:pPr algn="ctr">
                        <a:lnSpc>
                          <a:spcPct val="107000"/>
                        </a:lnSpc>
                        <a:spcAft>
                          <a:spcPts val="0"/>
                        </a:spcAft>
                      </a:pPr>
                      <a:r>
                        <a:rPr lang="es-ES" sz="2000">
                          <a:effectLst/>
                        </a:rPr>
                        <a:t>2017</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200.000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effectLst/>
                        </a:rPr>
                        <a:t>245.500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95985870"/>
                  </a:ext>
                </a:extLst>
              </a:tr>
              <a:tr h="510348">
                <a:tc>
                  <a:txBody>
                    <a:bodyPr/>
                    <a:lstStyle/>
                    <a:p>
                      <a:pPr algn="ctr">
                        <a:lnSpc>
                          <a:spcPct val="107000"/>
                        </a:lnSpc>
                        <a:spcAft>
                          <a:spcPts val="0"/>
                        </a:spcAft>
                      </a:pPr>
                      <a:r>
                        <a:rPr lang="es-ES" sz="2000">
                          <a:effectLst/>
                        </a:rPr>
                        <a:t>2018</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500.000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effectLst/>
                        </a:rPr>
                        <a:t>189.000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87343564"/>
                  </a:ext>
                </a:extLst>
              </a:tr>
              <a:tr h="510348">
                <a:tc>
                  <a:txBody>
                    <a:bodyPr/>
                    <a:lstStyle/>
                    <a:p>
                      <a:pPr algn="ctr">
                        <a:lnSpc>
                          <a:spcPct val="107000"/>
                        </a:lnSpc>
                        <a:spcAft>
                          <a:spcPts val="0"/>
                        </a:spcAft>
                      </a:pPr>
                      <a:r>
                        <a:rPr lang="es-ES" sz="2000">
                          <a:effectLst/>
                        </a:rPr>
                        <a:t>2019</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900.000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effectLst/>
                        </a:rPr>
                        <a:t>288.900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497.300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71112939"/>
                  </a:ext>
                </a:extLst>
              </a:tr>
              <a:tr h="510348">
                <a:tc>
                  <a:txBody>
                    <a:bodyPr/>
                    <a:lstStyle/>
                    <a:p>
                      <a:pPr algn="ctr">
                        <a:lnSpc>
                          <a:spcPct val="107000"/>
                        </a:lnSpc>
                        <a:spcAft>
                          <a:spcPts val="0"/>
                        </a:spcAft>
                      </a:pPr>
                      <a:r>
                        <a:rPr lang="es-ES" sz="2000">
                          <a:effectLst/>
                        </a:rPr>
                        <a:t>2020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1.500.000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effectLst/>
                        </a:rPr>
                        <a:t>191.400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124.550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3087402"/>
                  </a:ext>
                </a:extLst>
              </a:tr>
              <a:tr h="510348">
                <a:tc>
                  <a:txBody>
                    <a:bodyPr/>
                    <a:lstStyle/>
                    <a:p>
                      <a:pPr algn="ctr">
                        <a:lnSpc>
                          <a:spcPct val="107000"/>
                        </a:lnSpc>
                        <a:spcAft>
                          <a:spcPts val="0"/>
                        </a:spcAft>
                      </a:pPr>
                      <a:r>
                        <a:rPr lang="es-ES" sz="2000">
                          <a:effectLst/>
                        </a:rPr>
                        <a:t>2021</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1.550.000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effectLst/>
                        </a:rPr>
                        <a:t>258.300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602.435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S" sz="20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53229668"/>
                  </a:ext>
                </a:extLst>
              </a:tr>
              <a:tr h="510348">
                <a:tc>
                  <a:txBody>
                    <a:bodyPr/>
                    <a:lstStyle/>
                    <a:p>
                      <a:pPr algn="ctr">
                        <a:lnSpc>
                          <a:spcPct val="107000"/>
                        </a:lnSpc>
                        <a:spcAft>
                          <a:spcPts val="0"/>
                        </a:spcAft>
                      </a:pPr>
                      <a:r>
                        <a:rPr lang="es-ES" sz="2000">
                          <a:effectLst/>
                        </a:rPr>
                        <a:t>TOTAL</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4.450.000</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a:effectLst/>
                        </a:rPr>
                        <a:t>1.173.100</a:t>
                      </a:r>
                      <a:endParaRPr lang="es-ES"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1.224.285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ES" sz="2000" dirty="0">
                          <a:effectLst/>
                        </a:rPr>
                        <a:t>6.847.385</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45832803"/>
                  </a:ext>
                </a:extLst>
              </a:tr>
            </a:tbl>
          </a:graphicData>
        </a:graphic>
      </p:graphicFrame>
      <p:sp>
        <p:nvSpPr>
          <p:cNvPr id="5" name="Título 1">
            <a:extLst>
              <a:ext uri="{FF2B5EF4-FFF2-40B4-BE49-F238E27FC236}">
                <a16:creationId xmlns:a16="http://schemas.microsoft.com/office/drawing/2014/main" id="{C212F69B-BCE8-44CB-B0C0-9D05668D657B}"/>
              </a:ext>
            </a:extLst>
          </p:cNvPr>
          <p:cNvSpPr txBox="1">
            <a:spLocks/>
          </p:cNvSpPr>
          <p:nvPr/>
        </p:nvSpPr>
        <p:spPr>
          <a:xfrm>
            <a:off x="3346680" y="94463"/>
            <a:ext cx="6188997"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n-GB" dirty="0"/>
              <a:t>Programa JAE Intro</a:t>
            </a:r>
          </a:p>
        </p:txBody>
      </p:sp>
      <p:sp>
        <p:nvSpPr>
          <p:cNvPr id="6" name="Rectángulo 5">
            <a:extLst>
              <a:ext uri="{FF2B5EF4-FFF2-40B4-BE49-F238E27FC236}">
                <a16:creationId xmlns:a16="http://schemas.microsoft.com/office/drawing/2014/main" id="{DFBC51EC-3E37-4436-B67E-4A50AA12D208}"/>
              </a:ext>
            </a:extLst>
          </p:cNvPr>
          <p:cNvSpPr/>
          <p:nvPr/>
        </p:nvSpPr>
        <p:spPr>
          <a:xfrm>
            <a:off x="8357149" y="5161891"/>
            <a:ext cx="2207143" cy="369332"/>
          </a:xfrm>
          <a:prstGeom prst="rect">
            <a:avLst/>
          </a:prstGeom>
        </p:spPr>
        <p:txBody>
          <a:bodyPr wrap="none">
            <a:spAutoFit/>
          </a:bodyPr>
          <a:lstStyle/>
          <a:p>
            <a:r>
              <a:rPr lang="es-ES" dirty="0"/>
              <a:t>* Abierta todo el año</a:t>
            </a:r>
          </a:p>
        </p:txBody>
      </p:sp>
      <p:pic>
        <p:nvPicPr>
          <p:cNvPr id="7" name="Imagen 6">
            <a:extLst>
              <a:ext uri="{FF2B5EF4-FFF2-40B4-BE49-F238E27FC236}">
                <a16:creationId xmlns:a16="http://schemas.microsoft.com/office/drawing/2014/main" id="{6B4635D0-8987-4E84-985A-CA08D1B52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77853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EF2CB9A4-B00F-49EC-9CAB-3278B5597C35}"/>
              </a:ext>
            </a:extLst>
          </p:cNvPr>
          <p:cNvSpPr txBox="1"/>
          <p:nvPr/>
        </p:nvSpPr>
        <p:spPr>
          <a:xfrm>
            <a:off x="1849428" y="4818231"/>
            <a:ext cx="7151138" cy="1015663"/>
          </a:xfrm>
          <a:prstGeom prst="rect">
            <a:avLst/>
          </a:prstGeom>
          <a:noFill/>
        </p:spPr>
        <p:txBody>
          <a:bodyPr wrap="square" rtlCol="0">
            <a:spAutoFit/>
          </a:bodyPr>
          <a:lstStyle/>
          <a:p>
            <a:endParaRPr lang="en-GB" sz="20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GB" sz="2000" b="1" dirty="0">
                <a:latin typeface="Arial" panose="020B0604020202020204" pitchFamily="34" charset="0"/>
                <a:cs typeface="Arial" panose="020B0604020202020204" pitchFamily="34" charset="0"/>
              </a:rPr>
              <a:t>Info Day (</a:t>
            </a:r>
            <a:r>
              <a:rPr lang="en-GB" sz="2000" b="1" dirty="0" err="1">
                <a:latin typeface="Arial" panose="020B0604020202020204" pitchFamily="34" charset="0"/>
                <a:cs typeface="Arial" panose="020B0604020202020204" pitchFamily="34" charset="0"/>
              </a:rPr>
              <a:t>desde</a:t>
            </a:r>
            <a:r>
              <a:rPr lang="en-GB" sz="2000" b="1" dirty="0">
                <a:latin typeface="Arial" panose="020B0604020202020204" pitchFamily="34" charset="0"/>
                <a:cs typeface="Arial" panose="020B0604020202020204" pitchFamily="34" charset="0"/>
              </a:rPr>
              <a:t> 2020): </a:t>
            </a:r>
            <a:r>
              <a:rPr lang="en-GB" sz="2000" dirty="0" err="1">
                <a:latin typeface="Arial" panose="020B0604020202020204" pitchFamily="34" charset="0"/>
                <a:cs typeface="Arial" panose="020B0604020202020204" pitchFamily="34" charset="0"/>
              </a:rPr>
              <a:t>Celebramos</a:t>
            </a:r>
            <a:r>
              <a:rPr lang="en-GB" sz="2000" dirty="0">
                <a:latin typeface="Arial" panose="020B0604020202020204" pitchFamily="34" charset="0"/>
                <a:cs typeface="Arial" panose="020B0604020202020204" pitchFamily="34" charset="0"/>
              </a:rPr>
              <a:t> un infoday </a:t>
            </a:r>
            <a:r>
              <a:rPr lang="en-GB" sz="2000" dirty="0" err="1">
                <a:latin typeface="Arial" panose="020B0604020202020204" pitchFamily="34" charset="0"/>
                <a:cs typeface="Arial" panose="020B0604020202020204" pitchFamily="34" charset="0"/>
              </a:rPr>
              <a:t>telemático</a:t>
            </a:r>
            <a:r>
              <a:rPr lang="en-GB" sz="2000" dirty="0">
                <a:latin typeface="Arial" panose="020B0604020202020204" pitchFamily="34" charset="0"/>
                <a:cs typeface="Arial" panose="020B0604020202020204" pitchFamily="34" charset="0"/>
              </a:rPr>
              <a:t> con </a:t>
            </a:r>
            <a:r>
              <a:rPr lang="en-GB" sz="2000" dirty="0" err="1">
                <a:latin typeface="Arial" panose="020B0604020202020204" pitchFamily="34" charset="0"/>
                <a:cs typeface="Arial" panose="020B0604020202020204" pitchFamily="34" charset="0"/>
              </a:rPr>
              <a:t>todos</a:t>
            </a:r>
            <a:r>
              <a:rPr lang="en-GB" sz="2000" dirty="0">
                <a:latin typeface="Arial" panose="020B0604020202020204" pitchFamily="34" charset="0"/>
                <a:cs typeface="Arial" panose="020B0604020202020204" pitchFamily="34" charset="0"/>
              </a:rPr>
              <a:t> los </a:t>
            </a:r>
            <a:r>
              <a:rPr lang="en-GB" sz="2000" dirty="0" err="1">
                <a:latin typeface="Arial" panose="020B0604020202020204" pitchFamily="34" charset="0"/>
                <a:cs typeface="Arial" panose="020B0604020202020204" pitchFamily="34" charset="0"/>
              </a:rPr>
              <a:t>becarios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incorporados</a:t>
            </a:r>
            <a:endParaRPr lang="en-GB" sz="20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id="{B9F5287E-067D-46C6-8907-928F3277D907}"/>
              </a:ext>
            </a:extLst>
          </p:cNvPr>
          <p:cNvPicPr>
            <a:picLocks noChangeAspect="1"/>
          </p:cNvPicPr>
          <p:nvPr/>
        </p:nvPicPr>
        <p:blipFill rotWithShape="1">
          <a:blip r:embed="rId2"/>
          <a:srcRect l="18971" t="15425" r="8530" b="17304"/>
          <a:stretch/>
        </p:blipFill>
        <p:spPr>
          <a:xfrm>
            <a:off x="7117968" y="1679508"/>
            <a:ext cx="4866179" cy="2539809"/>
          </a:xfrm>
          <a:prstGeom prst="rect">
            <a:avLst/>
          </a:prstGeom>
        </p:spPr>
      </p:pic>
      <p:sp>
        <p:nvSpPr>
          <p:cNvPr id="14" name="Título 1">
            <a:extLst>
              <a:ext uri="{FF2B5EF4-FFF2-40B4-BE49-F238E27FC236}">
                <a16:creationId xmlns:a16="http://schemas.microsoft.com/office/drawing/2014/main" id="{530FA12C-8D09-4D81-9954-7C96734017EB}"/>
              </a:ext>
            </a:extLst>
          </p:cNvPr>
          <p:cNvSpPr txBox="1">
            <a:spLocks/>
          </p:cNvSpPr>
          <p:nvPr/>
        </p:nvSpPr>
        <p:spPr>
          <a:xfrm>
            <a:off x="1665773" y="63138"/>
            <a:ext cx="5833179"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n-GB" dirty="0" err="1"/>
              <a:t>Comunicación</a:t>
            </a:r>
            <a:r>
              <a:rPr lang="en-GB" dirty="0"/>
              <a:t> JAE Intro</a:t>
            </a:r>
          </a:p>
        </p:txBody>
      </p:sp>
      <p:sp>
        <p:nvSpPr>
          <p:cNvPr id="2" name="Rectángulo 1">
            <a:extLst>
              <a:ext uri="{FF2B5EF4-FFF2-40B4-BE49-F238E27FC236}">
                <a16:creationId xmlns:a16="http://schemas.microsoft.com/office/drawing/2014/main" id="{6D805018-C48E-4154-BBF5-958547DEA3CA}"/>
              </a:ext>
            </a:extLst>
          </p:cNvPr>
          <p:cNvSpPr/>
          <p:nvPr/>
        </p:nvSpPr>
        <p:spPr>
          <a:xfrm>
            <a:off x="1117311" y="1972548"/>
            <a:ext cx="5531643" cy="2246769"/>
          </a:xfrm>
          <a:prstGeom prst="rect">
            <a:avLst/>
          </a:prstGeom>
        </p:spPr>
        <p:txBody>
          <a:bodyPr wrap="none">
            <a:spAutoFit/>
          </a:bodyPr>
          <a:lstStyle/>
          <a:p>
            <a:pPr marL="342900" indent="-342900">
              <a:buFont typeface="Arial" panose="020B0604020202020204" pitchFamily="34" charset="0"/>
              <a:buChar char="•"/>
            </a:pPr>
            <a:r>
              <a:rPr lang="en-GB" sz="2000" b="1" dirty="0" err="1">
                <a:latin typeface="+mj-lt"/>
                <a:cs typeface="Arial" panose="020B0604020202020204" pitchFamily="34" charset="0"/>
              </a:rPr>
              <a:t>Página</a:t>
            </a:r>
            <a:r>
              <a:rPr lang="en-GB" sz="2000" b="1" dirty="0">
                <a:latin typeface="+mj-lt"/>
                <a:cs typeface="Arial" panose="020B0604020202020204" pitchFamily="34" charset="0"/>
              </a:rPr>
              <a:t> web</a:t>
            </a:r>
            <a:r>
              <a:rPr lang="en-GB" sz="2000" dirty="0">
                <a:latin typeface="+mj-lt"/>
                <a:cs typeface="Arial" panose="020B0604020202020204" pitchFamily="34" charset="0"/>
              </a:rPr>
              <a:t>: </a:t>
            </a:r>
            <a:r>
              <a:rPr lang="en-GB" sz="2000" dirty="0">
                <a:latin typeface="+mj-lt"/>
                <a:cs typeface="Arial" panose="020B0604020202020204" pitchFamily="34" charset="0"/>
                <a:hlinkClick r:id="rId3"/>
              </a:rPr>
              <a:t>https://jaeintro.csic.es/en/</a:t>
            </a:r>
            <a:r>
              <a:rPr lang="en-GB" sz="2000" dirty="0">
                <a:latin typeface="+mj-lt"/>
                <a:cs typeface="Arial" panose="020B0604020202020204" pitchFamily="34" charset="0"/>
              </a:rPr>
              <a:t> (ES/EN)</a:t>
            </a:r>
          </a:p>
          <a:p>
            <a:pPr marL="342900" indent="-342900">
              <a:buFont typeface="Arial" panose="020B0604020202020204" pitchFamily="34" charset="0"/>
              <a:buChar char="•"/>
            </a:pPr>
            <a:endParaRPr lang="en-GB" sz="2000" dirty="0">
              <a:latin typeface="+mj-lt"/>
              <a:cs typeface="Arial" panose="020B0604020202020204" pitchFamily="34" charset="0"/>
            </a:endParaRPr>
          </a:p>
          <a:p>
            <a:pPr marL="342900" indent="-342900">
              <a:buFont typeface="Arial" panose="020B0604020202020204" pitchFamily="34" charset="0"/>
              <a:buChar char="•"/>
            </a:pPr>
            <a:r>
              <a:rPr lang="en-GB" sz="2000" b="1" dirty="0" err="1">
                <a:latin typeface="+mj-lt"/>
                <a:cs typeface="Arial" panose="020B0604020202020204" pitchFamily="34" charset="0"/>
              </a:rPr>
              <a:t>Convocatoria</a:t>
            </a:r>
            <a:r>
              <a:rPr lang="en-GB" sz="2000" b="1" dirty="0">
                <a:latin typeface="+mj-lt"/>
                <a:cs typeface="Arial" panose="020B0604020202020204" pitchFamily="34" charset="0"/>
              </a:rPr>
              <a:t> </a:t>
            </a:r>
            <a:r>
              <a:rPr lang="en-GB" sz="2000" dirty="0" err="1">
                <a:latin typeface="+mj-lt"/>
                <a:cs typeface="Arial" panose="020B0604020202020204" pitchFamily="34" charset="0"/>
              </a:rPr>
              <a:t>en</a:t>
            </a:r>
            <a:r>
              <a:rPr lang="en-GB" sz="2000" dirty="0">
                <a:latin typeface="+mj-lt"/>
                <a:cs typeface="Arial" panose="020B0604020202020204" pitchFamily="34" charset="0"/>
              </a:rPr>
              <a:t> </a:t>
            </a:r>
            <a:r>
              <a:rPr lang="en-GB" sz="2000" dirty="0" err="1">
                <a:latin typeface="+mj-lt"/>
                <a:cs typeface="Arial" panose="020B0604020202020204" pitchFamily="34" charset="0"/>
              </a:rPr>
              <a:t>español</a:t>
            </a:r>
            <a:r>
              <a:rPr lang="en-GB" sz="2000" dirty="0">
                <a:latin typeface="+mj-lt"/>
                <a:cs typeface="Arial" panose="020B0604020202020204" pitchFamily="34" charset="0"/>
              </a:rPr>
              <a:t> y </a:t>
            </a:r>
            <a:r>
              <a:rPr lang="en-GB" sz="2000" dirty="0" err="1">
                <a:latin typeface="+mj-lt"/>
                <a:cs typeface="Arial" panose="020B0604020202020204" pitchFamily="34" charset="0"/>
              </a:rPr>
              <a:t>en</a:t>
            </a:r>
            <a:r>
              <a:rPr lang="en-GB" sz="2000" dirty="0">
                <a:latin typeface="+mj-lt"/>
                <a:cs typeface="Arial" panose="020B0604020202020204" pitchFamily="34" charset="0"/>
              </a:rPr>
              <a:t> </a:t>
            </a:r>
            <a:r>
              <a:rPr lang="en-GB" sz="2000" dirty="0" err="1">
                <a:latin typeface="+mj-lt"/>
                <a:cs typeface="Arial" panose="020B0604020202020204" pitchFamily="34" charset="0"/>
              </a:rPr>
              <a:t>inglés</a:t>
            </a:r>
            <a:endParaRPr lang="en-GB" sz="2000" dirty="0">
              <a:latin typeface="+mj-lt"/>
              <a:cs typeface="Arial" panose="020B0604020202020204" pitchFamily="34" charset="0"/>
            </a:endParaRPr>
          </a:p>
          <a:p>
            <a:pPr marL="342900" indent="-342900">
              <a:buFont typeface="Arial" panose="020B0604020202020204" pitchFamily="34" charset="0"/>
              <a:buChar char="•"/>
            </a:pPr>
            <a:endParaRPr lang="en-GB" sz="2000" b="1" dirty="0">
              <a:latin typeface="+mj-lt"/>
              <a:cs typeface="Arial" panose="020B0604020202020204" pitchFamily="34" charset="0"/>
            </a:endParaRPr>
          </a:p>
          <a:p>
            <a:pPr marL="342900" indent="-342900">
              <a:buFont typeface="Arial" panose="020B0604020202020204" pitchFamily="34" charset="0"/>
              <a:buChar char="•"/>
            </a:pPr>
            <a:r>
              <a:rPr lang="en-GB" sz="2000" b="1" dirty="0" err="1">
                <a:latin typeface="+mj-lt"/>
                <a:cs typeface="Arial" panose="020B0604020202020204" pitchFamily="34" charset="0"/>
              </a:rPr>
              <a:t>Vídeos</a:t>
            </a:r>
            <a:r>
              <a:rPr lang="en-GB" sz="2000" b="1" dirty="0">
                <a:latin typeface="+mj-lt"/>
                <a:cs typeface="Arial" panose="020B0604020202020204" pitchFamily="34" charset="0"/>
              </a:rPr>
              <a:t>/</a:t>
            </a:r>
            <a:r>
              <a:rPr lang="en-GB" sz="2000" b="1" dirty="0" err="1">
                <a:latin typeface="+mj-lt"/>
                <a:cs typeface="Arial" panose="020B0604020202020204" pitchFamily="34" charset="0"/>
              </a:rPr>
              <a:t>tutoriales</a:t>
            </a:r>
            <a:r>
              <a:rPr lang="en-GB" sz="2000" b="1" dirty="0">
                <a:latin typeface="+mj-lt"/>
                <a:cs typeface="Arial" panose="020B0604020202020204" pitchFamily="34" charset="0"/>
              </a:rPr>
              <a:t> </a:t>
            </a:r>
            <a:r>
              <a:rPr lang="en-GB" sz="2000" dirty="0" err="1">
                <a:latin typeface="+mj-lt"/>
                <a:cs typeface="Arial" panose="020B0604020202020204" pitchFamily="34" charset="0"/>
              </a:rPr>
              <a:t>informativos</a:t>
            </a:r>
            <a:endParaRPr lang="en-GB" sz="2000" dirty="0">
              <a:latin typeface="+mj-lt"/>
              <a:cs typeface="Arial" panose="020B0604020202020204" pitchFamily="34" charset="0"/>
            </a:endParaRPr>
          </a:p>
          <a:p>
            <a:pPr marL="342900" indent="-342900">
              <a:buFont typeface="Arial" panose="020B0604020202020204" pitchFamily="34" charset="0"/>
              <a:buChar char="•"/>
            </a:pPr>
            <a:endParaRPr lang="en-GB" sz="2000" dirty="0">
              <a:latin typeface="+mj-lt"/>
              <a:cs typeface="Arial" panose="020B0604020202020204" pitchFamily="34" charset="0"/>
            </a:endParaRPr>
          </a:p>
          <a:p>
            <a:pPr marL="342900" indent="-342900">
              <a:buFont typeface="Arial" panose="020B0604020202020204" pitchFamily="34" charset="0"/>
              <a:buChar char="•"/>
            </a:pPr>
            <a:r>
              <a:rPr lang="en-GB" sz="2000" b="1" dirty="0" err="1">
                <a:latin typeface="+mj-lt"/>
                <a:cs typeface="Arial" panose="020B0604020202020204" pitchFamily="34" charset="0"/>
              </a:rPr>
              <a:t>Campañas</a:t>
            </a:r>
            <a:r>
              <a:rPr lang="en-GB" sz="2000" dirty="0">
                <a:latin typeface="+mj-lt"/>
                <a:cs typeface="Arial" panose="020B0604020202020204" pitchFamily="34" charset="0"/>
              </a:rPr>
              <a:t> </a:t>
            </a:r>
            <a:r>
              <a:rPr lang="en-GB" sz="2000" dirty="0" err="1">
                <a:latin typeface="+mj-lt"/>
                <a:cs typeface="Arial" panose="020B0604020202020204" pitchFamily="34" charset="0"/>
              </a:rPr>
              <a:t>en</a:t>
            </a:r>
            <a:r>
              <a:rPr lang="en-GB" sz="2000" dirty="0">
                <a:latin typeface="+mj-lt"/>
                <a:cs typeface="Arial" panose="020B0604020202020204" pitchFamily="34" charset="0"/>
              </a:rPr>
              <a:t> redes </a:t>
            </a:r>
            <a:r>
              <a:rPr lang="en-GB" sz="2000" dirty="0" err="1">
                <a:latin typeface="+mj-lt"/>
                <a:cs typeface="Arial" panose="020B0604020202020204" pitchFamily="34" charset="0"/>
              </a:rPr>
              <a:t>sociales</a:t>
            </a:r>
            <a:endParaRPr lang="es-ES" sz="2000" dirty="0">
              <a:latin typeface="+mj-lt"/>
              <a:cs typeface="Arial" panose="020B0604020202020204" pitchFamily="34" charset="0"/>
            </a:endParaRPr>
          </a:p>
        </p:txBody>
      </p:sp>
      <p:pic>
        <p:nvPicPr>
          <p:cNvPr id="15" name="Imagen 14">
            <a:extLst>
              <a:ext uri="{FF2B5EF4-FFF2-40B4-BE49-F238E27FC236}">
                <a16:creationId xmlns:a16="http://schemas.microsoft.com/office/drawing/2014/main" id="{FF872612-AA9D-4A33-BD28-245BF40FBE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289581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D35D926-91C6-4836-8593-F72A7C75F88A}"/>
              </a:ext>
            </a:extLst>
          </p:cNvPr>
          <p:cNvSpPr/>
          <p:nvPr/>
        </p:nvSpPr>
        <p:spPr>
          <a:xfrm>
            <a:off x="2178422" y="2775783"/>
            <a:ext cx="9197789" cy="2031325"/>
          </a:xfrm>
          <a:prstGeom prst="rect">
            <a:avLst/>
          </a:prstGeom>
        </p:spPr>
        <p:txBody>
          <a:bodyPr wrap="square">
            <a:spAutoFit/>
          </a:bodyPr>
          <a:lstStyle/>
          <a:p>
            <a:pPr marL="0" lvl="2"/>
            <a:r>
              <a:rPr lang="es-ES" b="1" u="sng" dirty="0"/>
              <a:t>CONVOCATORIAS DEL PROGRAMA JAE Intro</a:t>
            </a:r>
          </a:p>
          <a:p>
            <a:pPr marL="0" lvl="2"/>
            <a:endParaRPr lang="es-ES" b="1" u="sng" dirty="0"/>
          </a:p>
          <a:p>
            <a:pPr marL="457200" lvl="3"/>
            <a:r>
              <a:rPr lang="es-ES" dirty="0"/>
              <a:t>Las direcciones de los ICU intervienen en varios trámites dentro de las tres modalidades: ORGC, ICU y </a:t>
            </a:r>
            <a:r>
              <a:rPr lang="es-ES" dirty="0" err="1"/>
              <a:t>SOMdM</a:t>
            </a:r>
            <a:r>
              <a:rPr lang="es-ES" dirty="0"/>
              <a:t>. Firman las comunicaciones de inicio, informes finales, prórrogas, renuncias, etc. En función de la modalidad, los trámites son distintos, más en la modalidad ICU, pues firman las fichas descriptivas, los certificados de financiación, las resoluciones y los acuerdos de incorporación, entre otros documentos.</a:t>
            </a:r>
          </a:p>
        </p:txBody>
      </p:sp>
      <p:sp>
        <p:nvSpPr>
          <p:cNvPr id="3" name="CuadroTexto 2">
            <a:extLst>
              <a:ext uri="{FF2B5EF4-FFF2-40B4-BE49-F238E27FC236}">
                <a16:creationId xmlns:a16="http://schemas.microsoft.com/office/drawing/2014/main" id="{1576F100-464A-4156-B68C-4AD18BB5FA96}"/>
              </a:ext>
            </a:extLst>
          </p:cNvPr>
          <p:cNvSpPr txBox="1"/>
          <p:nvPr/>
        </p:nvSpPr>
        <p:spPr>
          <a:xfrm>
            <a:off x="3200400" y="174621"/>
            <a:ext cx="7700681" cy="400110"/>
          </a:xfrm>
          <a:prstGeom prst="rect">
            <a:avLst/>
          </a:prstGeom>
          <a:noFill/>
        </p:spPr>
        <p:txBody>
          <a:bodyPr wrap="square" rtlCol="0">
            <a:spAutoFit/>
          </a:bodyPr>
          <a:lstStyle/>
          <a:p>
            <a:pPr algn="ctr"/>
            <a:r>
              <a:rPr lang="es-ES" sz="2000" b="1" dirty="0">
                <a:solidFill>
                  <a:schemeClr val="tx2">
                    <a:lumMod val="75000"/>
                  </a:schemeClr>
                </a:solidFill>
              </a:rPr>
              <a:t>DIRECCIONES ICU COMO REPRESENTANTES LEGALES EN EL CSIC</a:t>
            </a:r>
          </a:p>
        </p:txBody>
      </p:sp>
      <p:sp>
        <p:nvSpPr>
          <p:cNvPr id="4" name="Rectángulo 3">
            <a:extLst>
              <a:ext uri="{FF2B5EF4-FFF2-40B4-BE49-F238E27FC236}">
                <a16:creationId xmlns:a16="http://schemas.microsoft.com/office/drawing/2014/main" id="{CA2370CC-AF79-48C8-958A-A65AD4C9E882}"/>
              </a:ext>
            </a:extLst>
          </p:cNvPr>
          <p:cNvSpPr/>
          <p:nvPr/>
        </p:nvSpPr>
        <p:spPr>
          <a:xfrm>
            <a:off x="1649505" y="1404562"/>
            <a:ext cx="10255624" cy="646331"/>
          </a:xfrm>
          <a:prstGeom prst="rect">
            <a:avLst/>
          </a:prstGeom>
        </p:spPr>
        <p:txBody>
          <a:bodyPr wrap="square">
            <a:spAutoFit/>
          </a:bodyPr>
          <a:lstStyle/>
          <a:p>
            <a:r>
              <a:rPr lang="es-ES" dirty="0"/>
              <a:t>Las </a:t>
            </a:r>
            <a:r>
              <a:rPr lang="es-ES" b="1" dirty="0"/>
              <a:t>direcciones de los ICU </a:t>
            </a:r>
            <a:r>
              <a:rPr lang="es-ES" dirty="0"/>
              <a:t>pueden actuar como </a:t>
            </a:r>
            <a:r>
              <a:rPr lang="es-ES" b="1" dirty="0"/>
              <a:t>representantes legales (RL) </a:t>
            </a:r>
            <a:r>
              <a:rPr lang="es-ES" dirty="0"/>
              <a:t>según se recoge en la </a:t>
            </a:r>
            <a:r>
              <a:rPr lang="es-ES" dirty="0">
                <a:hlinkClick r:id="rId2"/>
              </a:rPr>
              <a:t>Resolución de 21 de enero de 2021 de la Presidencia del CSIC</a:t>
            </a:r>
            <a:r>
              <a:rPr lang="es-ES" dirty="0"/>
              <a:t>, por la que se delegan competencias.</a:t>
            </a:r>
          </a:p>
        </p:txBody>
      </p:sp>
    </p:spTree>
    <p:extLst>
      <p:ext uri="{BB962C8B-B14F-4D97-AF65-F5344CB8AC3E}">
        <p14:creationId xmlns:p14="http://schemas.microsoft.com/office/powerpoint/2010/main" val="1954104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582747"/>
            <a:ext cx="10902043" cy="2593975"/>
          </a:xfrm>
        </p:spPr>
        <p:txBody>
          <a:bodyPr/>
          <a:lstStyle/>
          <a:p>
            <a:r>
              <a:rPr lang="es-ES" dirty="0"/>
              <a:t>Convocatorias Predoctorales</a:t>
            </a:r>
          </a:p>
        </p:txBody>
      </p:sp>
      <p:pic>
        <p:nvPicPr>
          <p:cNvPr id="3" name="Imagen 2">
            <a:extLst>
              <a:ext uri="{FF2B5EF4-FFF2-40B4-BE49-F238E27FC236}">
                <a16:creationId xmlns:a16="http://schemas.microsoft.com/office/drawing/2014/main" id="{B315F624-948B-4A9B-9355-93023806FB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14031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76402" y="189765"/>
            <a:ext cx="9217252" cy="724942"/>
          </a:xfrm>
        </p:spPr>
        <p:txBody>
          <a:bodyPr/>
          <a:lstStyle/>
          <a:p>
            <a:r>
              <a:rPr lang="en-GB" dirty="0"/>
              <a:t>Convocatorias Predoctorales</a:t>
            </a:r>
          </a:p>
        </p:txBody>
      </p:sp>
      <p:graphicFrame>
        <p:nvGraphicFramePr>
          <p:cNvPr id="5" name="Gráfico 4"/>
          <p:cNvGraphicFramePr>
            <a:graphicFrameLocks/>
          </p:cNvGraphicFramePr>
          <p:nvPr>
            <p:extLst>
              <p:ext uri="{D42A27DB-BD31-4B8C-83A1-F6EECF244321}">
                <p14:modId xmlns:p14="http://schemas.microsoft.com/office/powerpoint/2010/main" val="3909578219"/>
              </p:ext>
            </p:extLst>
          </p:nvPr>
        </p:nvGraphicFramePr>
        <p:xfrm>
          <a:off x="2563689" y="914707"/>
          <a:ext cx="7037511" cy="3628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51756845"/>
              </p:ext>
            </p:extLst>
          </p:nvPr>
        </p:nvGraphicFramePr>
        <p:xfrm>
          <a:off x="1788352" y="4876796"/>
          <a:ext cx="6202602" cy="1876425"/>
        </p:xfrm>
        <a:graphic>
          <a:graphicData uri="http://schemas.openxmlformats.org/drawingml/2006/table">
            <a:tbl>
              <a:tblPr/>
              <a:tblGrid>
                <a:gridCol w="821001">
                  <a:extLst>
                    <a:ext uri="{9D8B030D-6E8A-4147-A177-3AD203B41FA5}">
                      <a16:colId xmlns:a16="http://schemas.microsoft.com/office/drawing/2014/main" val="755714571"/>
                    </a:ext>
                  </a:extLst>
                </a:gridCol>
                <a:gridCol w="821001">
                  <a:extLst>
                    <a:ext uri="{9D8B030D-6E8A-4147-A177-3AD203B41FA5}">
                      <a16:colId xmlns:a16="http://schemas.microsoft.com/office/drawing/2014/main" val="2688017033"/>
                    </a:ext>
                  </a:extLst>
                </a:gridCol>
                <a:gridCol w="821001">
                  <a:extLst>
                    <a:ext uri="{9D8B030D-6E8A-4147-A177-3AD203B41FA5}">
                      <a16:colId xmlns:a16="http://schemas.microsoft.com/office/drawing/2014/main" val="4278715674"/>
                    </a:ext>
                  </a:extLst>
                </a:gridCol>
                <a:gridCol w="1303339">
                  <a:extLst>
                    <a:ext uri="{9D8B030D-6E8A-4147-A177-3AD203B41FA5}">
                      <a16:colId xmlns:a16="http://schemas.microsoft.com/office/drawing/2014/main" val="3214536214"/>
                    </a:ext>
                  </a:extLst>
                </a:gridCol>
                <a:gridCol w="794258">
                  <a:extLst>
                    <a:ext uri="{9D8B030D-6E8A-4147-A177-3AD203B41FA5}">
                      <a16:colId xmlns:a16="http://schemas.microsoft.com/office/drawing/2014/main" val="1754568283"/>
                    </a:ext>
                  </a:extLst>
                </a:gridCol>
                <a:gridCol w="821001">
                  <a:extLst>
                    <a:ext uri="{9D8B030D-6E8A-4147-A177-3AD203B41FA5}">
                      <a16:colId xmlns:a16="http://schemas.microsoft.com/office/drawing/2014/main" val="240713062"/>
                    </a:ext>
                  </a:extLst>
                </a:gridCol>
                <a:gridCol w="821001">
                  <a:extLst>
                    <a:ext uri="{9D8B030D-6E8A-4147-A177-3AD203B41FA5}">
                      <a16:colId xmlns:a16="http://schemas.microsoft.com/office/drawing/2014/main" val="3330444306"/>
                    </a:ext>
                  </a:extLst>
                </a:gridCol>
              </a:tblGrid>
              <a:tr h="249158">
                <a:tc>
                  <a:txBody>
                    <a:bodyPr/>
                    <a:lstStyle/>
                    <a:p>
                      <a:pPr algn="ctr" fontAlgn="ctr"/>
                      <a:r>
                        <a:rPr lang="es-ES" sz="2000" b="1" i="0" u="none" strike="noStrike" dirty="0">
                          <a:solidFill>
                            <a:srgbClr val="000000"/>
                          </a:solidFill>
                          <a:effectLst/>
                          <a:latin typeface="Calibri" panose="020F0502020204030204" pitchFamily="34" charset="0"/>
                        </a:rPr>
                        <a:t>Año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2000" b="1" i="0" u="none" strike="noStrike">
                          <a:solidFill>
                            <a:srgbClr val="000000"/>
                          </a:solidFill>
                          <a:effectLst/>
                          <a:latin typeface="Calibri" panose="020F0502020204030204" pitchFamily="34" charset="0"/>
                        </a:rPr>
                        <a:t>FPU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es-ES" sz="2000" b="1" i="0" u="none" strike="noStrike">
                          <a:solidFill>
                            <a:srgbClr val="000000"/>
                          </a:solidFill>
                          <a:effectLst/>
                          <a:latin typeface="Calibri" panose="020F0502020204030204" pitchFamily="34" charset="0"/>
                        </a:rPr>
                        <a:t>FPI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s-ES" sz="2000" b="1" i="0" u="none" strike="noStrike">
                          <a:solidFill>
                            <a:srgbClr val="000000"/>
                          </a:solidFill>
                          <a:effectLst/>
                          <a:latin typeface="Calibri" panose="020F0502020204030204" pitchFamily="34" charset="0"/>
                        </a:rPr>
                        <a:t>Bolsa de Trabajo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s-ES" sz="2000" b="1" i="0" u="none" strike="noStrike">
                          <a:solidFill>
                            <a:srgbClr val="000000"/>
                          </a:solidFill>
                          <a:effectLst/>
                          <a:latin typeface="Calibri" panose="020F0502020204030204" pitchFamily="34" charset="0"/>
                        </a:rPr>
                        <a:t>CC.AA.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es-ES" sz="2000" b="1" i="0" u="none" strike="noStrike">
                          <a:solidFill>
                            <a:srgbClr val="000000"/>
                          </a:solidFill>
                          <a:effectLst/>
                          <a:latin typeface="Calibri" panose="020F0502020204030204" pitchFamily="34" charset="0"/>
                        </a:rPr>
                        <a:t>Fundaciones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ctr"/>
                      <a:r>
                        <a:rPr lang="es-ES" sz="2000" b="1" i="0" u="none" strike="noStrike">
                          <a:solidFill>
                            <a:srgbClr val="000000"/>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220325"/>
                  </a:ext>
                </a:extLst>
              </a:tr>
              <a:tr h="249158">
                <a:tc>
                  <a:txBody>
                    <a:bodyPr/>
                    <a:lstStyle/>
                    <a:p>
                      <a:pPr algn="ctr" fontAlgn="b"/>
                      <a:r>
                        <a:rPr lang="es-ES" sz="2000" b="0" i="0" u="none" strike="noStrike" dirty="0">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Calibri" panose="020F0502020204030204" pitchFamily="34" charset="0"/>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0" i="0" u="none" strike="noStrike">
                          <a:solidFill>
                            <a:srgbClr val="000000"/>
                          </a:solidFill>
                          <a:effectLst/>
                          <a:latin typeface="Calibri" panose="020F0502020204030204" pitchFamily="34" charset="0"/>
                        </a:rPr>
                        <a:t>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837147"/>
                  </a:ext>
                </a:extLst>
              </a:tr>
              <a:tr h="249158">
                <a:tc>
                  <a:txBody>
                    <a:bodyPr/>
                    <a:lstStyle/>
                    <a:p>
                      <a:pPr algn="ctr" fontAlgn="b"/>
                      <a:r>
                        <a:rPr lang="es-ES" sz="2000" b="0"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Calibri" panose="020F050202020403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0" i="0" u="none" strike="noStrike">
                          <a:solidFill>
                            <a:srgbClr val="000000"/>
                          </a:solidFill>
                          <a:effectLst/>
                          <a:latin typeface="Calibri" panose="020F0502020204030204" pitchFamily="34" charset="0"/>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427307"/>
                  </a:ext>
                </a:extLst>
              </a:tr>
              <a:tr h="249158">
                <a:tc>
                  <a:txBody>
                    <a:bodyPr/>
                    <a:lstStyle/>
                    <a:p>
                      <a:pPr algn="ctr" fontAlgn="b"/>
                      <a:r>
                        <a:rPr lang="es-ES" sz="2000" b="0" i="0" u="none" strike="noStrike">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Calibri" panose="020F0502020204030204" pitchFamily="34" charset="0"/>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0" i="0" u="none" strike="noStrike" dirty="0">
                          <a:solidFill>
                            <a:srgbClr val="000000"/>
                          </a:solidFill>
                          <a:effectLst/>
                          <a:latin typeface="Calibri" panose="020F0502020204030204" pitchFamily="34" charset="0"/>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318878"/>
                  </a:ext>
                </a:extLst>
              </a:tr>
              <a:tr h="249158">
                <a:tc>
                  <a:txBody>
                    <a:bodyPr/>
                    <a:lstStyle/>
                    <a:p>
                      <a:pPr algn="ctr" fontAlgn="b"/>
                      <a:r>
                        <a:rPr lang="es-ES" sz="2000" b="0" i="0" u="none" strike="noStrike">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s-ES" sz="20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effectLst/>
                          <a:latin typeface="Calibri" panose="020F0502020204030204" pitchFamily="34" charset="0"/>
                        </a:rPr>
                        <a:t>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S" sz="2000" b="0" i="0" u="none" strike="noStrike" dirty="0">
                          <a:solidFill>
                            <a:srgbClr val="000000"/>
                          </a:solidFill>
                          <a:effectLst/>
                          <a:latin typeface="Calibri" panose="020F050202020403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567023"/>
                  </a:ext>
                </a:extLst>
              </a:tr>
            </a:tbl>
          </a:graphicData>
        </a:graphic>
      </p:graphicFrame>
      <p:pic>
        <p:nvPicPr>
          <p:cNvPr id="6" name="Imagen 5">
            <a:extLst>
              <a:ext uri="{FF2B5EF4-FFF2-40B4-BE49-F238E27FC236}">
                <a16:creationId xmlns:a16="http://schemas.microsoft.com/office/drawing/2014/main" id="{DB6D1C8D-550F-4354-8FF8-1A7E9AC6C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Tree>
    <p:extLst>
      <p:ext uri="{BB962C8B-B14F-4D97-AF65-F5344CB8AC3E}">
        <p14:creationId xmlns:p14="http://schemas.microsoft.com/office/powerpoint/2010/main" val="341966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4D87296-07BB-48E0-8A5B-D341604066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2491" y="-1"/>
            <a:ext cx="1679509" cy="1679509"/>
          </a:xfrm>
          <a:prstGeom prst="rect">
            <a:avLst/>
          </a:prstGeom>
        </p:spPr>
      </p:pic>
      <p:sp>
        <p:nvSpPr>
          <p:cNvPr id="4" name="Título 1">
            <a:extLst>
              <a:ext uri="{FF2B5EF4-FFF2-40B4-BE49-F238E27FC236}">
                <a16:creationId xmlns:a16="http://schemas.microsoft.com/office/drawing/2014/main" id="{176D6060-80D9-4606-9951-7E24A0F3BF00}"/>
              </a:ext>
            </a:extLst>
          </p:cNvPr>
          <p:cNvSpPr txBox="1">
            <a:spLocks/>
          </p:cNvSpPr>
          <p:nvPr/>
        </p:nvSpPr>
        <p:spPr>
          <a:xfrm>
            <a:off x="2059048" y="2071938"/>
            <a:ext cx="8574208"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2800" b="1" dirty="0">
                <a:solidFill>
                  <a:schemeClr val="tx1">
                    <a:lumMod val="65000"/>
                    <a:lumOff val="35000"/>
                  </a:schemeClr>
                </a:solidFill>
              </a:rPr>
              <a:t>- </a:t>
            </a:r>
            <a:r>
              <a:rPr lang="es-ES" sz="2800" b="1" dirty="0" err="1">
                <a:solidFill>
                  <a:schemeClr val="tx1">
                    <a:lumMod val="65000"/>
                    <a:lumOff val="35000"/>
                  </a:schemeClr>
                </a:solidFill>
              </a:rPr>
              <a:t>Welcome</a:t>
            </a:r>
            <a:r>
              <a:rPr lang="es-ES" sz="2800" b="1" dirty="0">
                <a:solidFill>
                  <a:schemeClr val="tx1">
                    <a:lumMod val="65000"/>
                    <a:lumOff val="35000"/>
                  </a:schemeClr>
                </a:solidFill>
              </a:rPr>
              <a:t> Pack para doctorandos FPI, PFU, CCAA y para los supervisores (desde 2019)</a:t>
            </a:r>
          </a:p>
        </p:txBody>
      </p:sp>
      <p:sp>
        <p:nvSpPr>
          <p:cNvPr id="5" name="Título 1">
            <a:extLst>
              <a:ext uri="{FF2B5EF4-FFF2-40B4-BE49-F238E27FC236}">
                <a16:creationId xmlns:a16="http://schemas.microsoft.com/office/drawing/2014/main" id="{BBD77A8C-841B-42C6-B39C-B3643E13CEA3}"/>
              </a:ext>
            </a:extLst>
          </p:cNvPr>
          <p:cNvSpPr txBox="1">
            <a:spLocks/>
          </p:cNvSpPr>
          <p:nvPr/>
        </p:nvSpPr>
        <p:spPr>
          <a:xfrm>
            <a:off x="2059048" y="4061120"/>
            <a:ext cx="8088999" cy="724942"/>
          </a:xfrm>
          <a:prstGeom prst="rect">
            <a:avLst/>
          </a:prstGeom>
        </p:spPr>
        <p:txBody>
          <a:bodyPr/>
          <a:lstStyle>
            <a:lvl1pPr algn="l" defTabSz="914400" rtl="0" eaLnBrk="1" latinLnBrk="0" hangingPunct="1">
              <a:spcBef>
                <a:spcPct val="0"/>
              </a:spcBef>
              <a:buNone/>
              <a:defRPr sz="4800" kern="1200" cap="none" spc="-100" baseline="0">
                <a:ln>
                  <a:noFill/>
                </a:ln>
                <a:solidFill>
                  <a:schemeClr val="tx2"/>
                </a:solidFill>
                <a:effectLst/>
                <a:latin typeface="+mj-lt"/>
                <a:ea typeface="+mj-ea"/>
                <a:cs typeface="+mj-cs"/>
              </a:defRPr>
            </a:lvl1pPr>
          </a:lstStyle>
          <a:p>
            <a:r>
              <a:rPr lang="es-ES" sz="2800" b="1" dirty="0">
                <a:solidFill>
                  <a:schemeClr val="tx1">
                    <a:lumMod val="65000"/>
                    <a:lumOff val="35000"/>
                  </a:schemeClr>
                </a:solidFill>
              </a:rPr>
              <a:t>- </a:t>
            </a:r>
            <a:r>
              <a:rPr lang="es-ES" sz="2800" b="1" dirty="0" err="1">
                <a:solidFill>
                  <a:schemeClr val="tx1">
                    <a:lumMod val="65000"/>
                    <a:lumOff val="35000"/>
                  </a:schemeClr>
                </a:solidFill>
              </a:rPr>
              <a:t>Info</a:t>
            </a:r>
            <a:r>
              <a:rPr lang="es-ES" sz="2800" b="1" dirty="0">
                <a:solidFill>
                  <a:schemeClr val="tx1">
                    <a:lumMod val="65000"/>
                    <a:lumOff val="35000"/>
                  </a:schemeClr>
                </a:solidFill>
              </a:rPr>
              <a:t> </a:t>
            </a:r>
            <a:r>
              <a:rPr lang="es-ES" sz="2800" b="1" dirty="0" err="1">
                <a:solidFill>
                  <a:schemeClr val="tx1">
                    <a:lumMod val="65000"/>
                    <a:lumOff val="35000"/>
                  </a:schemeClr>
                </a:solidFill>
              </a:rPr>
              <a:t>day</a:t>
            </a:r>
            <a:r>
              <a:rPr lang="es-ES" sz="2800" b="1" dirty="0">
                <a:solidFill>
                  <a:schemeClr val="tx1">
                    <a:lumMod val="65000"/>
                    <a:lumOff val="35000"/>
                  </a:schemeClr>
                </a:solidFill>
              </a:rPr>
              <a:t> para doctorandos FPI, FPU recién incorporados (desde 2021)</a:t>
            </a:r>
          </a:p>
        </p:txBody>
      </p:sp>
      <p:sp>
        <p:nvSpPr>
          <p:cNvPr id="6" name="Título 1">
            <a:extLst>
              <a:ext uri="{FF2B5EF4-FFF2-40B4-BE49-F238E27FC236}">
                <a16:creationId xmlns:a16="http://schemas.microsoft.com/office/drawing/2014/main" id="{245FA5B3-8741-4D4E-9193-125C9241089A}"/>
              </a:ext>
            </a:extLst>
          </p:cNvPr>
          <p:cNvSpPr txBox="1">
            <a:spLocks/>
          </p:cNvSpPr>
          <p:nvPr/>
        </p:nvSpPr>
        <p:spPr>
          <a:xfrm>
            <a:off x="1737526" y="445227"/>
            <a:ext cx="9217252" cy="724942"/>
          </a:xfrm>
          <a:prstGeom prst="rect">
            <a:avLst/>
          </a:prstGeom>
        </p:spPr>
        <p:txBody>
          <a:bodyPr anchor="b"/>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dirty="0" err="1"/>
              <a:t>Bienvenida</a:t>
            </a:r>
            <a:r>
              <a:rPr lang="en-GB" dirty="0"/>
              <a:t> al CSIC</a:t>
            </a:r>
          </a:p>
        </p:txBody>
      </p:sp>
    </p:spTree>
    <p:extLst>
      <p:ext uri="{BB962C8B-B14F-4D97-AF65-F5344CB8AC3E}">
        <p14:creationId xmlns:p14="http://schemas.microsoft.com/office/powerpoint/2010/main" val="33063879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Adyacencia">
  <a:themeElements>
    <a:clrScheme name="Personalizado 2">
      <a:dk1>
        <a:srgbClr val="000000"/>
      </a:dk1>
      <a:lt1>
        <a:srgbClr val="FFFFFF"/>
      </a:lt1>
      <a:dk2>
        <a:srgbClr val="C00000"/>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alizado 2">
    <a:dk1>
      <a:srgbClr val="000000"/>
    </a:dk1>
    <a:lt1>
      <a:srgbClr val="FFFFFF"/>
    </a:lt1>
    <a:dk2>
      <a:srgbClr val="C00000"/>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547</TotalTime>
  <Words>1964</Words>
  <Application>Microsoft Office PowerPoint</Application>
  <PresentationFormat>Panorámica</PresentationFormat>
  <Paragraphs>234</Paragraphs>
  <Slides>30</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Cambria</vt:lpstr>
      <vt:lpstr>Gill Sans MT</vt:lpstr>
      <vt:lpstr>Times New Roman</vt:lpstr>
      <vt:lpstr>Wingdings</vt:lpstr>
      <vt:lpstr>3_Adyacencia</vt:lpstr>
      <vt:lpstr>El Departamento de Postgrado y Especialización</vt:lpstr>
      <vt:lpstr>Departamento de Postgrado y Especialización</vt:lpstr>
      <vt:lpstr>Programa JAE Intro</vt:lpstr>
      <vt:lpstr>Presentación de PowerPoint</vt:lpstr>
      <vt:lpstr>Presentación de PowerPoint</vt:lpstr>
      <vt:lpstr>Presentación de PowerPoint</vt:lpstr>
      <vt:lpstr>Convocatorias Predoctorales</vt:lpstr>
      <vt:lpstr>Convocatorias Predoctorales</vt:lpstr>
      <vt:lpstr>Presentación de PowerPoint</vt:lpstr>
      <vt:lpstr>Presentación de PowerPoint</vt:lpstr>
      <vt:lpstr>Atracción y Retención del talento</vt:lpstr>
      <vt:lpstr>Difusión de Convocatorias Predoctorales</vt:lpstr>
      <vt:lpstr>Presentación de PowerPoint</vt:lpstr>
      <vt:lpstr>Programa Erasmus+</vt:lpstr>
      <vt:lpstr>Participación en Foros de Empleo de universidades</vt:lpstr>
      <vt:lpstr>Red de Doctorandos del CSIC</vt:lpstr>
      <vt:lpstr>Formación y desarrollo del talento</vt:lpstr>
      <vt:lpstr>Jornadas de formación para doctorandos</vt:lpstr>
      <vt:lpstr>III Jornada para doctorandos del CSIC</vt:lpstr>
      <vt:lpstr>III Concurso de divulgación “Yo Investigo. Yo Soy CSIC”</vt:lpstr>
      <vt:lpstr>Presentación de PowerPoint</vt:lpstr>
      <vt:lpstr>Docencia</vt:lpstr>
      <vt:lpstr>Cursos de Alta Especialización del CSIC</vt:lpstr>
      <vt:lpstr>Alianza CSIC-UIMP</vt:lpstr>
      <vt:lpstr>Dirección como RL en docencia</vt:lpstr>
      <vt:lpstr>HRS4R en el CSIC</vt:lpstr>
      <vt:lpstr>Novedades para 2022</vt:lpstr>
      <vt:lpstr>Presentación de PowerPoint</vt:lpstr>
      <vt:lpstr>Renovación de los convenios con universidades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Memoria 2020</dc:title>
  <dc:creator>Ernesto Castellano Altable</dc:creator>
  <cp:lastModifiedBy>M. Carmen Simón Mateo</cp:lastModifiedBy>
  <cp:revision>104</cp:revision>
  <dcterms:created xsi:type="dcterms:W3CDTF">2020-11-25T09:37:06Z</dcterms:created>
  <dcterms:modified xsi:type="dcterms:W3CDTF">2022-03-16T00:22:33Z</dcterms:modified>
</cp:coreProperties>
</file>