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32" r:id="rId3"/>
    <p:sldId id="831" r:id="rId4"/>
    <p:sldId id="833" r:id="rId5"/>
    <p:sldId id="269" r:id="rId6"/>
    <p:sldId id="830" r:id="rId7"/>
    <p:sldId id="589" r:id="rId8"/>
    <p:sldId id="591" r:id="rId9"/>
    <p:sldId id="592" r:id="rId10"/>
    <p:sldId id="436" r:id="rId11"/>
    <p:sldId id="801" r:id="rId12"/>
    <p:sldId id="443" r:id="rId13"/>
    <p:sldId id="438" r:id="rId14"/>
    <p:sldId id="439" r:id="rId15"/>
    <p:sldId id="440" r:id="rId16"/>
    <p:sldId id="600" r:id="rId17"/>
    <p:sldId id="606" r:id="rId18"/>
    <p:sldId id="601" r:id="rId19"/>
    <p:sldId id="603" r:id="rId20"/>
    <p:sldId id="608" r:id="rId21"/>
    <p:sldId id="604" r:id="rId22"/>
    <p:sldId id="605" r:id="rId23"/>
    <p:sldId id="803" r:id="rId24"/>
    <p:sldId id="811" r:id="rId2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F2DC9D5-208B-4071-90C6-90C572896D39}">
          <p14:sldIdLst>
            <p14:sldId id="256"/>
            <p14:sldId id="432"/>
            <p14:sldId id="831"/>
            <p14:sldId id="833"/>
            <p14:sldId id="269"/>
            <p14:sldId id="830"/>
            <p14:sldId id="589"/>
            <p14:sldId id="591"/>
            <p14:sldId id="592"/>
            <p14:sldId id="436"/>
            <p14:sldId id="801"/>
            <p14:sldId id="443"/>
            <p14:sldId id="438"/>
            <p14:sldId id="439"/>
            <p14:sldId id="440"/>
            <p14:sldId id="600"/>
            <p14:sldId id="606"/>
            <p14:sldId id="601"/>
            <p14:sldId id="603"/>
            <p14:sldId id="608"/>
            <p14:sldId id="604"/>
            <p14:sldId id="605"/>
            <p14:sldId id="803"/>
            <p14:sldId id="811"/>
          </p14:sldIdLst>
        </p14:section>
        <p14:section name="Sección sin título" id="{4A9FEA77-7013-4BE6-8C42-A6347885164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Domínguez Cañas" initials="UdMO" lastIdx="1" clrIdx="0">
    <p:extLst>
      <p:ext uri="{19B8F6BF-5375-455C-9EA6-DF929625EA0E}">
        <p15:presenceInfo xmlns:p15="http://schemas.microsoft.com/office/powerpoint/2012/main" userId="Elena Domínguez Cañas" providerId="None"/>
      </p:ext>
    </p:extLst>
  </p:cmAuthor>
  <p:cmAuthor id="2" name="Carlos Garcia Aparicio" initials="CGA" lastIdx="3" clrIdx="1">
    <p:extLst>
      <p:ext uri="{19B8F6BF-5375-455C-9EA6-DF929625EA0E}">
        <p15:presenceInfo xmlns:p15="http://schemas.microsoft.com/office/powerpoint/2012/main" userId="S-1-5-21-2698509987-122769542-780562231-11041" providerId="AD"/>
      </p:ext>
    </p:extLst>
  </p:cmAuthor>
  <p:cmAuthor id="3" name="Ana Maria Orejas Brasero" initials="AMOB" lastIdx="1" clrIdx="2">
    <p:extLst>
      <p:ext uri="{19B8F6BF-5375-455C-9EA6-DF929625EA0E}">
        <p15:presenceInfo xmlns:p15="http://schemas.microsoft.com/office/powerpoint/2012/main" userId="S-1-5-21-2698509987-122769542-780562231-13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3979" autoAdjust="0"/>
  </p:normalViewPr>
  <p:slideViewPr>
    <p:cSldViewPr snapToGrid="0">
      <p:cViewPr varScale="1">
        <p:scale>
          <a:sx n="54" d="100"/>
          <a:sy n="54" d="100"/>
        </p:scale>
        <p:origin x="49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5"/>
    </p:cViewPr>
  </p:sorterViewPr>
  <p:notesViewPr>
    <p:cSldViewPr snapToGrid="0">
      <p:cViewPr>
        <p:scale>
          <a:sx n="90" d="100"/>
          <a:sy n="90" d="100"/>
        </p:scale>
        <p:origin x="171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75D71-2600-4EAE-B594-AE51BD43593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C6A6D17-D0A5-481B-AB13-1196EF125BE9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sz="1800" dirty="0">
              <a:latin typeface="Gill Sans MT" panose="020B0502020104020203" pitchFamily="34" charset="0"/>
            </a:rPr>
            <a:t>HRS4R</a:t>
          </a:r>
        </a:p>
      </dgm:t>
    </dgm:pt>
    <dgm:pt modelId="{D238E219-F5A5-4A2E-836A-DB722C842DE3}" type="parTrans" cxnId="{F8798522-3CD1-45DD-909A-657F93DCDD52}">
      <dgm:prSet/>
      <dgm:spPr/>
      <dgm:t>
        <a:bodyPr/>
        <a:lstStyle/>
        <a:p>
          <a:endParaRPr lang="es-ES"/>
        </a:p>
      </dgm:t>
    </dgm:pt>
    <dgm:pt modelId="{DAE94A94-B012-4D3F-9843-BE3574B35FCF}" type="sibTrans" cxnId="{F8798522-3CD1-45DD-909A-657F93DCDD52}">
      <dgm:prSet/>
      <dgm:spPr/>
      <dgm:t>
        <a:bodyPr/>
        <a:lstStyle/>
        <a:p>
          <a:endParaRPr lang="es-ES"/>
        </a:p>
      </dgm:t>
    </dgm:pt>
    <dgm:pt modelId="{82132297-A235-403B-9007-4BB6F46E2646}">
      <dgm:prSet phldrT="[Texto]" custT="1"/>
      <dgm:spPr/>
      <dgm:t>
        <a:bodyPr/>
        <a:lstStyle/>
        <a:p>
          <a:r>
            <a:rPr lang="es-ES" sz="1200" dirty="0">
              <a:latin typeface="Gill Sans MT" panose="020B0502020104020203" pitchFamily="34" charset="0"/>
            </a:rPr>
            <a:t>CARTA EUROPEA DEL INVESTIGADOR</a:t>
          </a:r>
        </a:p>
        <a:p>
          <a:r>
            <a:rPr lang="es-ES" sz="1200" dirty="0">
              <a:latin typeface="Gill Sans MT" panose="020B0502020104020203" pitchFamily="34" charset="0"/>
            </a:rPr>
            <a:t>Y </a:t>
          </a:r>
        </a:p>
        <a:p>
          <a:r>
            <a:rPr lang="es-ES" sz="1200" dirty="0">
              <a:latin typeface="Gill Sans MT" panose="020B0502020104020203" pitchFamily="34" charset="0"/>
            </a:rPr>
            <a:t>CÓDIGO DE CONDUCTA PARA LA CONTRATACIÓN DE INVESTIGADORES</a:t>
          </a:r>
        </a:p>
      </dgm:t>
    </dgm:pt>
    <dgm:pt modelId="{3342B4B5-BAD9-4B68-B12C-C7298B894EC0}" type="parTrans" cxnId="{952DAEFA-F8F3-4604-BBB3-79D42C3E937A}">
      <dgm:prSet/>
      <dgm:spPr/>
      <dgm:t>
        <a:bodyPr/>
        <a:lstStyle/>
        <a:p>
          <a:endParaRPr lang="es-ES"/>
        </a:p>
      </dgm:t>
    </dgm:pt>
    <dgm:pt modelId="{D8ED7620-2C86-4AFD-A631-B038D438D6E1}" type="sibTrans" cxnId="{952DAEFA-F8F3-4604-BBB3-79D42C3E937A}">
      <dgm:prSet/>
      <dgm:spPr/>
      <dgm:t>
        <a:bodyPr/>
        <a:lstStyle/>
        <a:p>
          <a:endParaRPr lang="es-ES"/>
        </a:p>
      </dgm:t>
    </dgm:pt>
    <dgm:pt modelId="{B57963FA-0D9B-4A81-8963-51FFDD97D0E4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OBTENCIÓN DEL DISTINTIVO</a:t>
          </a:r>
        </a:p>
      </dgm:t>
    </dgm:pt>
    <dgm:pt modelId="{0180FBCE-4F8F-4E58-B483-C3C48FA914DF}" type="parTrans" cxnId="{67A17240-8D7B-4C93-984F-E8DB76E11FE4}">
      <dgm:prSet/>
      <dgm:spPr/>
      <dgm:t>
        <a:bodyPr/>
        <a:lstStyle/>
        <a:p>
          <a:endParaRPr lang="es-ES"/>
        </a:p>
      </dgm:t>
    </dgm:pt>
    <dgm:pt modelId="{CC40FE1F-0B22-4216-805D-BC57EA82D1EF}" type="sibTrans" cxnId="{67A17240-8D7B-4C93-984F-E8DB76E11FE4}">
      <dgm:prSet/>
      <dgm:spPr/>
      <dgm:t>
        <a:bodyPr/>
        <a:lstStyle/>
        <a:p>
          <a:endParaRPr lang="es-ES"/>
        </a:p>
      </dgm:t>
    </dgm:pt>
    <dgm:pt modelId="{5BDF39EC-8595-427E-8084-B347DE77B8A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ES" sz="1400" dirty="0"/>
        </a:p>
        <a:p>
          <a:r>
            <a:rPr lang="es-ES" sz="1400" dirty="0"/>
            <a:t>- Reputación</a:t>
          </a:r>
        </a:p>
        <a:p>
          <a:r>
            <a:rPr lang="es-ES" sz="1400" dirty="0"/>
            <a:t>- Credibilidad</a:t>
          </a:r>
        </a:p>
        <a:p>
          <a:r>
            <a:rPr lang="es-ES" sz="1400" dirty="0"/>
            <a:t>- Atractivo</a:t>
          </a:r>
        </a:p>
        <a:p>
          <a:endParaRPr lang="es-ES" sz="1200" dirty="0"/>
        </a:p>
      </dgm:t>
    </dgm:pt>
    <dgm:pt modelId="{5D6455B4-E2C5-4F96-9F54-77CD9B1ABD69}" type="parTrans" cxnId="{BD7FCC56-8AF7-41D1-80D9-8FB0D017EDBB}">
      <dgm:prSet/>
      <dgm:spPr/>
      <dgm:t>
        <a:bodyPr/>
        <a:lstStyle/>
        <a:p>
          <a:endParaRPr lang="es-ES"/>
        </a:p>
      </dgm:t>
    </dgm:pt>
    <dgm:pt modelId="{3CBC9950-7806-4A8E-89EB-CF473B070E2F}" type="sibTrans" cxnId="{BD7FCC56-8AF7-41D1-80D9-8FB0D017EDBB}">
      <dgm:prSet/>
      <dgm:spPr/>
      <dgm:t>
        <a:bodyPr/>
        <a:lstStyle/>
        <a:p>
          <a:endParaRPr lang="es-ES"/>
        </a:p>
      </dgm:t>
    </dgm:pt>
    <dgm:pt modelId="{03A16AE0-CF3A-49AB-BC4F-73B3470AE171}">
      <dgm:prSet phldrT="[Texto]" custT="1"/>
      <dgm:spPr/>
      <dgm:t>
        <a:bodyPr/>
        <a:lstStyle/>
        <a:p>
          <a:r>
            <a:rPr lang="es-ES" sz="4800" dirty="0">
              <a:latin typeface="Gill Sans MT" panose="020B0502020104020203" pitchFamily="34" charset="0"/>
            </a:rPr>
            <a:t>CSIC</a:t>
          </a:r>
        </a:p>
      </dgm:t>
    </dgm:pt>
    <dgm:pt modelId="{A267982B-7F3F-4940-937D-B8C9E4FF35AD}" type="parTrans" cxnId="{BF825FFB-9FB4-4877-A80E-1679CB68D0FD}">
      <dgm:prSet/>
      <dgm:spPr/>
      <dgm:t>
        <a:bodyPr/>
        <a:lstStyle/>
        <a:p>
          <a:endParaRPr lang="es-ES"/>
        </a:p>
      </dgm:t>
    </dgm:pt>
    <dgm:pt modelId="{CA856ED8-C5FC-49D2-B1EF-9358C1BD75D1}" type="sibTrans" cxnId="{BF825FFB-9FB4-4877-A80E-1679CB68D0FD}">
      <dgm:prSet/>
      <dgm:spPr/>
      <dgm:t>
        <a:bodyPr/>
        <a:lstStyle/>
        <a:p>
          <a:endParaRPr lang="es-ES"/>
        </a:p>
      </dgm:t>
    </dgm:pt>
    <dgm:pt modelId="{B8122B37-1F62-4117-911C-8042B5E88E6A}" type="pres">
      <dgm:prSet presAssocID="{A7D75D71-2600-4EAE-B594-AE51BD435930}" presName="cycle" presStyleCnt="0">
        <dgm:presLayoutVars>
          <dgm:dir/>
          <dgm:resizeHandles val="exact"/>
        </dgm:presLayoutVars>
      </dgm:prSet>
      <dgm:spPr/>
    </dgm:pt>
    <dgm:pt modelId="{CF9943D1-8D16-425B-86FD-D633CC6B6121}" type="pres">
      <dgm:prSet presAssocID="{8C6A6D17-D0A5-481B-AB13-1196EF125BE9}" presName="node" presStyleLbl="node1" presStyleIdx="0" presStyleCnt="5" custRadScaleRad="101471">
        <dgm:presLayoutVars>
          <dgm:bulletEnabled val="1"/>
        </dgm:presLayoutVars>
      </dgm:prSet>
      <dgm:spPr/>
    </dgm:pt>
    <dgm:pt modelId="{588BD99D-BC89-47D9-8211-86B91BD61BAB}" type="pres">
      <dgm:prSet presAssocID="{DAE94A94-B012-4D3F-9843-BE3574B35FCF}" presName="sibTrans" presStyleLbl="sibTrans2D1" presStyleIdx="0" presStyleCnt="5"/>
      <dgm:spPr/>
    </dgm:pt>
    <dgm:pt modelId="{7CE95D8D-70C3-4760-9BA8-99A98A457FF0}" type="pres">
      <dgm:prSet presAssocID="{DAE94A94-B012-4D3F-9843-BE3574B35FCF}" presName="connectorText" presStyleLbl="sibTrans2D1" presStyleIdx="0" presStyleCnt="5"/>
      <dgm:spPr/>
    </dgm:pt>
    <dgm:pt modelId="{1D925A22-E132-4118-B1AC-A357675E2C49}" type="pres">
      <dgm:prSet presAssocID="{82132297-A235-403B-9007-4BB6F46E2646}" presName="node" presStyleLbl="node1" presStyleIdx="1" presStyleCnt="5" custScaleX="168644" custScaleY="148680" custRadScaleRad="168049" custRadScaleInc="13335">
        <dgm:presLayoutVars>
          <dgm:bulletEnabled val="1"/>
        </dgm:presLayoutVars>
      </dgm:prSet>
      <dgm:spPr/>
    </dgm:pt>
    <dgm:pt modelId="{6B0787C2-01F5-44A9-8EE0-CC0A35704BD2}" type="pres">
      <dgm:prSet presAssocID="{D8ED7620-2C86-4AFD-A631-B038D438D6E1}" presName="sibTrans" presStyleLbl="sibTrans2D1" presStyleIdx="1" presStyleCnt="5"/>
      <dgm:spPr/>
    </dgm:pt>
    <dgm:pt modelId="{B8801AF1-C261-4043-8B29-02738D755A98}" type="pres">
      <dgm:prSet presAssocID="{D8ED7620-2C86-4AFD-A631-B038D438D6E1}" presName="connectorText" presStyleLbl="sibTrans2D1" presStyleIdx="1" presStyleCnt="5"/>
      <dgm:spPr/>
    </dgm:pt>
    <dgm:pt modelId="{A40B3DC2-CD45-463D-8C72-CD92519F459C}" type="pres">
      <dgm:prSet presAssocID="{B57963FA-0D9B-4A81-8963-51FFDD97D0E4}" presName="node" presStyleLbl="node1" presStyleIdx="2" presStyleCnt="5">
        <dgm:presLayoutVars>
          <dgm:bulletEnabled val="1"/>
        </dgm:presLayoutVars>
      </dgm:prSet>
      <dgm:spPr/>
    </dgm:pt>
    <dgm:pt modelId="{504E3856-ACBF-42DA-90F6-E4F37928B949}" type="pres">
      <dgm:prSet presAssocID="{CC40FE1F-0B22-4216-805D-BC57EA82D1EF}" presName="sibTrans" presStyleLbl="sibTrans2D1" presStyleIdx="2" presStyleCnt="5"/>
      <dgm:spPr/>
    </dgm:pt>
    <dgm:pt modelId="{A640507D-650A-4F42-91B1-111683B20E2F}" type="pres">
      <dgm:prSet presAssocID="{CC40FE1F-0B22-4216-805D-BC57EA82D1EF}" presName="connectorText" presStyleLbl="sibTrans2D1" presStyleIdx="2" presStyleCnt="5"/>
      <dgm:spPr/>
    </dgm:pt>
    <dgm:pt modelId="{E66C1B0E-735D-4907-BD0A-4AEF204E170D}" type="pres">
      <dgm:prSet presAssocID="{5BDF39EC-8595-427E-8084-B347DE77B8A4}" presName="node" presStyleLbl="node1" presStyleIdx="3" presStyleCnt="5" custScaleX="111904" custRadScaleRad="100282" custRadScaleInc="-325">
        <dgm:presLayoutVars>
          <dgm:bulletEnabled val="1"/>
        </dgm:presLayoutVars>
      </dgm:prSet>
      <dgm:spPr/>
    </dgm:pt>
    <dgm:pt modelId="{F515B3A9-2F17-442B-9079-D9078F3B17C1}" type="pres">
      <dgm:prSet presAssocID="{3CBC9950-7806-4A8E-89EB-CF473B070E2F}" presName="sibTrans" presStyleLbl="sibTrans2D1" presStyleIdx="3" presStyleCnt="5"/>
      <dgm:spPr/>
    </dgm:pt>
    <dgm:pt modelId="{4B482037-7194-47AE-B694-F11F1E8555B6}" type="pres">
      <dgm:prSet presAssocID="{3CBC9950-7806-4A8E-89EB-CF473B070E2F}" presName="connectorText" presStyleLbl="sibTrans2D1" presStyleIdx="3" presStyleCnt="5"/>
      <dgm:spPr/>
    </dgm:pt>
    <dgm:pt modelId="{673E550A-145E-4460-A391-BD0062C2A0DF}" type="pres">
      <dgm:prSet presAssocID="{03A16AE0-CF3A-49AB-BC4F-73B3470AE171}" presName="node" presStyleLbl="node1" presStyleIdx="4" presStyleCnt="5" custScaleX="177594" custScaleY="125310" custRadScaleRad="144298" custRadScaleInc="-12557">
        <dgm:presLayoutVars>
          <dgm:bulletEnabled val="1"/>
        </dgm:presLayoutVars>
      </dgm:prSet>
      <dgm:spPr/>
    </dgm:pt>
    <dgm:pt modelId="{B94F2FA3-E7F8-40D4-B557-A4CB4887964C}" type="pres">
      <dgm:prSet presAssocID="{CA856ED8-C5FC-49D2-B1EF-9358C1BD75D1}" presName="sibTrans" presStyleLbl="sibTrans2D1" presStyleIdx="4" presStyleCnt="5"/>
      <dgm:spPr/>
    </dgm:pt>
    <dgm:pt modelId="{4B797547-F99C-44D4-B93B-B7ED2F896773}" type="pres">
      <dgm:prSet presAssocID="{CA856ED8-C5FC-49D2-B1EF-9358C1BD75D1}" presName="connectorText" presStyleLbl="sibTrans2D1" presStyleIdx="4" presStyleCnt="5"/>
      <dgm:spPr/>
    </dgm:pt>
  </dgm:ptLst>
  <dgm:cxnLst>
    <dgm:cxn modelId="{2C36BF07-2717-4AAB-A3E3-AAAD52888977}" type="presOf" srcId="{D8ED7620-2C86-4AFD-A631-B038D438D6E1}" destId="{B8801AF1-C261-4043-8B29-02738D755A98}" srcOrd="1" destOrd="0" presId="urn:microsoft.com/office/officeart/2005/8/layout/cycle2"/>
    <dgm:cxn modelId="{37849209-3008-41C1-A657-2A716820DEB8}" type="presOf" srcId="{3CBC9950-7806-4A8E-89EB-CF473B070E2F}" destId="{F515B3A9-2F17-442B-9079-D9078F3B17C1}" srcOrd="0" destOrd="0" presId="urn:microsoft.com/office/officeart/2005/8/layout/cycle2"/>
    <dgm:cxn modelId="{92401C0E-8F4D-4AD7-AFEA-D0122A7E4264}" type="presOf" srcId="{DAE94A94-B012-4D3F-9843-BE3574B35FCF}" destId="{588BD99D-BC89-47D9-8211-86B91BD61BAB}" srcOrd="0" destOrd="0" presId="urn:microsoft.com/office/officeart/2005/8/layout/cycle2"/>
    <dgm:cxn modelId="{F8798522-3CD1-45DD-909A-657F93DCDD52}" srcId="{A7D75D71-2600-4EAE-B594-AE51BD435930}" destId="{8C6A6D17-D0A5-481B-AB13-1196EF125BE9}" srcOrd="0" destOrd="0" parTransId="{D238E219-F5A5-4A2E-836A-DB722C842DE3}" sibTransId="{DAE94A94-B012-4D3F-9843-BE3574B35FCF}"/>
    <dgm:cxn modelId="{ED784723-D1C2-419F-8A74-8F0B5AC09C09}" type="presOf" srcId="{CC40FE1F-0B22-4216-805D-BC57EA82D1EF}" destId="{504E3856-ACBF-42DA-90F6-E4F37928B949}" srcOrd="0" destOrd="0" presId="urn:microsoft.com/office/officeart/2005/8/layout/cycle2"/>
    <dgm:cxn modelId="{249E0933-8C27-46EC-832D-58DC58E2C696}" type="presOf" srcId="{8C6A6D17-D0A5-481B-AB13-1196EF125BE9}" destId="{CF9943D1-8D16-425B-86FD-D633CC6B6121}" srcOrd="0" destOrd="0" presId="urn:microsoft.com/office/officeart/2005/8/layout/cycle2"/>
    <dgm:cxn modelId="{20345B3A-CBE2-46BB-A8DC-2D1C6E081EF8}" type="presOf" srcId="{82132297-A235-403B-9007-4BB6F46E2646}" destId="{1D925A22-E132-4118-B1AC-A357675E2C49}" srcOrd="0" destOrd="0" presId="urn:microsoft.com/office/officeart/2005/8/layout/cycle2"/>
    <dgm:cxn modelId="{67A17240-8D7B-4C93-984F-E8DB76E11FE4}" srcId="{A7D75D71-2600-4EAE-B594-AE51BD435930}" destId="{B57963FA-0D9B-4A81-8963-51FFDD97D0E4}" srcOrd="2" destOrd="0" parTransId="{0180FBCE-4F8F-4E58-B483-C3C48FA914DF}" sibTransId="{CC40FE1F-0B22-4216-805D-BC57EA82D1EF}"/>
    <dgm:cxn modelId="{37093650-6AD7-4B07-90EA-0EB4474FC313}" type="presOf" srcId="{B57963FA-0D9B-4A81-8963-51FFDD97D0E4}" destId="{A40B3DC2-CD45-463D-8C72-CD92519F459C}" srcOrd="0" destOrd="0" presId="urn:microsoft.com/office/officeart/2005/8/layout/cycle2"/>
    <dgm:cxn modelId="{95613770-5362-4613-9298-B071D07534C1}" type="presOf" srcId="{3CBC9950-7806-4A8E-89EB-CF473B070E2F}" destId="{4B482037-7194-47AE-B694-F11F1E8555B6}" srcOrd="1" destOrd="0" presId="urn:microsoft.com/office/officeart/2005/8/layout/cycle2"/>
    <dgm:cxn modelId="{5B961B52-5528-4E8F-A839-94A36468C104}" type="presOf" srcId="{A7D75D71-2600-4EAE-B594-AE51BD435930}" destId="{B8122B37-1F62-4117-911C-8042B5E88E6A}" srcOrd="0" destOrd="0" presId="urn:microsoft.com/office/officeart/2005/8/layout/cycle2"/>
    <dgm:cxn modelId="{BD7FCC56-8AF7-41D1-80D9-8FB0D017EDBB}" srcId="{A7D75D71-2600-4EAE-B594-AE51BD435930}" destId="{5BDF39EC-8595-427E-8084-B347DE77B8A4}" srcOrd="3" destOrd="0" parTransId="{5D6455B4-E2C5-4F96-9F54-77CD9B1ABD69}" sibTransId="{3CBC9950-7806-4A8E-89EB-CF473B070E2F}"/>
    <dgm:cxn modelId="{1841EC81-AC2E-4F23-B81F-88BE8E516171}" type="presOf" srcId="{CC40FE1F-0B22-4216-805D-BC57EA82D1EF}" destId="{A640507D-650A-4F42-91B1-111683B20E2F}" srcOrd="1" destOrd="0" presId="urn:microsoft.com/office/officeart/2005/8/layout/cycle2"/>
    <dgm:cxn modelId="{D2457A9F-C8DC-419E-BB77-BB1A11749297}" type="presOf" srcId="{D8ED7620-2C86-4AFD-A631-B038D438D6E1}" destId="{6B0787C2-01F5-44A9-8EE0-CC0A35704BD2}" srcOrd="0" destOrd="0" presId="urn:microsoft.com/office/officeart/2005/8/layout/cycle2"/>
    <dgm:cxn modelId="{12367AA0-BB63-4849-A267-5DD423445F92}" type="presOf" srcId="{CA856ED8-C5FC-49D2-B1EF-9358C1BD75D1}" destId="{B94F2FA3-E7F8-40D4-B557-A4CB4887964C}" srcOrd="0" destOrd="0" presId="urn:microsoft.com/office/officeart/2005/8/layout/cycle2"/>
    <dgm:cxn modelId="{322CAAA7-A722-46BF-AA44-0E6FA5C69890}" type="presOf" srcId="{CA856ED8-C5FC-49D2-B1EF-9358C1BD75D1}" destId="{4B797547-F99C-44D4-B93B-B7ED2F896773}" srcOrd="1" destOrd="0" presId="urn:microsoft.com/office/officeart/2005/8/layout/cycle2"/>
    <dgm:cxn modelId="{7DF7A1AD-A925-4B0B-8B08-A61BBB6804F1}" type="presOf" srcId="{DAE94A94-B012-4D3F-9843-BE3574B35FCF}" destId="{7CE95D8D-70C3-4760-9BA8-99A98A457FF0}" srcOrd="1" destOrd="0" presId="urn:microsoft.com/office/officeart/2005/8/layout/cycle2"/>
    <dgm:cxn modelId="{5CF218E5-8A3B-4FDD-92A1-F6E673114622}" type="presOf" srcId="{5BDF39EC-8595-427E-8084-B347DE77B8A4}" destId="{E66C1B0E-735D-4907-BD0A-4AEF204E170D}" srcOrd="0" destOrd="0" presId="urn:microsoft.com/office/officeart/2005/8/layout/cycle2"/>
    <dgm:cxn modelId="{E302D9ED-636A-4525-BE10-1F05CD3E37DF}" type="presOf" srcId="{03A16AE0-CF3A-49AB-BC4F-73B3470AE171}" destId="{673E550A-145E-4460-A391-BD0062C2A0DF}" srcOrd="0" destOrd="0" presId="urn:microsoft.com/office/officeart/2005/8/layout/cycle2"/>
    <dgm:cxn modelId="{952DAEFA-F8F3-4604-BBB3-79D42C3E937A}" srcId="{A7D75D71-2600-4EAE-B594-AE51BD435930}" destId="{82132297-A235-403B-9007-4BB6F46E2646}" srcOrd="1" destOrd="0" parTransId="{3342B4B5-BAD9-4B68-B12C-C7298B894EC0}" sibTransId="{D8ED7620-2C86-4AFD-A631-B038D438D6E1}"/>
    <dgm:cxn modelId="{BF825FFB-9FB4-4877-A80E-1679CB68D0FD}" srcId="{A7D75D71-2600-4EAE-B594-AE51BD435930}" destId="{03A16AE0-CF3A-49AB-BC4F-73B3470AE171}" srcOrd="4" destOrd="0" parTransId="{A267982B-7F3F-4940-937D-B8C9E4FF35AD}" sibTransId="{CA856ED8-C5FC-49D2-B1EF-9358C1BD75D1}"/>
    <dgm:cxn modelId="{9A66B347-1DF4-4F22-893A-5046C37692AB}" type="presParOf" srcId="{B8122B37-1F62-4117-911C-8042B5E88E6A}" destId="{CF9943D1-8D16-425B-86FD-D633CC6B6121}" srcOrd="0" destOrd="0" presId="urn:microsoft.com/office/officeart/2005/8/layout/cycle2"/>
    <dgm:cxn modelId="{8A6EAADD-FB45-4C32-AE25-5C7748FAE5D9}" type="presParOf" srcId="{B8122B37-1F62-4117-911C-8042B5E88E6A}" destId="{588BD99D-BC89-47D9-8211-86B91BD61BAB}" srcOrd="1" destOrd="0" presId="urn:microsoft.com/office/officeart/2005/8/layout/cycle2"/>
    <dgm:cxn modelId="{92558F94-894D-48D9-AF34-A28C178FA332}" type="presParOf" srcId="{588BD99D-BC89-47D9-8211-86B91BD61BAB}" destId="{7CE95D8D-70C3-4760-9BA8-99A98A457FF0}" srcOrd="0" destOrd="0" presId="urn:microsoft.com/office/officeart/2005/8/layout/cycle2"/>
    <dgm:cxn modelId="{F0CAF0F3-3D1F-43B2-B3BF-6362DA497A25}" type="presParOf" srcId="{B8122B37-1F62-4117-911C-8042B5E88E6A}" destId="{1D925A22-E132-4118-B1AC-A357675E2C49}" srcOrd="2" destOrd="0" presId="urn:microsoft.com/office/officeart/2005/8/layout/cycle2"/>
    <dgm:cxn modelId="{F9E981B6-69F2-4E39-9138-7EB3B5624F1E}" type="presParOf" srcId="{B8122B37-1F62-4117-911C-8042B5E88E6A}" destId="{6B0787C2-01F5-44A9-8EE0-CC0A35704BD2}" srcOrd="3" destOrd="0" presId="urn:microsoft.com/office/officeart/2005/8/layout/cycle2"/>
    <dgm:cxn modelId="{7EC58951-2A1E-4B91-964A-C3F6E22C25FF}" type="presParOf" srcId="{6B0787C2-01F5-44A9-8EE0-CC0A35704BD2}" destId="{B8801AF1-C261-4043-8B29-02738D755A98}" srcOrd="0" destOrd="0" presId="urn:microsoft.com/office/officeart/2005/8/layout/cycle2"/>
    <dgm:cxn modelId="{F7BD4D53-FBA1-4504-8725-6376AA05F545}" type="presParOf" srcId="{B8122B37-1F62-4117-911C-8042B5E88E6A}" destId="{A40B3DC2-CD45-463D-8C72-CD92519F459C}" srcOrd="4" destOrd="0" presId="urn:microsoft.com/office/officeart/2005/8/layout/cycle2"/>
    <dgm:cxn modelId="{017CE47C-1BF3-4D99-B690-555B0DC5A2BA}" type="presParOf" srcId="{B8122B37-1F62-4117-911C-8042B5E88E6A}" destId="{504E3856-ACBF-42DA-90F6-E4F37928B949}" srcOrd="5" destOrd="0" presId="urn:microsoft.com/office/officeart/2005/8/layout/cycle2"/>
    <dgm:cxn modelId="{5DCA12A4-66FE-47CB-96B8-9FD5F9C9BE90}" type="presParOf" srcId="{504E3856-ACBF-42DA-90F6-E4F37928B949}" destId="{A640507D-650A-4F42-91B1-111683B20E2F}" srcOrd="0" destOrd="0" presId="urn:microsoft.com/office/officeart/2005/8/layout/cycle2"/>
    <dgm:cxn modelId="{366A50CC-790F-473A-A257-EC7CE279167C}" type="presParOf" srcId="{B8122B37-1F62-4117-911C-8042B5E88E6A}" destId="{E66C1B0E-735D-4907-BD0A-4AEF204E170D}" srcOrd="6" destOrd="0" presId="urn:microsoft.com/office/officeart/2005/8/layout/cycle2"/>
    <dgm:cxn modelId="{71219116-18CD-4792-BAD1-31C9DBAD6E2F}" type="presParOf" srcId="{B8122B37-1F62-4117-911C-8042B5E88E6A}" destId="{F515B3A9-2F17-442B-9079-D9078F3B17C1}" srcOrd="7" destOrd="0" presId="urn:microsoft.com/office/officeart/2005/8/layout/cycle2"/>
    <dgm:cxn modelId="{77253C4C-38E5-4846-A632-C18F4EFEC248}" type="presParOf" srcId="{F515B3A9-2F17-442B-9079-D9078F3B17C1}" destId="{4B482037-7194-47AE-B694-F11F1E8555B6}" srcOrd="0" destOrd="0" presId="urn:microsoft.com/office/officeart/2005/8/layout/cycle2"/>
    <dgm:cxn modelId="{86BEEF4C-E772-4116-9268-CE24E0AA28D0}" type="presParOf" srcId="{B8122B37-1F62-4117-911C-8042B5E88E6A}" destId="{673E550A-145E-4460-A391-BD0062C2A0DF}" srcOrd="8" destOrd="0" presId="urn:microsoft.com/office/officeart/2005/8/layout/cycle2"/>
    <dgm:cxn modelId="{C5D81420-A092-4FB1-B5CF-2C95CC40B7C3}" type="presParOf" srcId="{B8122B37-1F62-4117-911C-8042B5E88E6A}" destId="{B94F2FA3-E7F8-40D4-B557-A4CB4887964C}" srcOrd="9" destOrd="0" presId="urn:microsoft.com/office/officeart/2005/8/layout/cycle2"/>
    <dgm:cxn modelId="{7387391B-FC48-4B4B-8D6A-BDC5BCCD5D0B}" type="presParOf" srcId="{B94F2FA3-E7F8-40D4-B557-A4CB4887964C}" destId="{4B797547-F99C-44D4-B93B-B7ED2F8967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0C651-A45C-46C7-B609-798356F171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386DA6E-0086-4CC8-BFC6-A646637E1E0E}">
      <dgm:prSet phldrT="[Texto]" custT="1"/>
      <dgm:spPr/>
      <dgm:t>
        <a:bodyPr/>
        <a:lstStyle/>
        <a:p>
          <a:r>
            <a:rPr lang="es-ES" sz="2000" b="1" dirty="0">
              <a:latin typeface="Gill Sans MT" panose="020B0502020104020203" pitchFamily="34" charset="0"/>
            </a:rPr>
            <a:t>CSIC</a:t>
          </a:r>
        </a:p>
        <a:p>
          <a:r>
            <a:rPr lang="es-ES" sz="2000" dirty="0" err="1">
              <a:latin typeface="Gill Sans MT" panose="020B0502020104020203" pitchFamily="34" charset="0"/>
            </a:rPr>
            <a:t>Where</a:t>
          </a:r>
          <a:r>
            <a:rPr lang="es-ES" sz="2000" dirty="0">
              <a:latin typeface="Gill Sans MT" panose="020B0502020104020203" pitchFamily="34" charset="0"/>
            </a:rPr>
            <a:t> are </a:t>
          </a:r>
          <a:r>
            <a:rPr lang="es-ES" sz="2000" dirty="0" err="1">
              <a:latin typeface="Gill Sans MT" panose="020B0502020104020203" pitchFamily="34" charset="0"/>
            </a:rPr>
            <a:t>we</a:t>
          </a:r>
          <a:r>
            <a:rPr lang="es-ES" sz="2000" dirty="0">
              <a:latin typeface="Gill Sans MT" panose="020B0502020104020203" pitchFamily="34" charset="0"/>
            </a:rPr>
            <a:t>?</a:t>
          </a:r>
        </a:p>
      </dgm:t>
    </dgm:pt>
    <dgm:pt modelId="{7E531266-D79F-4C6E-BA66-433862AD89C2}" type="parTrans" cxnId="{5C629252-8625-4FEB-9D10-0093EF62DFE6}">
      <dgm:prSet/>
      <dgm:spPr/>
      <dgm:t>
        <a:bodyPr/>
        <a:lstStyle/>
        <a:p>
          <a:endParaRPr lang="es-ES"/>
        </a:p>
      </dgm:t>
    </dgm:pt>
    <dgm:pt modelId="{9714C214-89E8-4941-AB55-941991A37D11}" type="sibTrans" cxnId="{5C629252-8625-4FEB-9D10-0093EF62DFE6}">
      <dgm:prSet/>
      <dgm:spPr/>
      <dgm:t>
        <a:bodyPr/>
        <a:lstStyle/>
        <a:p>
          <a:endParaRPr lang="es-ES"/>
        </a:p>
      </dgm:t>
    </dgm:pt>
    <dgm:pt modelId="{016172C8-06D6-4970-A5CA-1C4EE7730FDE}">
      <dgm:prSet phldrT="[Texto]" custT="1"/>
      <dgm:spPr/>
      <dgm:t>
        <a:bodyPr/>
        <a:lstStyle/>
        <a:p>
          <a:pPr algn="ctr"/>
          <a:r>
            <a:rPr lang="es-ES" sz="1800" b="1" dirty="0">
              <a:latin typeface="Gill Sans MT" panose="020B0502020104020203" pitchFamily="34" charset="0"/>
            </a:rPr>
            <a:t>C&amp;C</a:t>
          </a:r>
        </a:p>
        <a:p>
          <a:pPr algn="l"/>
          <a:r>
            <a:rPr lang="es-ES" sz="1800" dirty="0">
              <a:latin typeface="Gill Sans MT" panose="020B0502020104020203" pitchFamily="34" charset="0"/>
            </a:rPr>
            <a:t>1. </a:t>
          </a:r>
          <a:r>
            <a:rPr lang="es-ES" sz="1800" dirty="0" err="1">
              <a:latin typeface="Gill Sans MT" panose="020B0502020104020203" pitchFamily="34" charset="0"/>
            </a:rPr>
            <a:t>Ethical</a:t>
          </a:r>
          <a:r>
            <a:rPr lang="es-ES" sz="1800" dirty="0">
              <a:latin typeface="Gill Sans MT" panose="020B0502020104020203" pitchFamily="34" charset="0"/>
            </a:rPr>
            <a:t> </a:t>
          </a:r>
          <a:r>
            <a:rPr lang="es-ES" sz="1800" dirty="0" err="1">
              <a:latin typeface="Gill Sans MT" panose="020B0502020104020203" pitchFamily="34" charset="0"/>
            </a:rPr>
            <a:t>aspects</a:t>
          </a:r>
          <a:endParaRPr lang="es-ES" sz="1800" dirty="0">
            <a:latin typeface="Gill Sans MT" panose="020B0502020104020203" pitchFamily="34" charset="0"/>
          </a:endParaRPr>
        </a:p>
        <a:p>
          <a:pPr algn="l"/>
          <a:r>
            <a:rPr lang="es-ES" sz="1800" dirty="0">
              <a:latin typeface="Gill Sans MT" panose="020B0502020104020203" pitchFamily="34" charset="0"/>
            </a:rPr>
            <a:t>2. </a:t>
          </a:r>
          <a:r>
            <a:rPr lang="es-ES" sz="1800" dirty="0" err="1">
              <a:latin typeface="Gill Sans MT" panose="020B0502020104020203" pitchFamily="34" charset="0"/>
            </a:rPr>
            <a:t>Selection</a:t>
          </a:r>
          <a:endParaRPr lang="es-ES" sz="1800" dirty="0">
            <a:latin typeface="Gill Sans MT" panose="020B0502020104020203" pitchFamily="34" charset="0"/>
          </a:endParaRPr>
        </a:p>
        <a:p>
          <a:pPr algn="l"/>
          <a:r>
            <a:rPr lang="es-ES" sz="1800" dirty="0">
              <a:latin typeface="Gill Sans MT" panose="020B0502020104020203" pitchFamily="34" charset="0"/>
            </a:rPr>
            <a:t>3. </a:t>
          </a:r>
          <a:r>
            <a:rPr lang="es-ES" sz="1800" dirty="0" err="1">
              <a:latin typeface="Gill Sans MT" panose="020B0502020104020203" pitchFamily="34" charset="0"/>
            </a:rPr>
            <a:t>Working</a:t>
          </a:r>
          <a:r>
            <a:rPr lang="es-ES" sz="1800" dirty="0">
              <a:latin typeface="Gill Sans MT" panose="020B0502020104020203" pitchFamily="34" charset="0"/>
            </a:rPr>
            <a:t> </a:t>
          </a:r>
          <a:r>
            <a:rPr lang="es-ES" sz="1800" dirty="0" err="1">
              <a:latin typeface="Gill Sans MT" panose="020B0502020104020203" pitchFamily="34" charset="0"/>
            </a:rPr>
            <a:t>conditions</a:t>
          </a:r>
          <a:r>
            <a:rPr lang="es-ES" sz="1800" dirty="0">
              <a:latin typeface="Gill Sans MT" panose="020B0502020104020203" pitchFamily="34" charset="0"/>
            </a:rPr>
            <a:t> </a:t>
          </a:r>
        </a:p>
        <a:p>
          <a:pPr algn="l"/>
          <a:r>
            <a:rPr lang="es-ES" sz="1800" dirty="0">
              <a:latin typeface="Gill Sans MT" panose="020B0502020104020203" pitchFamily="34" charset="0"/>
            </a:rPr>
            <a:t>4. Training</a:t>
          </a:r>
        </a:p>
      </dgm:t>
    </dgm:pt>
    <dgm:pt modelId="{5B6A8771-DE8E-4F48-9D4C-66F4DFF7E01C}" type="parTrans" cxnId="{4163BCD9-41B8-4CBB-BA4A-2E6F0D70F377}">
      <dgm:prSet/>
      <dgm:spPr/>
      <dgm:t>
        <a:bodyPr/>
        <a:lstStyle/>
        <a:p>
          <a:endParaRPr lang="es-ES"/>
        </a:p>
      </dgm:t>
    </dgm:pt>
    <dgm:pt modelId="{B43E468D-7A6F-4C4B-9C79-13C09B08DC77}" type="sibTrans" cxnId="{4163BCD9-41B8-4CBB-BA4A-2E6F0D70F377}">
      <dgm:prSet/>
      <dgm:spPr/>
      <dgm:t>
        <a:bodyPr/>
        <a:lstStyle/>
        <a:p>
          <a:endParaRPr lang="es-ES"/>
        </a:p>
      </dgm:t>
    </dgm:pt>
    <dgm:pt modelId="{1211C8AB-36BD-4025-9710-796B5A61924A}">
      <dgm:prSet phldrT="[Texto]" custT="1"/>
      <dgm:spPr/>
      <dgm:t>
        <a:bodyPr/>
        <a:lstStyle/>
        <a:p>
          <a:r>
            <a:rPr lang="es-ES" sz="2000" b="1" dirty="0">
              <a:latin typeface="Gill Sans MT" panose="020B0502020104020203" pitchFamily="34" charset="0"/>
            </a:rPr>
            <a:t>CSIC</a:t>
          </a:r>
        </a:p>
        <a:p>
          <a:r>
            <a:rPr lang="en-US" sz="2000" dirty="0">
              <a:latin typeface="Gill Sans MT" panose="020B0502020104020203" pitchFamily="34" charset="0"/>
            </a:rPr>
            <a:t>Where do we want to go?</a:t>
          </a:r>
          <a:endParaRPr lang="es-ES" sz="2000" dirty="0">
            <a:latin typeface="Gill Sans MT" panose="020B0502020104020203" pitchFamily="34" charset="0"/>
          </a:endParaRPr>
        </a:p>
      </dgm:t>
    </dgm:pt>
    <dgm:pt modelId="{2F800A16-49F1-4609-A08C-96A4359858F1}" type="parTrans" cxnId="{DFC0BDB9-E344-46AB-A301-8CE519742783}">
      <dgm:prSet/>
      <dgm:spPr/>
      <dgm:t>
        <a:bodyPr/>
        <a:lstStyle/>
        <a:p>
          <a:endParaRPr lang="es-ES"/>
        </a:p>
      </dgm:t>
    </dgm:pt>
    <dgm:pt modelId="{95E06F5B-258E-4811-B998-AF9B67CE84B2}" type="sibTrans" cxnId="{DFC0BDB9-E344-46AB-A301-8CE519742783}">
      <dgm:prSet/>
      <dgm:spPr/>
      <dgm:t>
        <a:bodyPr/>
        <a:lstStyle/>
        <a:p>
          <a:endParaRPr lang="es-ES"/>
        </a:p>
      </dgm:t>
    </dgm:pt>
    <dgm:pt modelId="{18C66364-2106-457E-8B86-E75AED013D96}" type="pres">
      <dgm:prSet presAssocID="{83C0C651-A45C-46C7-B609-798356F17180}" presName="Name0" presStyleCnt="0">
        <dgm:presLayoutVars>
          <dgm:dir/>
          <dgm:animLvl val="lvl"/>
          <dgm:resizeHandles val="exact"/>
        </dgm:presLayoutVars>
      </dgm:prSet>
      <dgm:spPr/>
    </dgm:pt>
    <dgm:pt modelId="{10D50365-7B34-4136-89DD-238401FF4DC0}" type="pres">
      <dgm:prSet presAssocID="{1386DA6E-0086-4CC8-BFC6-A646637E1E0E}" presName="parTxOnly" presStyleLbl="node1" presStyleIdx="0" presStyleCnt="3" custLinFactNeighborX="54279">
        <dgm:presLayoutVars>
          <dgm:chMax val="0"/>
          <dgm:chPref val="0"/>
          <dgm:bulletEnabled val="1"/>
        </dgm:presLayoutVars>
      </dgm:prSet>
      <dgm:spPr/>
    </dgm:pt>
    <dgm:pt modelId="{43764A3A-8401-45A5-932F-74EC6990FB90}" type="pres">
      <dgm:prSet presAssocID="{9714C214-89E8-4941-AB55-941991A37D11}" presName="parTxOnlySpace" presStyleCnt="0"/>
      <dgm:spPr/>
    </dgm:pt>
    <dgm:pt modelId="{31F63CA5-D318-43FC-B10C-057350ED0347}" type="pres">
      <dgm:prSet presAssocID="{016172C8-06D6-4970-A5CA-1C4EE7730FDE}" presName="parTxOnly" presStyleLbl="node1" presStyleIdx="1" presStyleCnt="3" custScaleX="155420" custScaleY="157417">
        <dgm:presLayoutVars>
          <dgm:chMax val="0"/>
          <dgm:chPref val="0"/>
          <dgm:bulletEnabled val="1"/>
        </dgm:presLayoutVars>
      </dgm:prSet>
      <dgm:spPr/>
    </dgm:pt>
    <dgm:pt modelId="{797261E9-F65C-4759-9B78-DE2590BFFAED}" type="pres">
      <dgm:prSet presAssocID="{B43E468D-7A6F-4C4B-9C79-13C09B08DC77}" presName="parTxOnlySpace" presStyleCnt="0"/>
      <dgm:spPr/>
    </dgm:pt>
    <dgm:pt modelId="{C2D73846-A63B-4698-8C60-DB0AC7FEEEAF}" type="pres">
      <dgm:prSet presAssocID="{1211C8AB-36BD-4025-9710-796B5A61924A}" presName="parTxOnly" presStyleLbl="node1" presStyleIdx="2" presStyleCnt="3" custScaleX="107919" custScaleY="127952" custLinFactNeighborX="-54279">
        <dgm:presLayoutVars>
          <dgm:chMax val="0"/>
          <dgm:chPref val="0"/>
          <dgm:bulletEnabled val="1"/>
        </dgm:presLayoutVars>
      </dgm:prSet>
      <dgm:spPr/>
    </dgm:pt>
  </dgm:ptLst>
  <dgm:cxnLst>
    <dgm:cxn modelId="{A34E7714-0D42-4254-93EB-FBE7E869F097}" type="presOf" srcId="{016172C8-06D6-4970-A5CA-1C4EE7730FDE}" destId="{31F63CA5-D318-43FC-B10C-057350ED0347}" srcOrd="0" destOrd="0" presId="urn:microsoft.com/office/officeart/2005/8/layout/chevron1"/>
    <dgm:cxn modelId="{CD9C7242-D2E5-439E-928A-C35A47F7845C}" type="presOf" srcId="{1386DA6E-0086-4CC8-BFC6-A646637E1E0E}" destId="{10D50365-7B34-4136-89DD-238401FF4DC0}" srcOrd="0" destOrd="0" presId="urn:microsoft.com/office/officeart/2005/8/layout/chevron1"/>
    <dgm:cxn modelId="{5C629252-8625-4FEB-9D10-0093EF62DFE6}" srcId="{83C0C651-A45C-46C7-B609-798356F17180}" destId="{1386DA6E-0086-4CC8-BFC6-A646637E1E0E}" srcOrd="0" destOrd="0" parTransId="{7E531266-D79F-4C6E-BA66-433862AD89C2}" sibTransId="{9714C214-89E8-4941-AB55-941991A37D11}"/>
    <dgm:cxn modelId="{F57046A2-7035-4C7D-9E48-6515EEFC71C6}" type="presOf" srcId="{1211C8AB-36BD-4025-9710-796B5A61924A}" destId="{C2D73846-A63B-4698-8C60-DB0AC7FEEEAF}" srcOrd="0" destOrd="0" presId="urn:microsoft.com/office/officeart/2005/8/layout/chevron1"/>
    <dgm:cxn modelId="{DFC0BDB9-E344-46AB-A301-8CE519742783}" srcId="{83C0C651-A45C-46C7-B609-798356F17180}" destId="{1211C8AB-36BD-4025-9710-796B5A61924A}" srcOrd="2" destOrd="0" parTransId="{2F800A16-49F1-4609-A08C-96A4359858F1}" sibTransId="{95E06F5B-258E-4811-B998-AF9B67CE84B2}"/>
    <dgm:cxn modelId="{4163BCD9-41B8-4CBB-BA4A-2E6F0D70F377}" srcId="{83C0C651-A45C-46C7-B609-798356F17180}" destId="{016172C8-06D6-4970-A5CA-1C4EE7730FDE}" srcOrd="1" destOrd="0" parTransId="{5B6A8771-DE8E-4F48-9D4C-66F4DFF7E01C}" sibTransId="{B43E468D-7A6F-4C4B-9C79-13C09B08DC77}"/>
    <dgm:cxn modelId="{504238E2-B0DC-41F6-99EF-46736A6640C0}" type="presOf" srcId="{83C0C651-A45C-46C7-B609-798356F17180}" destId="{18C66364-2106-457E-8B86-E75AED013D96}" srcOrd="0" destOrd="0" presId="urn:microsoft.com/office/officeart/2005/8/layout/chevron1"/>
    <dgm:cxn modelId="{E5712DA9-1970-41B8-A42A-122A07472550}" type="presParOf" srcId="{18C66364-2106-457E-8B86-E75AED013D96}" destId="{10D50365-7B34-4136-89DD-238401FF4DC0}" srcOrd="0" destOrd="0" presId="urn:microsoft.com/office/officeart/2005/8/layout/chevron1"/>
    <dgm:cxn modelId="{32799E31-39C0-4D72-B71A-632CF25BCE66}" type="presParOf" srcId="{18C66364-2106-457E-8B86-E75AED013D96}" destId="{43764A3A-8401-45A5-932F-74EC6990FB90}" srcOrd="1" destOrd="0" presId="urn:microsoft.com/office/officeart/2005/8/layout/chevron1"/>
    <dgm:cxn modelId="{8B162F8A-C1F5-4B67-B209-7AF9BB6D2B6C}" type="presParOf" srcId="{18C66364-2106-457E-8B86-E75AED013D96}" destId="{31F63CA5-D318-43FC-B10C-057350ED0347}" srcOrd="2" destOrd="0" presId="urn:microsoft.com/office/officeart/2005/8/layout/chevron1"/>
    <dgm:cxn modelId="{ADD5B886-B2C3-47B0-B560-1517FEF8692F}" type="presParOf" srcId="{18C66364-2106-457E-8B86-E75AED013D96}" destId="{797261E9-F65C-4759-9B78-DE2590BFFAED}" srcOrd="3" destOrd="0" presId="urn:microsoft.com/office/officeart/2005/8/layout/chevron1"/>
    <dgm:cxn modelId="{1EB0D3C4-F3B1-45BC-8453-7EA1C331B1F7}" type="presParOf" srcId="{18C66364-2106-457E-8B86-E75AED013D96}" destId="{C2D73846-A63B-4698-8C60-DB0AC7FEEEA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943D1-8D16-425B-86FD-D633CC6B6121}">
      <dsp:nvSpPr>
        <dsp:cNvPr id="0" name=""/>
        <dsp:cNvSpPr/>
      </dsp:nvSpPr>
      <dsp:spPr>
        <a:xfrm>
          <a:off x="3462248" y="0"/>
          <a:ext cx="1366242" cy="1366242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Gill Sans MT" panose="020B0502020104020203" pitchFamily="34" charset="0"/>
            </a:rPr>
            <a:t>HRS4R</a:t>
          </a:r>
        </a:p>
      </dsp:txBody>
      <dsp:txXfrm>
        <a:off x="3662330" y="200082"/>
        <a:ext cx="966078" cy="966078"/>
      </dsp:txXfrm>
    </dsp:sp>
    <dsp:sp modelId="{588BD99D-BC89-47D9-8211-86B91BD61BAB}">
      <dsp:nvSpPr>
        <dsp:cNvPr id="0" name=""/>
        <dsp:cNvSpPr/>
      </dsp:nvSpPr>
      <dsp:spPr>
        <a:xfrm rot="1238559">
          <a:off x="5018497" y="905117"/>
          <a:ext cx="656291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5022938" y="972954"/>
        <a:ext cx="517959" cy="276664"/>
      </dsp:txXfrm>
    </dsp:sp>
    <dsp:sp modelId="{1D925A22-E132-4118-B1AC-A357675E2C49}">
      <dsp:nvSpPr>
        <dsp:cNvPr id="0" name=""/>
        <dsp:cNvSpPr/>
      </dsp:nvSpPr>
      <dsp:spPr>
        <a:xfrm>
          <a:off x="5850752" y="743920"/>
          <a:ext cx="2304085" cy="203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Gill Sans MT" panose="020B0502020104020203" pitchFamily="34" charset="0"/>
            </a:rPr>
            <a:t>CARTA EUROPEA DEL INVESTIGADOR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Gill Sans MT" panose="020B0502020104020203" pitchFamily="34" charset="0"/>
            </a:rPr>
            <a:t>Y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Gill Sans MT" panose="020B0502020104020203" pitchFamily="34" charset="0"/>
            </a:rPr>
            <a:t>CÓDIGO DE CONDUCTA PARA LA CONTRATACIÓN DE INVESTIGADORES</a:t>
          </a:r>
        </a:p>
      </dsp:txBody>
      <dsp:txXfrm>
        <a:off x="6188177" y="1041401"/>
        <a:ext cx="1629235" cy="1436366"/>
      </dsp:txXfrm>
    </dsp:sp>
    <dsp:sp modelId="{6B0787C2-01F5-44A9-8EE0-CC0A35704BD2}">
      <dsp:nvSpPr>
        <dsp:cNvPr id="0" name=""/>
        <dsp:cNvSpPr/>
      </dsp:nvSpPr>
      <dsp:spPr>
        <a:xfrm rot="7878748">
          <a:off x="5699490" y="2703953"/>
          <a:ext cx="541315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 rot="10800000">
        <a:off x="5814317" y="2744222"/>
        <a:ext cx="402983" cy="276664"/>
      </dsp:txXfrm>
    </dsp:sp>
    <dsp:sp modelId="{A40B3DC2-CD45-463D-8C72-CD92519F459C}">
      <dsp:nvSpPr>
        <dsp:cNvPr id="0" name=""/>
        <dsp:cNvSpPr/>
      </dsp:nvSpPr>
      <dsp:spPr>
        <a:xfrm>
          <a:off x="4488811" y="3159577"/>
          <a:ext cx="1366242" cy="136624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OBTENCIÓN DEL DISTINTIVO</a:t>
          </a:r>
        </a:p>
      </dsp:txBody>
      <dsp:txXfrm>
        <a:off x="4688893" y="3359659"/>
        <a:ext cx="966078" cy="966078"/>
      </dsp:txXfrm>
    </dsp:sp>
    <dsp:sp modelId="{504E3856-ACBF-42DA-90F6-E4F37928B949}">
      <dsp:nvSpPr>
        <dsp:cNvPr id="0" name=""/>
        <dsp:cNvSpPr/>
      </dsp:nvSpPr>
      <dsp:spPr>
        <a:xfrm rot="10799760">
          <a:off x="4034638" y="3612213"/>
          <a:ext cx="320948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 rot="10800000">
        <a:off x="4130922" y="3704431"/>
        <a:ext cx="224664" cy="276664"/>
      </dsp:txXfrm>
    </dsp:sp>
    <dsp:sp modelId="{E66C1B0E-735D-4907-BD0A-4AEF204E170D}">
      <dsp:nvSpPr>
        <dsp:cNvPr id="0" name=""/>
        <dsp:cNvSpPr/>
      </dsp:nvSpPr>
      <dsp:spPr>
        <a:xfrm>
          <a:off x="2354367" y="3159720"/>
          <a:ext cx="1528879" cy="1366242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 Reputación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 Credibilidad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- Atractivo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2578266" y="3359802"/>
        <a:ext cx="1081081" cy="966078"/>
      </dsp:txXfrm>
    </dsp:sp>
    <dsp:sp modelId="{F515B3A9-2F17-442B-9079-D9078F3B17C1}">
      <dsp:nvSpPr>
        <dsp:cNvPr id="0" name=""/>
        <dsp:cNvSpPr/>
      </dsp:nvSpPr>
      <dsp:spPr>
        <a:xfrm rot="14073181">
          <a:off x="2266443" y="2716195"/>
          <a:ext cx="428874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 rot="10800000">
        <a:off x="2368083" y="2860823"/>
        <a:ext cx="300212" cy="276664"/>
      </dsp:txXfrm>
    </dsp:sp>
    <dsp:sp modelId="{673E550A-145E-4460-A391-BD0062C2A0DF}">
      <dsp:nvSpPr>
        <dsp:cNvPr id="0" name=""/>
        <dsp:cNvSpPr/>
      </dsp:nvSpPr>
      <dsp:spPr>
        <a:xfrm>
          <a:off x="481455" y="986297"/>
          <a:ext cx="2426364" cy="1712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latin typeface="Gill Sans MT" panose="020B0502020104020203" pitchFamily="34" charset="0"/>
            </a:rPr>
            <a:t>CSIC</a:t>
          </a:r>
        </a:p>
      </dsp:txBody>
      <dsp:txXfrm>
        <a:off x="836788" y="1237019"/>
        <a:ext cx="1715698" cy="1210594"/>
      </dsp:txXfrm>
    </dsp:sp>
    <dsp:sp modelId="{B94F2FA3-E7F8-40D4-B557-A4CB4887964C}">
      <dsp:nvSpPr>
        <dsp:cNvPr id="0" name=""/>
        <dsp:cNvSpPr/>
      </dsp:nvSpPr>
      <dsp:spPr>
        <a:xfrm rot="20081152">
          <a:off x="2860720" y="945743"/>
          <a:ext cx="48398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867362" y="1067538"/>
        <a:ext cx="345654" cy="27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50365-7B34-4136-89DD-238401FF4DC0}">
      <dsp:nvSpPr>
        <dsp:cNvPr id="0" name=""/>
        <dsp:cNvSpPr/>
      </dsp:nvSpPr>
      <dsp:spPr>
        <a:xfrm>
          <a:off x="143142" y="1040086"/>
          <a:ext cx="2569657" cy="1027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Gill Sans MT" panose="020B0502020104020203" pitchFamily="34" charset="0"/>
            </a:rPr>
            <a:t>CSIC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latin typeface="Gill Sans MT" panose="020B0502020104020203" pitchFamily="34" charset="0"/>
            </a:rPr>
            <a:t>Where</a:t>
          </a:r>
          <a:r>
            <a:rPr lang="es-ES" sz="2000" kern="1200" dirty="0">
              <a:latin typeface="Gill Sans MT" panose="020B0502020104020203" pitchFamily="34" charset="0"/>
            </a:rPr>
            <a:t> are </a:t>
          </a:r>
          <a:r>
            <a:rPr lang="es-ES" sz="2000" kern="1200" dirty="0" err="1">
              <a:latin typeface="Gill Sans MT" panose="020B0502020104020203" pitchFamily="34" charset="0"/>
            </a:rPr>
            <a:t>we</a:t>
          </a:r>
          <a:r>
            <a:rPr lang="es-ES" sz="2000" kern="1200" dirty="0">
              <a:latin typeface="Gill Sans MT" panose="020B0502020104020203" pitchFamily="34" charset="0"/>
            </a:rPr>
            <a:t>?</a:t>
          </a:r>
        </a:p>
      </dsp:txBody>
      <dsp:txXfrm>
        <a:off x="657073" y="1040086"/>
        <a:ext cx="1541795" cy="1027862"/>
      </dsp:txXfrm>
    </dsp:sp>
    <dsp:sp modelId="{31F63CA5-D318-43FC-B10C-057350ED0347}">
      <dsp:nvSpPr>
        <dsp:cNvPr id="0" name=""/>
        <dsp:cNvSpPr/>
      </dsp:nvSpPr>
      <dsp:spPr>
        <a:xfrm>
          <a:off x="2316355" y="745002"/>
          <a:ext cx="3993761" cy="16180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Gill Sans MT" panose="020B0502020104020203" pitchFamily="34" charset="0"/>
            </a:rPr>
            <a:t>C&amp;C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Gill Sans MT" panose="020B0502020104020203" pitchFamily="34" charset="0"/>
            </a:rPr>
            <a:t>1. </a:t>
          </a:r>
          <a:r>
            <a:rPr lang="es-ES" sz="1800" kern="1200" dirty="0" err="1">
              <a:latin typeface="Gill Sans MT" panose="020B0502020104020203" pitchFamily="34" charset="0"/>
            </a:rPr>
            <a:t>Ethical</a:t>
          </a:r>
          <a:r>
            <a:rPr lang="es-ES" sz="1800" kern="1200" dirty="0">
              <a:latin typeface="Gill Sans MT" panose="020B0502020104020203" pitchFamily="34" charset="0"/>
            </a:rPr>
            <a:t> </a:t>
          </a:r>
          <a:r>
            <a:rPr lang="es-ES" sz="1800" kern="1200" dirty="0" err="1">
              <a:latin typeface="Gill Sans MT" panose="020B0502020104020203" pitchFamily="34" charset="0"/>
            </a:rPr>
            <a:t>aspects</a:t>
          </a:r>
          <a:endParaRPr lang="es-ES" sz="1800" kern="1200" dirty="0">
            <a:latin typeface="Gill Sans MT" panose="020B0502020104020203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Gill Sans MT" panose="020B0502020104020203" pitchFamily="34" charset="0"/>
            </a:rPr>
            <a:t>2. </a:t>
          </a:r>
          <a:r>
            <a:rPr lang="es-ES" sz="1800" kern="1200" dirty="0" err="1">
              <a:latin typeface="Gill Sans MT" panose="020B0502020104020203" pitchFamily="34" charset="0"/>
            </a:rPr>
            <a:t>Selection</a:t>
          </a:r>
          <a:endParaRPr lang="es-ES" sz="1800" kern="1200" dirty="0">
            <a:latin typeface="Gill Sans MT" panose="020B0502020104020203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Gill Sans MT" panose="020B0502020104020203" pitchFamily="34" charset="0"/>
            </a:rPr>
            <a:t>3. </a:t>
          </a:r>
          <a:r>
            <a:rPr lang="es-ES" sz="1800" kern="1200" dirty="0" err="1">
              <a:latin typeface="Gill Sans MT" panose="020B0502020104020203" pitchFamily="34" charset="0"/>
            </a:rPr>
            <a:t>Working</a:t>
          </a:r>
          <a:r>
            <a:rPr lang="es-ES" sz="1800" kern="1200" dirty="0">
              <a:latin typeface="Gill Sans MT" panose="020B0502020104020203" pitchFamily="34" charset="0"/>
            </a:rPr>
            <a:t> </a:t>
          </a:r>
          <a:r>
            <a:rPr lang="es-ES" sz="1800" kern="1200" dirty="0" err="1">
              <a:latin typeface="Gill Sans MT" panose="020B0502020104020203" pitchFamily="34" charset="0"/>
            </a:rPr>
            <a:t>conditions</a:t>
          </a:r>
          <a:r>
            <a:rPr lang="es-ES" sz="1800" kern="1200" dirty="0">
              <a:latin typeface="Gill Sans MT" panose="020B0502020104020203" pitchFamily="34" charset="0"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Gill Sans MT" panose="020B0502020104020203" pitchFamily="34" charset="0"/>
            </a:rPr>
            <a:t>4. Training</a:t>
          </a:r>
        </a:p>
      </dsp:txBody>
      <dsp:txXfrm>
        <a:off x="3125370" y="745002"/>
        <a:ext cx="2375731" cy="1618030"/>
      </dsp:txXfrm>
    </dsp:sp>
    <dsp:sp modelId="{C2D73846-A63B-4698-8C60-DB0AC7FEEEAF}">
      <dsp:nvSpPr>
        <dsp:cNvPr id="0" name=""/>
        <dsp:cNvSpPr/>
      </dsp:nvSpPr>
      <dsp:spPr>
        <a:xfrm>
          <a:off x="5913672" y="896432"/>
          <a:ext cx="2773148" cy="13151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Gill Sans MT" panose="020B0502020104020203" pitchFamily="34" charset="0"/>
            </a:rPr>
            <a:t>CSIC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 panose="020B0502020104020203" pitchFamily="34" charset="0"/>
            </a:rPr>
            <a:t>Where do we want to go?</a:t>
          </a:r>
          <a:endParaRPr lang="es-ES" sz="2000" kern="1200" dirty="0">
            <a:latin typeface="Gill Sans MT" panose="020B0502020104020203" pitchFamily="34" charset="0"/>
          </a:endParaRPr>
        </a:p>
      </dsp:txBody>
      <dsp:txXfrm>
        <a:off x="6571258" y="896432"/>
        <a:ext cx="1457977" cy="131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94F6D4A3-2CC8-4D0E-8999-C6BBE5CCB8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48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CA01FBBB-CA9D-49B2-BCE2-A173908858DA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6B238E5-8BDA-4519-841E-4111F90896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7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7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09" y="1119531"/>
            <a:ext cx="100584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412" y="4169349"/>
            <a:ext cx="861568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5252" y="5688615"/>
            <a:ext cx="5756748" cy="1125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779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571" y="586005"/>
            <a:ext cx="9777080" cy="72494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4" y="1890525"/>
            <a:ext cx="10719829" cy="4590485"/>
          </a:xfrm>
          <a:prstGeom prst="rect">
            <a:avLst/>
          </a:prstGeom>
        </p:spPr>
        <p:txBody>
          <a:bodyPr/>
          <a:lstStyle>
            <a:lvl5pPr>
              <a:defRPr sz="4400">
                <a:solidFill>
                  <a:schemeClr val="tx1"/>
                </a:solidFill>
                <a:latin typeface="+mj-lt"/>
              </a:defRPr>
            </a:lvl5pPr>
            <a:lvl6pPr>
              <a:defRPr sz="4000">
                <a:solidFill>
                  <a:schemeClr val="tx1"/>
                </a:solidFill>
                <a:latin typeface="+mj-lt"/>
              </a:defRPr>
            </a:lvl6pPr>
            <a:lvl7pPr>
              <a:defRPr sz="3600">
                <a:solidFill>
                  <a:schemeClr val="tx1"/>
                </a:solidFill>
                <a:latin typeface="+mj-lt"/>
              </a:defRPr>
            </a:lvl7pPr>
            <a:lvl8pPr>
              <a:defRPr sz="3200">
                <a:solidFill>
                  <a:schemeClr val="tx1"/>
                </a:solidFill>
                <a:latin typeface="+mj-lt"/>
              </a:defRPr>
            </a:lvl8pPr>
            <a:lvl9pPr>
              <a:defRPr sz="2800">
                <a:solidFill>
                  <a:schemeClr val="tx1"/>
                </a:solidFill>
                <a:latin typeface="+mj-lt"/>
              </a:defRPr>
            </a:lvl9pPr>
          </a:lstStyle>
          <a:p>
            <a:pPr lvl="4"/>
            <a:r>
              <a:rPr lang="es-ES" dirty="0"/>
              <a:t>Haga clic para modificar el estilo de texto del patrón</a:t>
            </a:r>
          </a:p>
          <a:p>
            <a:pPr lvl="5"/>
            <a:r>
              <a:rPr lang="es-ES" dirty="0"/>
              <a:t>Segundo nivel</a:t>
            </a:r>
          </a:p>
          <a:p>
            <a:pPr lvl="6"/>
            <a:r>
              <a:rPr lang="es-ES" dirty="0"/>
              <a:t>Tercer nivel</a:t>
            </a:r>
          </a:p>
          <a:p>
            <a:pPr lvl="7"/>
            <a:r>
              <a:rPr lang="es-ES" dirty="0"/>
              <a:t>Cuarto nivel</a:t>
            </a:r>
          </a:p>
          <a:p>
            <a:pPr lvl="8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79CA15-6B8C-46B3-BCC5-8F63089C5E6F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554" y="1"/>
            <a:ext cx="2974366" cy="581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5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0" y="16232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692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6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4344" y="635268"/>
            <a:ext cx="9160222" cy="1933121"/>
          </a:xfrm>
        </p:spPr>
        <p:txBody>
          <a:bodyPr/>
          <a:lstStyle/>
          <a:p>
            <a:r>
              <a:rPr lang="es-ES" i="1" dirty="0">
                <a:latin typeface="Gill Sans MT" panose="020B0502020104020203" pitchFamily="34" charset="0"/>
              </a:rPr>
              <a:t>HRS4R</a:t>
            </a:r>
            <a:br>
              <a:rPr lang="es-ES" i="1" dirty="0">
                <a:latin typeface="Gill Sans MT" panose="020B0502020104020203" pitchFamily="34" charset="0"/>
              </a:rPr>
            </a:br>
            <a:r>
              <a:rPr lang="es-ES" sz="3600" dirty="0">
                <a:latin typeface="Gill Sans MT" panose="020B0502020104020203" pitchFamily="34" charset="0"/>
              </a:rPr>
              <a:t>Estrategia HRS4R y Plan de Acción del CSIC</a:t>
            </a:r>
            <a:endParaRPr lang="es-ES" sz="3600" b="1" dirty="0">
              <a:latin typeface="Gill Sans MT" panose="020B0502020104020203" pitchFamily="34" charset="0"/>
            </a:endParaRPr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95400147-1F8F-42AC-BD0C-2C4BDA39C835}"/>
              </a:ext>
            </a:extLst>
          </p:cNvPr>
          <p:cNvSpPr txBox="1">
            <a:spLocks/>
          </p:cNvSpPr>
          <p:nvPr/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1</a:t>
            </a:fld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FEABF86-B4EE-4A94-B733-B85C2347EB34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70954"/>
          <a:stretch/>
        </p:blipFill>
        <p:spPr>
          <a:xfrm>
            <a:off x="7888096" y="2955973"/>
            <a:ext cx="207541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3378" y="310225"/>
            <a:ext cx="8229600" cy="1143000"/>
          </a:xfrm>
        </p:spPr>
        <p:txBody>
          <a:bodyPr/>
          <a:lstStyle/>
          <a:p>
            <a:r>
              <a:rPr lang="es-ES" sz="3600" dirty="0">
                <a:solidFill>
                  <a:srgbClr val="4F81BD"/>
                </a:solidFill>
                <a:latin typeface="Gill Sans MT" panose="020B0502020104020203" pitchFamily="34" charset="0"/>
              </a:rPr>
              <a:t>						</a:t>
            </a:r>
            <a:r>
              <a:rPr lang="es-ES" sz="3200" dirty="0">
                <a:solidFill>
                  <a:srgbClr val="4F81BD"/>
                </a:solidFill>
                <a:latin typeface="Gill Sans MT" panose="020B0502020104020203" pitchFamily="34" charset="0"/>
              </a:rPr>
              <a:t>Resultados Encuesta_HRS4R</a:t>
            </a:r>
            <a:endParaRPr lang="es-ES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779" y="4478997"/>
            <a:ext cx="4487342" cy="14773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66" y="1419482"/>
            <a:ext cx="8487313" cy="224944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446521" y="4234322"/>
            <a:ext cx="457259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latin typeface="Gill Sans MT" panose="020B0502020104020203" pitchFamily="34" charset="0"/>
              </a:rPr>
              <a:t>Además, cada R señala como peor valorados:</a:t>
            </a:r>
            <a:endParaRPr lang="es-ES" sz="16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Gill Sans MT" panose="020B0502020104020203" pitchFamily="34" charset="0"/>
              </a:rPr>
              <a:t>RI</a:t>
            </a:r>
            <a:r>
              <a:rPr lang="es-ES" sz="1600" dirty="0">
                <a:latin typeface="Gill Sans MT" panose="020B0502020104020203" pitchFamily="34" charset="0"/>
              </a:rPr>
              <a:t>: Participación en órganos decisorios.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Gill Sans MT" panose="020B0502020104020203" pitchFamily="34" charset="0"/>
              </a:rPr>
              <a:t>R2</a:t>
            </a:r>
            <a:r>
              <a:rPr lang="es-ES" sz="1600" dirty="0">
                <a:latin typeface="Gill Sans MT" panose="020B0502020104020203" pitchFamily="34" charset="0"/>
              </a:rPr>
              <a:t>: Nombramientos postdoctorales.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Gill Sans MT" panose="020B0502020104020203" pitchFamily="34" charset="0"/>
              </a:rPr>
              <a:t>R3</a:t>
            </a:r>
            <a:r>
              <a:rPr lang="es-ES" sz="1600" dirty="0">
                <a:latin typeface="Gill Sans MT" panose="020B0502020104020203" pitchFamily="34" charset="0"/>
              </a:rPr>
              <a:t>: Coincide con la tabla.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Gill Sans MT" panose="020B0502020104020203" pitchFamily="34" charset="0"/>
              </a:rPr>
              <a:t>R4</a:t>
            </a:r>
            <a:r>
              <a:rPr lang="es-ES" sz="1600" dirty="0">
                <a:latin typeface="Gill Sans MT" panose="020B0502020104020203" pitchFamily="34" charset="0"/>
              </a:rPr>
              <a:t>: Valor de la movilidad.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70352" y="4234321"/>
            <a:ext cx="315143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Gill Sans MT" panose="020B0502020104020203" pitchFamily="34" charset="0"/>
              </a:rPr>
              <a:t>Tasa de respuesta general:15%. </a:t>
            </a:r>
          </a:p>
          <a:p>
            <a:r>
              <a:rPr lang="es-ES" dirty="0">
                <a:latin typeface="Gill Sans MT" panose="020B0502020104020203" pitchFamily="34" charset="0"/>
              </a:rPr>
              <a:t>Por RI: 13%, </a:t>
            </a:r>
          </a:p>
          <a:p>
            <a:r>
              <a:rPr lang="es-ES" dirty="0">
                <a:latin typeface="Gill Sans MT" panose="020B0502020104020203" pitchFamily="34" charset="0"/>
              </a:rPr>
              <a:t>R2: 5%, </a:t>
            </a:r>
          </a:p>
          <a:p>
            <a:r>
              <a:rPr lang="es-ES" dirty="0">
                <a:latin typeface="Gill Sans MT" panose="020B0502020104020203" pitchFamily="34" charset="0"/>
              </a:rPr>
              <a:t>R3: 23% </a:t>
            </a:r>
          </a:p>
          <a:p>
            <a:r>
              <a:rPr lang="es-ES" dirty="0">
                <a:latin typeface="Gill Sans MT" panose="020B0502020104020203" pitchFamily="34" charset="0"/>
              </a:rPr>
              <a:t>R4: 59%.</a:t>
            </a:r>
          </a:p>
        </p:txBody>
      </p:sp>
    </p:spTree>
    <p:extLst>
      <p:ext uri="{BB962C8B-B14F-4D97-AF65-F5344CB8AC3E}">
        <p14:creationId xmlns:p14="http://schemas.microsoft.com/office/powerpoint/2010/main" val="355340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A766D42-1B21-4275-9C88-A1F828007890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36432B-6FF2-43D8-8997-3213B0574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53" r="4187"/>
          <a:stretch/>
        </p:blipFill>
        <p:spPr>
          <a:xfrm>
            <a:off x="1161153" y="1267842"/>
            <a:ext cx="10363200" cy="48490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A7EC1D8-18D9-4AE2-AC7F-9808D9DA6664}"/>
              </a:ext>
            </a:extLst>
          </p:cNvPr>
          <p:cNvSpPr txBox="1"/>
          <p:nvPr/>
        </p:nvSpPr>
        <p:spPr>
          <a:xfrm>
            <a:off x="1778435" y="3692352"/>
            <a:ext cx="964766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2"/>
                </a:solidFill>
                <a:latin typeface="Gill Sans MT" panose="020B0502020104020203" pitchFamily="34" charset="0"/>
              </a:rPr>
              <a:t>Marzo 2019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9F31D2-13C4-4A9E-9E31-5904CB967994}"/>
              </a:ext>
            </a:extLst>
          </p:cNvPr>
          <p:cNvSpPr txBox="1"/>
          <p:nvPr/>
        </p:nvSpPr>
        <p:spPr>
          <a:xfrm>
            <a:off x="2556806" y="3976049"/>
            <a:ext cx="1834639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2"/>
                </a:solidFill>
                <a:latin typeface="Gill Sans MT" panose="020B0502020104020203" pitchFamily="34" charset="0"/>
              </a:rPr>
              <a:t>Encuesta Junio-Julio2019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B0F06F-83CD-4E0A-936B-05591E364B96}"/>
              </a:ext>
            </a:extLst>
          </p:cNvPr>
          <p:cNvSpPr txBox="1"/>
          <p:nvPr/>
        </p:nvSpPr>
        <p:spPr>
          <a:xfrm>
            <a:off x="4583216" y="3976049"/>
            <a:ext cx="969521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2"/>
                </a:solidFill>
                <a:latin typeface="Gill Sans MT" panose="020B0502020104020203" pitchFamily="34" charset="0"/>
              </a:rPr>
              <a:t>Marzo2020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2D2544-AAB0-4183-920E-04EED68B7A31}"/>
              </a:ext>
            </a:extLst>
          </p:cNvPr>
          <p:cNvSpPr txBox="1"/>
          <p:nvPr/>
        </p:nvSpPr>
        <p:spPr>
          <a:xfrm>
            <a:off x="6077562" y="3976049"/>
            <a:ext cx="1000595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2"/>
                </a:solidFill>
                <a:latin typeface="Gill Sans MT" panose="020B0502020104020203" pitchFamily="34" charset="0"/>
              </a:rPr>
              <a:t>Agosto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7800F7-D8A7-4E58-BEEE-3EE2CBDD0321}"/>
              </a:ext>
            </a:extLst>
          </p:cNvPr>
          <p:cNvSpPr txBox="1"/>
          <p:nvPr/>
        </p:nvSpPr>
        <p:spPr>
          <a:xfrm>
            <a:off x="5259351" y="4300927"/>
            <a:ext cx="1708987" cy="2616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chemeClr val="tx2"/>
                </a:solidFill>
                <a:latin typeface="Gill Sans MT" panose="020B0502020104020203" pitchFamily="34" charset="0"/>
              </a:rPr>
              <a:t>Reenvío Octubre2020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B081707-0224-4E79-88EC-6B462086C836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 derecha 1">
            <a:extLst>
              <a:ext uri="{FF2B5EF4-FFF2-40B4-BE49-F238E27FC236}">
                <a16:creationId xmlns:a16="http://schemas.microsoft.com/office/drawing/2014/main" id="{4D17D420-C4E2-4039-9828-E94752A9767A}"/>
              </a:ext>
            </a:extLst>
          </p:cNvPr>
          <p:cNvSpPr/>
          <p:nvPr/>
        </p:nvSpPr>
        <p:spPr>
          <a:xfrm rot="18078773">
            <a:off x="5532830" y="3787673"/>
            <a:ext cx="3711740" cy="72649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Gill Sans MT" panose="020B0502020104020203" pitchFamily="34" charset="0"/>
              </a:rPr>
              <a:t>¡CONCEDIDO!</a:t>
            </a:r>
          </a:p>
        </p:txBody>
      </p:sp>
      <p:sp>
        <p:nvSpPr>
          <p:cNvPr id="15" name="Marcador de número de diapositiva 3">
            <a:extLst>
              <a:ext uri="{FF2B5EF4-FFF2-40B4-BE49-F238E27FC236}">
                <a16:creationId xmlns:a16="http://schemas.microsoft.com/office/drawing/2014/main" id="{BFF72B70-BBF4-46B3-A2E7-36DF7E704DBF}"/>
              </a:ext>
            </a:extLst>
          </p:cNvPr>
          <p:cNvSpPr txBox="1">
            <a:spLocks/>
          </p:cNvSpPr>
          <p:nvPr/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11</a:t>
            </a:fld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A2CB800-7DCA-45C8-8E40-C5FD98313D9F}"/>
              </a:ext>
            </a:extLst>
          </p:cNvPr>
          <p:cNvSpPr/>
          <p:nvPr/>
        </p:nvSpPr>
        <p:spPr>
          <a:xfrm>
            <a:off x="7992221" y="1731602"/>
            <a:ext cx="1624665" cy="659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ill Sans MT" panose="020B05020201040202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4DA295-C7F0-4D66-B7D3-CA4C703226F9}"/>
              </a:ext>
            </a:extLst>
          </p:cNvPr>
          <p:cNvSpPr/>
          <p:nvPr/>
        </p:nvSpPr>
        <p:spPr>
          <a:xfrm>
            <a:off x="1789258" y="5955284"/>
            <a:ext cx="870325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tx2"/>
                </a:solidFill>
                <a:latin typeface="Gill Sans MT" panose="020B0502020104020203" pitchFamily="34" charset="0"/>
              </a:rPr>
              <a:t>Nos lo han concedido por lo que VAMOS A IMPLEMENTAR</a:t>
            </a:r>
          </a:p>
          <a:p>
            <a:r>
              <a:rPr lang="es-ES" sz="2400" b="1" dirty="0">
                <a:solidFill>
                  <a:schemeClr val="tx2"/>
                </a:solidFill>
                <a:latin typeface="Gill Sans MT" panose="020B0502020104020203" pitchFamily="34" charset="0"/>
              </a:rPr>
              <a:t>	¡NO por cómo estamos!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3169F12A-C7BC-4F2A-9903-3038AFA5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571" y="586005"/>
            <a:ext cx="9777080" cy="724942"/>
          </a:xfrm>
        </p:spPr>
        <p:txBody>
          <a:bodyPr/>
          <a:lstStyle/>
          <a:p>
            <a:r>
              <a:rPr lang="es-ES" sz="3200" b="1" dirty="0">
                <a:latin typeface="Gill Sans MT" panose="020B0502020104020203" pitchFamily="34" charset="0"/>
                <a:ea typeface="Cambria" panose="02040503050406030204" pitchFamily="18" charset="0"/>
              </a:rPr>
              <a:t>¿Dónde estamos ahora?</a:t>
            </a:r>
            <a:endParaRPr lang="fr-FR" sz="32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8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5447" y="472704"/>
            <a:ext cx="5522341" cy="827769"/>
          </a:xfrm>
        </p:spPr>
        <p:txBody>
          <a:bodyPr/>
          <a:lstStyle/>
          <a:p>
            <a:r>
              <a:rPr lang="es-ES" sz="3200" dirty="0">
                <a:solidFill>
                  <a:srgbClr val="4F81BD"/>
                </a:solidFill>
                <a:latin typeface="Gill Sans MT" panose="020B0502020104020203" pitchFamily="34" charset="0"/>
              </a:rPr>
              <a:t>I. Principios éticos y profesionales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87349"/>
              </p:ext>
            </p:extLst>
          </p:nvPr>
        </p:nvGraphicFramePr>
        <p:xfrm>
          <a:off x="2830164" y="1594221"/>
          <a:ext cx="7602910" cy="437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455">
                  <a:extLst>
                    <a:ext uri="{9D8B030D-6E8A-4147-A177-3AD203B41FA5}">
                      <a16:colId xmlns:a16="http://schemas.microsoft.com/office/drawing/2014/main" val="534895859"/>
                    </a:ext>
                  </a:extLst>
                </a:gridCol>
                <a:gridCol w="3801455">
                  <a:extLst>
                    <a:ext uri="{9D8B030D-6E8A-4147-A177-3AD203B41FA5}">
                      <a16:colId xmlns:a16="http://schemas.microsoft.com/office/drawing/2014/main" val="1473940227"/>
                    </a:ext>
                  </a:extLst>
                </a:gridCol>
              </a:tblGrid>
              <a:tr h="62815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81034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Comité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de Ética 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Difusión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Formación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Actualización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de documentos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80119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 err="1">
                          <a:latin typeface="Gill Sans MT" panose="020B0502020104020203" pitchFamily="34" charset="0"/>
                        </a:rPr>
                        <a:t>Antiplagio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Licenciar una herramienta </a:t>
                      </a:r>
                      <a:r>
                        <a:rPr lang="es-ES" dirty="0" err="1">
                          <a:latin typeface="Gill Sans MT" panose="020B0502020104020203" pitchFamily="34" charset="0"/>
                        </a:rPr>
                        <a:t>antiplagio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97922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Transferencia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Guía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general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Interacción investigador - empresas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29953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Divulgación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Premio a la divulgación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Criterio en la PCO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Web propia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312341"/>
                  </a:ext>
                </a:extLst>
              </a:tr>
              <a:tr h="628150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Evaluación/Seguimiento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carrera investigador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Sistema de seguimiento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3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18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6393" y="419917"/>
            <a:ext cx="5336849" cy="973048"/>
          </a:xfrm>
        </p:spPr>
        <p:txBody>
          <a:bodyPr/>
          <a:lstStyle/>
          <a:p>
            <a:r>
              <a:rPr lang="es-ES" sz="3200" dirty="0">
                <a:solidFill>
                  <a:srgbClr val="4F81BD"/>
                </a:solidFill>
                <a:latin typeface="Gill Sans MT" panose="020B0502020104020203" pitchFamily="34" charset="0"/>
              </a:rPr>
              <a:t>II. Selección y contratación</a:t>
            </a:r>
            <a:endParaRPr lang="es-E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69346"/>
              </p:ext>
            </p:extLst>
          </p:nvPr>
        </p:nvGraphicFramePr>
        <p:xfrm>
          <a:off x="2318758" y="1392965"/>
          <a:ext cx="8701300" cy="4694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650">
                  <a:extLst>
                    <a:ext uri="{9D8B030D-6E8A-4147-A177-3AD203B41FA5}">
                      <a16:colId xmlns:a16="http://schemas.microsoft.com/office/drawing/2014/main" val="874291125"/>
                    </a:ext>
                  </a:extLst>
                </a:gridCol>
                <a:gridCol w="4350650">
                  <a:extLst>
                    <a:ext uri="{9D8B030D-6E8A-4147-A177-3AD203B41FA5}">
                      <a16:colId xmlns:a16="http://schemas.microsoft.com/office/drawing/2014/main" val="618522135"/>
                    </a:ext>
                  </a:extLst>
                </a:gridCol>
              </a:tblGrid>
              <a:tr h="551313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34977"/>
                  </a:ext>
                </a:extLst>
              </a:tr>
              <a:tr h="401309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Transparencia en la contratación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latin typeface="Gill Sans MT" panose="020B0502020104020203" pitchFamily="34" charset="0"/>
                        </a:rPr>
                        <a:t>Euraxess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685838"/>
                  </a:ext>
                </a:extLst>
              </a:tr>
              <a:tr h="140879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Selección de funcionarios: tribunales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Bolsa de miembros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de tribunales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Recomendaciones C&amp;C y HRS4R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1/3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tribunales designación aleatoria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Formación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20308"/>
                  </a:ext>
                </a:extLst>
              </a:tr>
              <a:tr h="114464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Selección de laborales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Nuevo portal de empleo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Buenas prácticas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Entrevistas personales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Adenda a los contratos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41611"/>
                  </a:ext>
                </a:extLst>
              </a:tr>
              <a:tr h="114464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Selección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Informe a todos los candidatos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Traducción al inglés OEP/Convocatorias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4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26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0641" y="219165"/>
            <a:ext cx="7303218" cy="1032869"/>
          </a:xfrm>
        </p:spPr>
        <p:txBody>
          <a:bodyPr/>
          <a:lstStyle/>
          <a:p>
            <a:r>
              <a:rPr lang="es-ES" sz="3200" dirty="0">
                <a:solidFill>
                  <a:srgbClr val="4F81BD"/>
                </a:solidFill>
                <a:latin typeface="Gill Sans MT" panose="020B0502020104020203" pitchFamily="34" charset="0"/>
              </a:rPr>
              <a:t>III. Condiciones laborales y Seguridad Social</a:t>
            </a:r>
            <a:endParaRPr lang="es-ES" sz="3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14069"/>
              </p:ext>
            </p:extLst>
          </p:nvPr>
        </p:nvGraphicFramePr>
        <p:xfrm>
          <a:off x="2636929" y="1156582"/>
          <a:ext cx="8208618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38">
                  <a:extLst>
                    <a:ext uri="{9D8B030D-6E8A-4147-A177-3AD203B41FA5}">
                      <a16:colId xmlns:a16="http://schemas.microsoft.com/office/drawing/2014/main" val="3809506709"/>
                    </a:ext>
                  </a:extLst>
                </a:gridCol>
                <a:gridCol w="4324580">
                  <a:extLst>
                    <a:ext uri="{9D8B030D-6E8A-4147-A177-3AD203B41FA5}">
                      <a16:colId xmlns:a16="http://schemas.microsoft.com/office/drawing/2014/main" val="4249944037"/>
                    </a:ext>
                  </a:extLst>
                </a:gridCol>
              </a:tblGrid>
              <a:tr h="49609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67326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Reconocimiento al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personal investigador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Inclusión de RI, R2 y R3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44274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Entorno investigador 	</a:t>
                      </a:r>
                    </a:p>
                    <a:p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Guía o catálogo de infraestructuras científicas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Mantener el encuentro de investigadores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33990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Información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Encuesta bianuales sobre </a:t>
                      </a:r>
                      <a:r>
                        <a:rPr lang="es-ES" sz="1600" dirty="0" err="1">
                          <a:latin typeface="Gill Sans MT" panose="020B0502020104020203" pitchFamily="34" charset="0"/>
                        </a:rPr>
                        <a:t>cond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. laborales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33458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Flexibilidad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Teletrabajo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23469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Estabilidad y permanencia 	</a:t>
                      </a:r>
                    </a:p>
                    <a:p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CSIC </a:t>
                      </a:r>
                      <a:r>
                        <a:rPr lang="es-ES" sz="1600" dirty="0" err="1">
                          <a:latin typeface="Gill Sans MT" panose="020B0502020104020203" pitchFamily="34" charset="0"/>
                        </a:rPr>
                        <a:t>Alumni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Interacción R1 y R2 – empresa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err="1">
                          <a:latin typeface="Gill Sans MT" panose="020B0502020104020203" pitchFamily="34" charset="0"/>
                        </a:rPr>
                        <a:t>Convocatoria</a:t>
                      </a:r>
                      <a:r>
                        <a:rPr lang="pt-BR" sz="1600" dirty="0">
                          <a:latin typeface="Gill Sans MT" panose="020B0502020104020203" pitchFamily="34" charset="0"/>
                        </a:rPr>
                        <a:t> para R2 y R3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646806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Transparencia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salarial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Actualización/publicación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 ta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blas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salariales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95950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Docencia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Criterio en la PCO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s-ES" sz="1600" dirty="0">
                          <a:latin typeface="Gill Sans MT" panose="020B0502020104020203" pitchFamily="34" charset="0"/>
                        </a:rPr>
                        <a:t>Premio a la docencia,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Marco regulatorio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502187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Quejas del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personal investigador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Defensor del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investigador/alternativa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208837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kern="1200" baseline="0" dirty="0">
                          <a:solidFill>
                            <a:schemeClr val="dk1"/>
                          </a:solidFill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Asesoramiento sobre carrera profesional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Guía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 apoyo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40217"/>
                  </a:ext>
                </a:extLst>
              </a:tr>
              <a:tr h="321183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Movilidad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Convocatorias propias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 movilidad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Guía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movilidad exterior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29964"/>
                  </a:ext>
                </a:extLst>
              </a:tr>
              <a:tr h="562069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Gill Sans MT" panose="020B0502020104020203" pitchFamily="34" charset="0"/>
                        </a:rPr>
                        <a:t>Participación en órganos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decisorios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Gill Sans MT" panose="020B0502020104020203" pitchFamily="34" charset="0"/>
                        </a:rPr>
                        <a:t>Asociación RI –</a:t>
                      </a: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 R4 en consejo rector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>
                          <a:latin typeface="Gill Sans MT" panose="020B0502020104020203" pitchFamily="34" charset="0"/>
                        </a:rPr>
                        <a:t>RI – R3 en claustros</a:t>
                      </a:r>
                      <a:endParaRPr lang="es-E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39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00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8354" y="788544"/>
            <a:ext cx="5921298" cy="617460"/>
          </a:xfrm>
        </p:spPr>
        <p:txBody>
          <a:bodyPr/>
          <a:lstStyle/>
          <a:p>
            <a:r>
              <a:rPr lang="es-ES" sz="3200" dirty="0">
                <a:solidFill>
                  <a:srgbClr val="4F81BD"/>
                </a:solidFill>
                <a:latin typeface="Gill Sans MT" panose="020B0502020104020203" pitchFamily="34" charset="0"/>
              </a:rPr>
              <a:t>IV. Formación y desarrollo profesional</a:t>
            </a:r>
            <a:endParaRPr lang="es-ES" sz="3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43616"/>
              </p:ext>
            </p:extLst>
          </p:nvPr>
        </p:nvGraphicFramePr>
        <p:xfrm>
          <a:off x="2807047" y="1863162"/>
          <a:ext cx="7883912" cy="358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956">
                  <a:extLst>
                    <a:ext uri="{9D8B030D-6E8A-4147-A177-3AD203B41FA5}">
                      <a16:colId xmlns:a16="http://schemas.microsoft.com/office/drawing/2014/main" val="1944004923"/>
                    </a:ext>
                  </a:extLst>
                </a:gridCol>
                <a:gridCol w="3941956">
                  <a:extLst>
                    <a:ext uri="{9D8B030D-6E8A-4147-A177-3AD203B41FA5}">
                      <a16:colId xmlns:a16="http://schemas.microsoft.com/office/drawing/2014/main" val="3267291530"/>
                    </a:ext>
                  </a:extLst>
                </a:gridCol>
              </a:tblGrid>
              <a:tr h="800038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GAPS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latin typeface="Gill Sans MT" panose="020B0502020104020203" pitchFamily="34" charset="0"/>
                        </a:rPr>
                        <a:t>ACCIONES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62030"/>
                  </a:ext>
                </a:extLst>
              </a:tr>
              <a:tr h="80003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Carrera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profesional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Unidad de desarrollo de carrera profesional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71152"/>
                  </a:ext>
                </a:extLst>
              </a:tr>
              <a:tr h="80003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Asesoramiento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 err="1">
                          <a:latin typeface="Gill Sans MT" panose="020B0502020104020203" pitchFamily="34" charset="0"/>
                        </a:rPr>
                        <a:t>Mentoring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 err="1">
                          <a:latin typeface="Gill Sans MT" panose="020B0502020104020203" pitchFamily="34" charset="0"/>
                        </a:rPr>
                        <a:t>Buddy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CSIC </a:t>
                      </a:r>
                      <a:r>
                        <a:rPr lang="es-ES" dirty="0" err="1">
                          <a:latin typeface="Gill Sans MT" panose="020B0502020104020203" pitchFamily="34" charset="0"/>
                        </a:rPr>
                        <a:t>Alumni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14737"/>
                  </a:ext>
                </a:extLst>
              </a:tr>
              <a:tr h="800038">
                <a:tc>
                  <a:txBody>
                    <a:bodyPr/>
                    <a:lstStyle/>
                    <a:p>
                      <a:r>
                        <a:rPr lang="es-ES" dirty="0">
                          <a:latin typeface="Gill Sans MT" panose="020B0502020104020203" pitchFamily="34" charset="0"/>
                        </a:rPr>
                        <a:t>Supervisión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latin typeface="Gill Sans MT" panose="020B0502020104020203" pitchFamily="34" charset="0"/>
                        </a:rPr>
                        <a:t>Premio</a:t>
                      </a: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 a la supervisión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>
                          <a:latin typeface="Gill Sans MT" panose="020B0502020104020203" pitchFamily="34" charset="0"/>
                        </a:rPr>
                        <a:t>Formación</a:t>
                      </a:r>
                      <a:endParaRPr lang="es-E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149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5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16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1F2401C-4D43-46B3-A165-42749F8A2E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88720" y="1878181"/>
          <a:ext cx="9961969" cy="3636000"/>
        </p:xfrm>
        <a:graphic>
          <a:graphicData uri="http://schemas.openxmlformats.org/drawingml/2006/table">
            <a:tbl>
              <a:tblPr firstRow="1" firstCol="1" bandRow="1"/>
              <a:tblGrid>
                <a:gridCol w="945047">
                  <a:extLst>
                    <a:ext uri="{9D8B030D-6E8A-4147-A177-3AD203B41FA5}">
                      <a16:colId xmlns:a16="http://schemas.microsoft.com/office/drawing/2014/main" val="568721448"/>
                    </a:ext>
                  </a:extLst>
                </a:gridCol>
                <a:gridCol w="9016922">
                  <a:extLst>
                    <a:ext uri="{9D8B030D-6E8A-4147-A177-3AD203B41FA5}">
                      <a16:colId xmlns:a16="http://schemas.microsoft.com/office/drawing/2014/main" val="812283803"/>
                    </a:ext>
                  </a:extLst>
                </a:gridCol>
              </a:tblGrid>
              <a:tr h="392306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s-ES" sz="18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Sub-actions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0247"/>
                  </a:ext>
                </a:extLst>
              </a:tr>
              <a:tr h="463906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A1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HRS4R Kick-off and follow‐up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635563"/>
                  </a:ext>
                </a:extLst>
              </a:tr>
              <a:tr h="353490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A2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Implementation of a diffusion HRS4R campaign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086948"/>
                  </a:ext>
                </a:extLst>
              </a:tr>
              <a:tr h="702224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A3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Establishment of a working group to establish and completion a Welcome Manual and subsequent dissemination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054020"/>
                  </a:ext>
                </a:extLst>
              </a:tr>
              <a:tr h="406995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A4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Translate into English the documents to be determined by “Follow-up Working Group (FWG)”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618426"/>
                  </a:ext>
                </a:extLst>
              </a:tr>
              <a:tr h="463906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A5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Set up a working group to establish and conduct an analysis on C&amp;C training needs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705897"/>
                  </a:ext>
                </a:extLst>
              </a:tr>
              <a:tr h="469462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A6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OTM-R Study, evaluation and development of an institutional policy in this area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646647"/>
                  </a:ext>
                </a:extLst>
              </a:tr>
              <a:tr h="383711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A7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u="none" strike="noStrike" dirty="0">
                          <a:effectLst/>
                          <a:latin typeface="Gill Sans MT" panose="020B0502020104020203" pitchFamily="34" charset="0"/>
                        </a:rPr>
                        <a:t>Creation of the "HRS4R documents" repository in a specific area of the Intranet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273704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FB271684-B156-4C64-A631-889846C1B0FC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8E9051-32D1-4FB6-A12B-655799432F40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latin typeface="Gill Sans MT" panose="020B0502020104020203" pitchFamily="34" charset="0"/>
              </a:rPr>
              <a:t>General </a:t>
            </a:r>
            <a:r>
              <a:rPr lang="es-ES" sz="4000" dirty="0" err="1">
                <a:latin typeface="Gill Sans MT" panose="020B0502020104020203" pitchFamily="34" charset="0"/>
              </a:rPr>
              <a:t>Aspects</a:t>
            </a:r>
            <a:endParaRPr lang="fr-FR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5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17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1F2401C-4D43-46B3-A165-42749F8A2E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72589" y="1267242"/>
          <a:ext cx="9441527" cy="4815226"/>
        </p:xfrm>
        <a:graphic>
          <a:graphicData uri="http://schemas.openxmlformats.org/drawingml/2006/table">
            <a:tbl>
              <a:tblPr firstRow="1" firstCol="1" bandRow="1"/>
              <a:tblGrid>
                <a:gridCol w="895675">
                  <a:extLst>
                    <a:ext uri="{9D8B030D-6E8A-4147-A177-3AD203B41FA5}">
                      <a16:colId xmlns:a16="http://schemas.microsoft.com/office/drawing/2014/main" val="568721448"/>
                    </a:ext>
                  </a:extLst>
                </a:gridCol>
                <a:gridCol w="8545852">
                  <a:extLst>
                    <a:ext uri="{9D8B030D-6E8A-4147-A177-3AD203B41FA5}">
                      <a16:colId xmlns:a16="http://schemas.microsoft.com/office/drawing/2014/main" val="812283803"/>
                    </a:ext>
                  </a:extLst>
                </a:gridCol>
              </a:tblGrid>
              <a:tr h="363033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Actions / Sub-actions</a:t>
                      </a:r>
                      <a:endParaRPr lang="en-GB" sz="1400" b="1" noProof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0247"/>
                  </a:ext>
                </a:extLst>
              </a:tr>
              <a:tr h="215146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u="none" strike="noStrike" kern="1200" noProof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Ethical topics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3340"/>
                  </a:ext>
                </a:extLst>
              </a:tr>
              <a:tr h="319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A8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GB" sz="1600" u="none" strike="noStrike" kern="1200" noProof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Design of training courses online/on-site on ethical topics 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79869"/>
                  </a:ext>
                </a:extLst>
              </a:tr>
              <a:tr h="292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A9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GB" sz="1600" u="none" strike="noStrike" kern="1200" noProof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Greater dissemination of everything related to the Ethics Committee (to be included in the Welcome Manual)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7846"/>
                  </a:ext>
                </a:extLst>
              </a:tr>
              <a:tr h="321412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kern="1200" noProof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A10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GB" sz="1600" u="none" strike="noStrike" kern="1200" noProof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Completion of the update of the Scientific Good Practices.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14086"/>
                  </a:ext>
                </a:extLst>
              </a:tr>
              <a:tr h="321412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noProof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A11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GB" sz="160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General transfer guide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025752"/>
                  </a:ext>
                </a:extLst>
              </a:tr>
              <a:tr h="321412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noProof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A12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GB" sz="1600" u="none" strike="noStrike" kern="1200" noProof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Support to the Open Science strategy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399004"/>
                  </a:ext>
                </a:extLst>
              </a:tr>
              <a:tr h="32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noProof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A13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600" u="none" strike="noStrike" noProof="0" dirty="0">
                          <a:effectLst/>
                          <a:latin typeface="Gill Sans MT" panose="020B0502020104020203" pitchFamily="34" charset="0"/>
                        </a:rPr>
                        <a:t>Create the CSIC’s Prize for Scientific Dissemination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041786"/>
                  </a:ext>
                </a:extLst>
              </a:tr>
              <a:tr h="32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noProof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A14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600" u="none" strike="noStrike" noProof="0">
                          <a:effectLst/>
                          <a:latin typeface="Gill Sans MT" panose="020B0502020104020203" pitchFamily="34" charset="0"/>
                        </a:rPr>
                        <a:t>Implementation of a monitoring system</a:t>
                      </a:r>
                      <a:endParaRPr lang="en-GB" sz="1600" b="1" i="0" u="none" strike="noStrike" noProof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401449"/>
                  </a:ext>
                </a:extLst>
              </a:tr>
              <a:tr h="321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noProof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A15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600" u="none" strike="noStrike" noProof="0" dirty="0">
                          <a:effectLst/>
                          <a:latin typeface="Gill Sans MT" panose="020B0502020104020203" pitchFamily="34" charset="0"/>
                        </a:rPr>
                        <a:t>“Promotable"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52221"/>
                  </a:ext>
                </a:extLst>
              </a:tr>
              <a:tr h="505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noProof="0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A16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600" u="none" strike="noStrike" noProof="0" dirty="0">
                          <a:effectLst/>
                          <a:latin typeface="Gill Sans MT" panose="020B0502020104020203" pitchFamily="34" charset="0"/>
                        </a:rPr>
                        <a:t>Promotion and improvement of the management of scientific projects: Undertake a set of structured actions to promote and improve project management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524679"/>
                  </a:ext>
                </a:extLst>
              </a:tr>
              <a:tr h="321412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GB" sz="1600" b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Non-discrimination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33715"/>
                  </a:ext>
                </a:extLst>
              </a:tr>
              <a:tr h="3214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3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Promoting the integration of the gender dimension in research projects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06110"/>
                  </a:ext>
                </a:extLst>
              </a:tr>
              <a:tr h="3214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34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Mention and recognition of the LGTBI collective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15628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CD03C859-BD7C-4C6D-B97A-DF33D837FA31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3B77BB3-B02D-4AD2-B95D-BD5E8E2E1E62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Gill Sans MT" panose="020B0502020104020203" pitchFamily="34" charset="0"/>
              </a:rPr>
              <a:t>Ethical</a:t>
            </a:r>
            <a:r>
              <a:rPr lang="es-ES" sz="4000" dirty="0">
                <a:latin typeface="Gill Sans MT" panose="020B0502020104020203" pitchFamily="34" charset="0"/>
              </a:rPr>
              <a:t> and Professional </a:t>
            </a:r>
            <a:r>
              <a:rPr lang="en-GB" sz="4000" dirty="0">
                <a:latin typeface="Gill Sans MT" panose="020B0502020104020203" pitchFamily="34" charset="0"/>
              </a:rPr>
              <a:t>Aspects</a:t>
            </a:r>
          </a:p>
        </p:txBody>
      </p:sp>
    </p:spTree>
    <p:extLst>
      <p:ext uri="{BB962C8B-B14F-4D97-AF65-F5344CB8AC3E}">
        <p14:creationId xmlns:p14="http://schemas.microsoft.com/office/powerpoint/2010/main" val="61219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18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1F2401C-4D43-46B3-A165-42749F8A2E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7280" y="1792922"/>
          <a:ext cx="9441527" cy="3491999"/>
        </p:xfrm>
        <a:graphic>
          <a:graphicData uri="http://schemas.openxmlformats.org/drawingml/2006/table">
            <a:tbl>
              <a:tblPr firstRow="1" firstCol="1" bandRow="1"/>
              <a:tblGrid>
                <a:gridCol w="843335">
                  <a:extLst>
                    <a:ext uri="{9D8B030D-6E8A-4147-A177-3AD203B41FA5}">
                      <a16:colId xmlns:a16="http://schemas.microsoft.com/office/drawing/2014/main" val="568721448"/>
                    </a:ext>
                  </a:extLst>
                </a:gridCol>
                <a:gridCol w="8598192">
                  <a:extLst>
                    <a:ext uri="{9D8B030D-6E8A-4147-A177-3AD203B41FA5}">
                      <a16:colId xmlns:a16="http://schemas.microsoft.com/office/drawing/2014/main" val="544952722"/>
                    </a:ext>
                  </a:extLst>
                </a:gridCol>
              </a:tblGrid>
              <a:tr h="325290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Sub-actions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0247"/>
                  </a:ext>
                </a:extLst>
              </a:tr>
              <a:tr h="436068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kern="1200" dirty="0" err="1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Increase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kern="1200" dirty="0" err="1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visibility</a:t>
                      </a: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600" b="1" kern="1200" dirty="0" err="1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transparency</a:t>
                      </a:r>
                      <a:endParaRPr lang="es-ES" sz="1600" b="1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7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705897"/>
                  </a:ext>
                </a:extLst>
              </a:tr>
              <a:tr h="441247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A19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Publication on EURAXESS Jobs Portal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46647"/>
                  </a:ext>
                </a:extLst>
              </a:tr>
              <a:tr h="360663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A20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Development of a Database of Expressions of Interest (BDEI)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73704"/>
                  </a:ext>
                </a:extLst>
              </a:tr>
              <a:tr h="360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A21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Guide for candidates to civil servant research staff in the CSIC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17586"/>
                  </a:ext>
                </a:extLst>
              </a:tr>
              <a:tr h="311279">
                <a:tc gridSpan="2"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es-ES" sz="16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Tribunals</a:t>
                      </a:r>
                      <a:endParaRPr lang="es-E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3340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A23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Drafting of C&amp;C and HRS4R recommendations for tribunals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79869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A24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Training for tribunal members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7846"/>
                  </a:ext>
                </a:extLst>
              </a:tr>
              <a:tr h="601809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A25</a:t>
                      </a:r>
                      <a:endParaRPr lang="es-ES" sz="1600" b="0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Propose and create a Working Group on Analysis and prospective in the Research Assessment in the CSIC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1408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07FF2200-D050-4804-BF7C-176813B728A1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260E64D-706D-42F9-92C7-86EABAE16B93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Gill Sans MT" panose="020B0502020104020203" pitchFamily="34" charset="0"/>
              </a:rPr>
              <a:t>Recruitment</a:t>
            </a:r>
            <a:r>
              <a:rPr lang="es-ES" sz="4000" dirty="0">
                <a:latin typeface="Gill Sans MT" panose="020B0502020104020203" pitchFamily="34" charset="0"/>
              </a:rPr>
              <a:t> and </a:t>
            </a:r>
            <a:r>
              <a:rPr lang="es-ES" sz="4000" dirty="0" err="1">
                <a:latin typeface="Gill Sans MT" panose="020B0502020104020203" pitchFamily="34" charset="0"/>
              </a:rPr>
              <a:t>Selection</a:t>
            </a:r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9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19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1F2401C-4D43-46B3-A165-42749F8A2E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7489" y="1303971"/>
          <a:ext cx="9649346" cy="4752000"/>
        </p:xfrm>
        <a:graphic>
          <a:graphicData uri="http://schemas.openxmlformats.org/drawingml/2006/table">
            <a:tbl>
              <a:tblPr firstRow="1" firstCol="1" bandRow="1"/>
              <a:tblGrid>
                <a:gridCol w="915390">
                  <a:extLst>
                    <a:ext uri="{9D8B030D-6E8A-4147-A177-3AD203B41FA5}">
                      <a16:colId xmlns:a16="http://schemas.microsoft.com/office/drawing/2014/main" val="568721448"/>
                    </a:ext>
                  </a:extLst>
                </a:gridCol>
                <a:gridCol w="8733956">
                  <a:extLst>
                    <a:ext uri="{9D8B030D-6E8A-4147-A177-3AD203B41FA5}">
                      <a16:colId xmlns:a16="http://schemas.microsoft.com/office/drawing/2014/main" val="1407384750"/>
                    </a:ext>
                  </a:extLst>
                </a:gridCol>
              </a:tblGrid>
              <a:tr h="250121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Sub-actions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0247"/>
                  </a:ext>
                </a:extLst>
              </a:tr>
              <a:tr h="366889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Roboto"/>
                        </a:rPr>
                        <a:t>A26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16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Design and provision of an Attention Service for Research Staff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25329181"/>
                  </a:ext>
                </a:extLst>
              </a:tr>
              <a:tr h="281381">
                <a:tc gridSpan="2"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Recognizing</a:t>
                      </a:r>
                      <a:r>
                        <a:rPr lang="es-E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 the </a:t>
                      </a:r>
                      <a:r>
                        <a:rPr lang="es-ES" sz="1600" b="1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profession</a:t>
                      </a:r>
                      <a:endParaRPr lang="es-ES" sz="1600" b="1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121780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A27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9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Creation of a prize related to the novelty in research results and the impact and/or relevance in research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B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17409"/>
                  </a:ext>
                </a:extLst>
              </a:tr>
              <a:tr h="367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A28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9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Creation of “The CSIC most relevant PhD Thesis Award”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B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42362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A29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9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Promote greater recognition of R1, R2, and R3 in the annual (Jun-Jul) research staff awards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B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97781"/>
                  </a:ext>
                </a:extLst>
              </a:tr>
              <a:tr h="291154"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Improve work conditions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086948"/>
                  </a:ext>
                </a:extLst>
              </a:tr>
              <a:tr h="354508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A30.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Investment in basic infrastructures and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centres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46647"/>
                  </a:ext>
                </a:extLst>
              </a:tr>
              <a:tr h="1128959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A31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Conduct a survey on working conditions, including aspects related to:</a:t>
                      </a:r>
                    </a:p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·       Professional development.</a:t>
                      </a:r>
                    </a:p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·       Mental health and wellness.</a:t>
                      </a:r>
                    </a:p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·       Workplace and sexual harassment.</a:t>
                      </a: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73704"/>
                  </a:ext>
                </a:extLst>
              </a:tr>
              <a:tr h="566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A32.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Implementation of a teleworking pilot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programme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1758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3F8DC76A-EE1B-43BA-BFED-32E0BC76D750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4BE3B37-E871-4EEB-AC08-8F9D2028DDA4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 panose="020B0502020104020203" pitchFamily="34" charset="0"/>
              </a:rPr>
              <a:t>Working conditions and Social Security </a:t>
            </a:r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8918" y="312860"/>
            <a:ext cx="7440706" cy="1143000"/>
          </a:xfrm>
        </p:spPr>
        <p:txBody>
          <a:bodyPr/>
          <a:lstStyle/>
          <a:p>
            <a:r>
              <a:rPr lang="es-ES" sz="3200" dirty="0">
                <a:solidFill>
                  <a:schemeClr val="accent1"/>
                </a:solidFill>
                <a:latin typeface="Gill Sans MT" panose="020B0502020104020203" pitchFamily="34" charset="0"/>
              </a:rPr>
              <a:t>OBTENCIÓN DEL DISTINTIVO HRS4R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69617"/>
              </p:ext>
            </p:extLst>
          </p:nvPr>
        </p:nvGraphicFramePr>
        <p:xfrm>
          <a:off x="2629842" y="14558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7389" y="2115518"/>
            <a:ext cx="739102" cy="8197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1552" y="1751971"/>
            <a:ext cx="883382" cy="727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906" y="4341009"/>
            <a:ext cx="769231" cy="5198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7070" y="1684870"/>
            <a:ext cx="561886" cy="7941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53130" y="4341009"/>
            <a:ext cx="2063810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Gill Sans MT" panose="020B0502020104020203" pitchFamily="34" charset="0"/>
              </a:rPr>
              <a:t>70 centros en España.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Gill Sans MT" panose="020B0502020104020203" pitchFamily="34" charset="0"/>
              </a:rPr>
              <a:t>480 a nivel internacional (CNRS, LEIBNIZ, CERN…).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93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20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1F2401C-4D43-46B3-A165-42749F8A2E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55964" y="1291771"/>
          <a:ext cx="9649346" cy="3923997"/>
        </p:xfrm>
        <a:graphic>
          <a:graphicData uri="http://schemas.openxmlformats.org/drawingml/2006/table">
            <a:tbl>
              <a:tblPr firstRow="1" firstCol="1" bandRow="1"/>
              <a:tblGrid>
                <a:gridCol w="915390">
                  <a:extLst>
                    <a:ext uri="{9D8B030D-6E8A-4147-A177-3AD203B41FA5}">
                      <a16:colId xmlns:a16="http://schemas.microsoft.com/office/drawing/2014/main" val="568721448"/>
                    </a:ext>
                  </a:extLst>
                </a:gridCol>
                <a:gridCol w="8733956">
                  <a:extLst>
                    <a:ext uri="{9D8B030D-6E8A-4147-A177-3AD203B41FA5}">
                      <a16:colId xmlns:a16="http://schemas.microsoft.com/office/drawing/2014/main" val="1407384750"/>
                    </a:ext>
                  </a:extLst>
                </a:gridCol>
              </a:tblGrid>
              <a:tr h="311345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Sub-actions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0247"/>
                  </a:ext>
                </a:extLst>
              </a:tr>
              <a:tr h="4347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Funding</a:t>
                      </a:r>
                      <a:r>
                        <a:rPr lang="es-E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 and salaries</a:t>
                      </a: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379869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A33</a:t>
                      </a:r>
                      <a:endParaRPr lang="es-ES" sz="18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Study the feasibility of a R1 and R2 call (FSE application + 2021-2027)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7846"/>
                  </a:ext>
                </a:extLst>
              </a:tr>
              <a:tr h="454677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A34</a:t>
                      </a:r>
                      <a:endParaRPr lang="es-ES" sz="1800" b="0" kern="12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+mn-ea"/>
                        <a:cs typeface="+mn-cs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Submit launch proposal to the MSCA- COFUND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programme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14086"/>
                  </a:ext>
                </a:extLst>
              </a:tr>
              <a:tr h="454677">
                <a:tc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tx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A35</a:t>
                      </a:r>
                      <a:endParaRPr lang="es-ES" sz="18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Study of a new option: indefinite contracts associated with a line of research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99004"/>
                  </a:ext>
                </a:extLst>
              </a:tr>
              <a:tr h="454677">
                <a:tc gridSpan="2"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Improve stability and permanence of employment</a:t>
                      </a:r>
                      <a:endParaRPr lang="es-ES" sz="1600" b="1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01449"/>
                  </a:ext>
                </a:extLst>
              </a:tr>
              <a:tr h="454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A36</a:t>
                      </a:r>
                      <a:endParaRPr lang="es-ES" sz="18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Distinguished researchers’ figure: Study of the situation of the figure in the CSIC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52221"/>
                  </a:ext>
                </a:extLst>
              </a:tr>
              <a:tr h="454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A37</a:t>
                      </a:r>
                      <a:endParaRPr lang="es-ES" sz="18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Call for proposals to the extension of MSCA-IF contracts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24679"/>
                  </a:ext>
                </a:extLst>
              </a:tr>
              <a:tr h="454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A38.</a:t>
                      </a:r>
                      <a:endParaRPr lang="es-ES" sz="18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Update and publication of the salary tables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96349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3F8DC76A-EE1B-43BA-BFED-32E0BC76D750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4AA81E4-DA02-4740-A22E-8D73649F8D2E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 panose="020B0502020104020203" pitchFamily="34" charset="0"/>
              </a:rPr>
              <a:t>Working conditions and Social Security </a:t>
            </a:r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0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21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1F2401C-4D43-46B3-A165-42749F8A2E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27832" y="1274471"/>
          <a:ext cx="10739648" cy="4788484"/>
        </p:xfrm>
        <a:graphic>
          <a:graphicData uri="http://schemas.openxmlformats.org/drawingml/2006/table">
            <a:tbl>
              <a:tblPr firstRow="1" firstCol="1" bandRow="1"/>
              <a:tblGrid>
                <a:gridCol w="1369322">
                  <a:extLst>
                    <a:ext uri="{9D8B030D-6E8A-4147-A177-3AD203B41FA5}">
                      <a16:colId xmlns:a16="http://schemas.microsoft.com/office/drawing/2014/main" val="568721448"/>
                    </a:ext>
                  </a:extLst>
                </a:gridCol>
                <a:gridCol w="9370326">
                  <a:extLst>
                    <a:ext uri="{9D8B030D-6E8A-4147-A177-3AD203B41FA5}">
                      <a16:colId xmlns:a16="http://schemas.microsoft.com/office/drawing/2014/main" val="885764441"/>
                    </a:ext>
                  </a:extLst>
                </a:gridCol>
              </a:tblGrid>
              <a:tr h="226827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es-ES" sz="1600" b="0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s-ES" sz="1600" b="0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Sub-actions</a:t>
                      </a:r>
                      <a:endParaRPr lang="es-ES" sz="1600" b="0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0247"/>
                  </a:ext>
                </a:extLst>
              </a:tr>
              <a:tr h="22682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Increase</a:t>
                      </a:r>
                      <a:r>
                        <a:rPr lang="es-E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1600" b="1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support</a:t>
                      </a:r>
                      <a:r>
                        <a:rPr lang="es-ES" sz="1600" b="1" dirty="0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 for </a:t>
                      </a:r>
                      <a:r>
                        <a:rPr lang="es-ES" sz="1600" b="1" dirty="0" err="1"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</a:rPr>
                        <a:t>mobility</a:t>
                      </a:r>
                      <a:endParaRPr lang="es-ES" sz="1600" b="1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386926"/>
                  </a:ext>
                </a:extLst>
              </a:tr>
              <a:tr h="462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A39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 widen the scope of participants who can participate in own calls for mobility/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internationalisation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(I-link, I-coop)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87618"/>
                  </a:ext>
                </a:extLst>
              </a:tr>
              <a:tr h="317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A40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Creation of a guide or web section on the external mobility of research staff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277026"/>
                  </a:ext>
                </a:extLst>
              </a:tr>
              <a:tr h="423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A41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Dissemination/training info days on the possibilities of European and international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programmes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660925"/>
                  </a:ext>
                </a:extLst>
              </a:tr>
              <a:tr h="462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A42.</a:t>
                      </a:r>
                      <a:endParaRPr lang="es-ES" sz="1600" b="0" dirty="0"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Design and study the implementation of a common tool for the management of stay permits and mobility monitoring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82755"/>
                  </a:ext>
                </a:extLst>
              </a:tr>
              <a:tr h="2356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Increase recognition and facilitate of teaching</a:t>
                      </a:r>
                      <a:endParaRPr lang="es-ES" sz="1600" b="1" dirty="0"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54271"/>
                  </a:ext>
                </a:extLst>
              </a:tr>
              <a:tr h="46251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A43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New teaching management application. Identification, management and analysis of the teaching given by the 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46647"/>
                  </a:ext>
                </a:extLst>
              </a:tr>
              <a:tr h="27386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A44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Search for new formulas for the recognition of teaching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73704"/>
                  </a:ext>
                </a:extLst>
              </a:tr>
              <a:tr h="31711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A45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Creation of the "Mediator" figure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17586"/>
                  </a:ext>
                </a:extLst>
              </a:tr>
              <a:tr h="226827">
                <a:tc gridSpan="2">
                  <a:txBody>
                    <a:bodyPr/>
                    <a:lstStyle/>
                    <a:p>
                      <a:pPr lvl="0"/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Enhance participation in decision-making bodies</a:t>
                      </a:r>
                      <a:endParaRPr lang="es-ES" sz="1600" b="1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379869"/>
                  </a:ext>
                </a:extLst>
              </a:tr>
              <a:tr h="330704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A46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Support and collaboration with the R1, R2 and R3 research association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7846"/>
                  </a:ext>
                </a:extLst>
              </a:tr>
              <a:tr h="39639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A47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At the ICU level, promote the presence of all research staff in the scientific boards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14086"/>
                  </a:ext>
                </a:extLst>
              </a:tr>
              <a:tr h="23687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A48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Maintain the meeting of researchers related to the new strategic plans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99004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3C87938B-7D71-475D-9AB6-1E4FB096E15F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3BAE4C1-4783-4AC3-9FA8-02273B084818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 panose="020B0502020104020203" pitchFamily="34" charset="0"/>
              </a:rPr>
              <a:t>Working conditions and Social Security </a:t>
            </a:r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4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22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D1F2401C-4D43-46B3-A165-42749F8A2E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7489" y="1357258"/>
          <a:ext cx="10167482" cy="4680001"/>
        </p:xfrm>
        <a:graphic>
          <a:graphicData uri="http://schemas.openxmlformats.org/drawingml/2006/table">
            <a:tbl>
              <a:tblPr firstRow="1" firstCol="1" bandRow="1"/>
              <a:tblGrid>
                <a:gridCol w="1296370">
                  <a:extLst>
                    <a:ext uri="{9D8B030D-6E8A-4147-A177-3AD203B41FA5}">
                      <a16:colId xmlns:a16="http://schemas.microsoft.com/office/drawing/2014/main" val="568721448"/>
                    </a:ext>
                  </a:extLst>
                </a:gridCol>
                <a:gridCol w="8871112">
                  <a:extLst>
                    <a:ext uri="{9D8B030D-6E8A-4147-A177-3AD203B41FA5}">
                      <a16:colId xmlns:a16="http://schemas.microsoft.com/office/drawing/2014/main" val="885764441"/>
                    </a:ext>
                  </a:extLst>
                </a:gridCol>
              </a:tblGrid>
              <a:tr h="245640">
                <a:tc gridSpan="2">
                  <a:txBody>
                    <a:bodyPr/>
                    <a:lstStyle>
                      <a:lvl1pPr marL="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1pPr>
                      <a:lvl2pPr marL="37147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2pPr>
                      <a:lvl3pPr marL="742940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3pPr>
                      <a:lvl4pPr marL="111441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4pPr>
                      <a:lvl5pPr marL="1485881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5pPr>
                      <a:lvl6pPr marL="185735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6pPr>
                      <a:lvl7pPr marL="222882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7pPr>
                      <a:lvl8pPr marL="2600292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8pPr>
                      <a:lvl9pPr marL="2971763" algn="l" defTabSz="742940" rtl="0" eaLnBrk="1" latinLnBrk="0" hangingPunct="1">
                        <a:defRPr sz="1463" b="1" kern="1200">
                          <a:solidFill>
                            <a:schemeClr val="bg1"/>
                          </a:solidFill>
                          <a:latin typeface="Roboto"/>
                          <a:cs typeface="Roboto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Actions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 / </a:t>
                      </a:r>
                      <a:r>
                        <a:rPr lang="es-ES" sz="1600" b="1" dirty="0" err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Sub-actions</a:t>
                      </a:r>
                      <a:endParaRPr lang="es-ES" sz="16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2000" marR="3465" marT="0" marB="0" anchor="ctr">
                    <a:lnL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1991AC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0247"/>
                  </a:ext>
                </a:extLst>
              </a:tr>
              <a:tr h="302818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Design, advice and institutional support for professional development</a:t>
                      </a:r>
                      <a:endParaRPr lang="es-ES" sz="1600" b="1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2894536"/>
                  </a:ext>
                </a:extLst>
              </a:tr>
              <a:tr h="3185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A49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44450"/>
                  </a:ext>
                </a:extLst>
              </a:tr>
              <a:tr h="3185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A50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Training. Design training activities for professional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51013"/>
                  </a:ext>
                </a:extLst>
              </a:tr>
              <a:tr h="3185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A51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Team management and leadership skills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67645"/>
                  </a:ext>
                </a:extLst>
              </a:tr>
              <a:tr h="3185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A52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Tracking of careers. Establish the career destinations of former researchers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93828"/>
                  </a:ext>
                </a:extLst>
              </a:tr>
              <a:tr h="3185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A53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Specific programme of R1-R2-company interaction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50675"/>
                  </a:ext>
                </a:extLst>
              </a:tr>
              <a:tr h="318576">
                <a:tc gridSpan="2">
                  <a:txBody>
                    <a:bodyPr/>
                    <a:lstStyle/>
                    <a:p>
                      <a:r>
                        <a:rPr lang="es-ES" sz="1600" b="1" dirty="0" err="1">
                          <a:latin typeface="Gill Sans MT" panose="020B0502020104020203" pitchFamily="34" charset="0"/>
                        </a:rPr>
                        <a:t>Providing</a:t>
                      </a:r>
                      <a:r>
                        <a:rPr lang="es-ES" sz="1600" b="1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600" b="1" dirty="0" err="1">
                          <a:latin typeface="Gill Sans MT" panose="020B0502020104020203" pitchFamily="34" charset="0"/>
                        </a:rPr>
                        <a:t>advice</a:t>
                      </a:r>
                      <a:r>
                        <a:rPr lang="es-ES" sz="1600" b="1" dirty="0">
                          <a:latin typeface="Gill Sans MT" panose="020B0502020104020203" pitchFamily="34" charset="0"/>
                        </a:rPr>
                        <a:t> and </a:t>
                      </a:r>
                      <a:r>
                        <a:rPr lang="es-ES" sz="1600" b="1" dirty="0" err="1">
                          <a:latin typeface="Gill Sans MT" panose="020B0502020104020203" pitchFamily="34" charset="0"/>
                        </a:rPr>
                        <a:t>counsel</a:t>
                      </a:r>
                      <a:endParaRPr lang="es-ES" sz="1600" b="1" dirty="0"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3329" marR="3329" marT="3329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086948"/>
                  </a:ext>
                </a:extLst>
              </a:tr>
              <a:tr h="42926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A54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Launch of a Mentoring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programme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46647"/>
                  </a:ext>
                </a:extLst>
              </a:tr>
              <a:tr h="35085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A55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Launch of a “Buddy”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programme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73704"/>
                  </a:ext>
                </a:extLst>
              </a:tr>
              <a:tr h="35085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A56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Creation of "CSIC Alumni" (former CSIC "students")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17586"/>
                  </a:ext>
                </a:extLst>
              </a:tr>
              <a:tr h="318155">
                <a:tc gridSpan="2">
                  <a:txBody>
                    <a:bodyPr/>
                    <a:lstStyle/>
                    <a:p>
                      <a:r>
                        <a:rPr lang="en-US" sz="1600" b="1" dirty="0">
                          <a:latin typeface="Gill Sans MT" panose="020B0502020104020203" pitchFamily="34" charset="0"/>
                        </a:rPr>
                        <a:t>Supervision and promote of its recognition</a:t>
                      </a:r>
                      <a:endParaRPr lang="es-ES" sz="1600" b="1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379869"/>
                  </a:ext>
                </a:extLst>
              </a:tr>
              <a:tr h="3185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A57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Creation of a "Margarita Salas Medal" award for best supervision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97846"/>
                  </a:ext>
                </a:extLst>
              </a:tr>
              <a:tr h="45238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A58</a:t>
                      </a:r>
                      <a:endParaRPr lang="es-ES" sz="1600" b="0" dirty="0">
                        <a:latin typeface="Gill Sans MT" panose="020B0502020104020203" pitchFamily="34" charset="0"/>
                      </a:endParaRPr>
                    </a:p>
                  </a:txBody>
                  <a:tcPr marL="72000" marR="3465" marT="0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Training of PhD supervisors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91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14086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CF0CE140-B312-495A-A659-FC2945F823CE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6CBF7B8-5FA7-4CF4-A7DB-C5C0D2D2CE56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latin typeface="Gill Sans MT" panose="020B0502020104020203" pitchFamily="34" charset="0"/>
              </a:rPr>
              <a:t>Training and </a:t>
            </a:r>
            <a:r>
              <a:rPr lang="es-ES" sz="4000" dirty="0" err="1">
                <a:latin typeface="Gill Sans MT" panose="020B0502020104020203" pitchFamily="34" charset="0"/>
              </a:rPr>
              <a:t>Development</a:t>
            </a:r>
            <a:endParaRPr lang="en-GB" sz="4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1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2CC88-0FE6-45C3-A2DA-42656762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Gill Sans MT" panose="020B0502020104020203" pitchFamily="34" charset="0"/>
                <a:ea typeface="Cambria" panose="02040503050406030204" pitchFamily="18" charset="0"/>
              </a:rPr>
              <a:t>Situación del Plan de Acción HRS4R CSIC</a:t>
            </a:r>
            <a:endParaRPr lang="en-GB" sz="32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71D12-9AA3-4CD2-9DB2-62C55ECE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40" y="1500892"/>
            <a:ext cx="11108660" cy="51745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2400" dirty="0">
                <a:latin typeface="Gill Sans MT" panose="020B0502020104020203" pitchFamily="34" charset="0"/>
              </a:rPr>
              <a:t>Plan de Acción CSIC:</a:t>
            </a:r>
          </a:p>
          <a:p>
            <a:pPr lvl="1">
              <a:spcBef>
                <a:spcPts val="0"/>
              </a:spcBef>
            </a:pPr>
            <a:r>
              <a:rPr lang="es-ES" sz="2200" dirty="0">
                <a:latin typeface="Gill Sans MT" panose="020B0502020104020203" pitchFamily="34" charset="0"/>
              </a:rPr>
              <a:t>58 acciones ya definidas.</a:t>
            </a:r>
          </a:p>
          <a:p>
            <a:pPr lvl="1">
              <a:spcBef>
                <a:spcPts val="0"/>
              </a:spcBef>
            </a:pPr>
            <a:r>
              <a:rPr lang="es-ES" sz="2200" dirty="0">
                <a:latin typeface="Gill Sans MT" panose="020B0502020104020203" pitchFamily="34" charset="0"/>
              </a:rPr>
              <a:t>Vicepresidencias-Secretaría General-Gabinete de Presidencia</a:t>
            </a:r>
          </a:p>
          <a:p>
            <a:pPr lvl="1">
              <a:spcBef>
                <a:spcPts val="0"/>
              </a:spcBef>
            </a:pPr>
            <a:endParaRPr lang="es-ES" sz="2200" dirty="0">
              <a:latin typeface="Gill Sans MT" panose="020B0502020104020203" pitchFamily="34" charset="0"/>
            </a:endParaRPr>
          </a:p>
          <a:p>
            <a:pPr>
              <a:spcBef>
                <a:spcPts val="0"/>
              </a:spcBef>
            </a:pPr>
            <a:r>
              <a:rPr lang="es-ES" sz="2400" dirty="0">
                <a:latin typeface="Gill Sans MT" panose="020B0502020104020203" pitchFamily="34" charset="0"/>
              </a:rPr>
              <a:t>Alineamiento y ajuste al nuevo Plan Estratégico CSIC 2025</a:t>
            </a:r>
            <a:endParaRPr lang="es-ES" sz="2400" b="1" dirty="0">
              <a:highlight>
                <a:srgbClr val="FFFF00"/>
              </a:highlight>
              <a:latin typeface="Gill Sans MT" panose="020B0502020104020203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s-ES" sz="2600" b="1" dirty="0">
                <a:latin typeface="Gill Sans MT" panose="020B0502020104020203" pitchFamily="34" charset="0"/>
              </a:rPr>
              <a:t>GRUPO DE SEGUIMIENTO HRS4R (FWG)</a:t>
            </a:r>
            <a:endParaRPr lang="es-ES" sz="2600" dirty="0">
              <a:latin typeface="Gill Sans MT" panose="020B0502020104020203" pitchFamily="34" charset="0"/>
            </a:endParaRPr>
          </a:p>
          <a:p>
            <a:pPr lvl="2" algn="just">
              <a:spcBef>
                <a:spcPts val="0"/>
              </a:spcBef>
            </a:pPr>
            <a:r>
              <a:rPr lang="es-ES" sz="2400" dirty="0">
                <a:latin typeface="Gill Sans MT" panose="020B0502020104020203" pitchFamily="34" charset="0"/>
              </a:rPr>
              <a:t>Se reúne semanalmente, </a:t>
            </a:r>
          </a:p>
          <a:p>
            <a:pPr lvl="2" algn="just">
              <a:spcBef>
                <a:spcPts val="0"/>
              </a:spcBef>
            </a:pPr>
            <a:r>
              <a:rPr lang="es-ES" sz="2400" dirty="0">
                <a:latin typeface="Gill Sans MT" panose="020B0502020104020203" pitchFamily="34" charset="0"/>
              </a:rPr>
              <a:t>Revisa prioridades del CRONOGRAMA, analiza las acciones y posible orientación.</a:t>
            </a:r>
          </a:p>
          <a:p>
            <a:pPr lvl="2" algn="just">
              <a:spcBef>
                <a:spcPts val="0"/>
              </a:spcBef>
            </a:pPr>
            <a:r>
              <a:rPr lang="es-ES" sz="2600" b="1" dirty="0">
                <a:latin typeface="Gill Sans MT" panose="020B0502020104020203" pitchFamily="34" charset="0"/>
              </a:rPr>
              <a:t>Cada integrante informa en su Unidad</a:t>
            </a:r>
          </a:p>
          <a:p>
            <a:pPr marL="114300" indent="0">
              <a:spcBef>
                <a:spcPts val="0"/>
              </a:spcBef>
              <a:buNone/>
            </a:pPr>
            <a:endParaRPr lang="es-ES" sz="2400" dirty="0">
              <a:highlight>
                <a:srgbClr val="FFFF00"/>
              </a:highlight>
              <a:latin typeface="Gill Sans MT" panose="020B0502020104020203" pitchFamily="34" charset="0"/>
            </a:endParaRPr>
          </a:p>
          <a:p>
            <a:pPr lvl="1">
              <a:spcBef>
                <a:spcPts val="0"/>
              </a:spcBef>
            </a:pPr>
            <a:endParaRPr lang="es-ES" sz="2200" dirty="0">
              <a:latin typeface="Gill Sans MT" panose="020B0502020104020203" pitchFamily="34" charset="0"/>
            </a:endParaRPr>
          </a:p>
        </p:txBody>
      </p:sp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id="{2A0DD674-175A-43BA-B52A-F34B734E6D91}"/>
              </a:ext>
            </a:extLst>
          </p:cNvPr>
          <p:cNvSpPr txBox="1">
            <a:spLocks/>
          </p:cNvSpPr>
          <p:nvPr/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23</a:t>
            </a:fld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0122A03-3B73-45BF-8A51-05DAD1358165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AF77A2EF-6AB4-4E1C-AB38-0B358EF1B3E3}"/>
              </a:ext>
            </a:extLst>
          </p:cNvPr>
          <p:cNvSpPr txBox="1">
            <a:spLocks/>
          </p:cNvSpPr>
          <p:nvPr/>
        </p:nvSpPr>
        <p:spPr>
          <a:xfrm>
            <a:off x="5204088" y="5556869"/>
            <a:ext cx="3049633" cy="9484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4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s-ES" dirty="0">
                <a:latin typeface="Gill Sans MT" panose="020B0502020104020203" pitchFamily="34" charset="0"/>
              </a:rPr>
              <a:t>GRUPO DE </a:t>
            </a:r>
          </a:p>
          <a:p>
            <a:pPr marL="114300" indent="0" algn="ctr">
              <a:buFont typeface="Arial" pitchFamily="34" charset="0"/>
              <a:buNone/>
            </a:pPr>
            <a:r>
              <a:rPr lang="es-ES" dirty="0">
                <a:latin typeface="Gill Sans MT" panose="020B0502020104020203" pitchFamily="34" charset="0"/>
              </a:rPr>
              <a:t>SEGUIMIENTO HRS4R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5B49F51-1C02-45F0-9C7B-D6B813F6C333}"/>
              </a:ext>
            </a:extLst>
          </p:cNvPr>
          <p:cNvSpPr txBox="1">
            <a:spLocks/>
          </p:cNvSpPr>
          <p:nvPr/>
        </p:nvSpPr>
        <p:spPr>
          <a:xfrm>
            <a:off x="1380329" y="5792284"/>
            <a:ext cx="3154832" cy="4776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4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lvl="1" indent="0" algn="ctr">
              <a:buClr>
                <a:schemeClr val="accent1"/>
              </a:buClr>
              <a:buNone/>
            </a:pPr>
            <a:r>
              <a:rPr lang="es-ES" sz="2200" dirty="0">
                <a:latin typeface="Gill Sans MT" panose="020B0502020104020203" pitchFamily="34" charset="0"/>
              </a:rPr>
              <a:t>COMITÉ SUPERVISOR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9D243439-E76F-4A10-85AC-3BDF38EA3C39}"/>
              </a:ext>
            </a:extLst>
          </p:cNvPr>
          <p:cNvSpPr txBox="1">
            <a:spLocks/>
          </p:cNvSpPr>
          <p:nvPr/>
        </p:nvSpPr>
        <p:spPr>
          <a:xfrm>
            <a:off x="9025161" y="5668636"/>
            <a:ext cx="2941052" cy="724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4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4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s-ES" dirty="0">
                <a:latin typeface="Gill Sans MT" panose="020B0502020104020203" pitchFamily="34" charset="0"/>
              </a:rPr>
              <a:t>UNIDADES IMPLEMENTADORAS</a:t>
            </a:r>
          </a:p>
        </p:txBody>
      </p:sp>
      <p:sp>
        <p:nvSpPr>
          <p:cNvPr id="14" name="Flecha: a la izquierda y derecha 13">
            <a:extLst>
              <a:ext uri="{FF2B5EF4-FFF2-40B4-BE49-F238E27FC236}">
                <a16:creationId xmlns:a16="http://schemas.microsoft.com/office/drawing/2014/main" id="{783853FC-9DFB-4B92-913C-E29E679F7E08}"/>
              </a:ext>
            </a:extLst>
          </p:cNvPr>
          <p:cNvSpPr/>
          <p:nvPr/>
        </p:nvSpPr>
        <p:spPr>
          <a:xfrm>
            <a:off x="4633379" y="5867648"/>
            <a:ext cx="478971" cy="326918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ill Sans MT" panose="020B0502020104020203" pitchFamily="34" charset="0"/>
            </a:endParaRPr>
          </a:p>
        </p:txBody>
      </p:sp>
      <p:sp>
        <p:nvSpPr>
          <p:cNvPr id="15" name="Flecha: a la izquierda y derecha 14">
            <a:extLst>
              <a:ext uri="{FF2B5EF4-FFF2-40B4-BE49-F238E27FC236}">
                <a16:creationId xmlns:a16="http://schemas.microsoft.com/office/drawing/2014/main" id="{C62530EA-7D2B-4C4C-893A-62657D6BC1F6}"/>
              </a:ext>
            </a:extLst>
          </p:cNvPr>
          <p:cNvSpPr/>
          <p:nvPr/>
        </p:nvSpPr>
        <p:spPr>
          <a:xfrm>
            <a:off x="8416423" y="5867648"/>
            <a:ext cx="478971" cy="326918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8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9454" y="1890526"/>
            <a:ext cx="10719829" cy="2472928"/>
          </a:xfrm>
        </p:spPr>
        <p:txBody>
          <a:bodyPr/>
          <a:lstStyle/>
          <a:p>
            <a:endParaRPr lang="es-ES" dirty="0">
              <a:latin typeface="Gill Sans MT" panose="020B0502020104020203" pitchFamily="34" charset="0"/>
            </a:endParaRPr>
          </a:p>
          <a:p>
            <a:endParaRPr lang="es-ES" dirty="0">
              <a:latin typeface="Gill Sans MT" panose="020B0502020104020203" pitchFamily="34" charset="0"/>
            </a:endParaRPr>
          </a:p>
          <a:p>
            <a:endParaRPr lang="es-ES" dirty="0">
              <a:latin typeface="Gill Sans MT" panose="020B0502020104020203" pitchFamily="34" charset="0"/>
            </a:endParaRPr>
          </a:p>
          <a:p>
            <a:endParaRPr lang="es-ES" dirty="0">
              <a:latin typeface="Gill Sans MT" panose="020B0502020104020203" pitchFamily="34" charset="0"/>
            </a:endParaRPr>
          </a:p>
          <a:p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28210" y="2294021"/>
            <a:ext cx="545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spc="-100" dirty="0">
                <a:solidFill>
                  <a:schemeClr val="tx2"/>
                </a:solidFill>
                <a:latin typeface="Gill Sans MT" panose="020B0502020104020203" pitchFamily="34" charset="0"/>
                <a:ea typeface="+mj-ea"/>
                <a:cs typeface="+mj-cs"/>
              </a:rPr>
              <a:t>MUCHAS GRACIAS POR VUESTRA ATENCIÓN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CC2AC40-C397-4275-8E16-E8C629376EF2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CC02F961-DC49-454D-AF06-883AD69277A3}"/>
              </a:ext>
            </a:extLst>
          </p:cNvPr>
          <p:cNvSpPr txBox="1">
            <a:spLocks/>
          </p:cNvSpPr>
          <p:nvPr/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24</a:t>
            </a:fld>
            <a:endParaRPr lang="es-E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5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A766D42-1B21-4275-9C88-A1F828007890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B081707-0224-4E79-88EC-6B462086C836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número de diapositiva 3">
            <a:extLst>
              <a:ext uri="{FF2B5EF4-FFF2-40B4-BE49-F238E27FC236}">
                <a16:creationId xmlns:a16="http://schemas.microsoft.com/office/drawing/2014/main" id="{BFF72B70-BBF4-46B3-A2E7-36DF7E704DBF}"/>
              </a:ext>
            </a:extLst>
          </p:cNvPr>
          <p:cNvSpPr txBox="1">
            <a:spLocks/>
          </p:cNvSpPr>
          <p:nvPr/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3</a:t>
            </a:fld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9B120B8F-7731-477C-A4FF-E219E8B6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9" y="539697"/>
            <a:ext cx="10363200" cy="817561"/>
          </a:xfrm>
        </p:spPr>
        <p:txBody>
          <a:bodyPr/>
          <a:lstStyle/>
          <a:p>
            <a:r>
              <a:rPr lang="fr-FR" sz="4000" dirty="0">
                <a:latin typeface="Gill Sans MT" panose="020B0502020104020203" pitchFamily="34" charset="0"/>
              </a:rPr>
              <a:t>Human Resources Award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9AE0F3D-C968-4484-B77A-2C1F6F17A61E}"/>
              </a:ext>
            </a:extLst>
          </p:cNvPr>
          <p:cNvGrpSpPr/>
          <p:nvPr/>
        </p:nvGrpSpPr>
        <p:grpSpPr>
          <a:xfrm>
            <a:off x="777137" y="1700809"/>
            <a:ext cx="10489601" cy="4517048"/>
            <a:chOff x="-610560" y="1547847"/>
            <a:chExt cx="12848962" cy="4670010"/>
          </a:xfrm>
        </p:grpSpPr>
        <p:sp>
          <p:nvSpPr>
            <p:cNvPr id="21" name="Oval 94">
              <a:extLst>
                <a:ext uri="{FF2B5EF4-FFF2-40B4-BE49-F238E27FC236}">
                  <a16:creationId xmlns:a16="http://schemas.microsoft.com/office/drawing/2014/main" id="{090598AD-F495-49F9-9A84-BFC4DA8FA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275" y="2236873"/>
              <a:ext cx="3321358" cy="3321358"/>
            </a:xfrm>
            <a:prstGeom prst="ellipse">
              <a:avLst/>
            </a:prstGeom>
            <a:noFill/>
            <a:ln w="6350" cap="flat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2" name="Oval 95">
              <a:extLst>
                <a:ext uri="{FF2B5EF4-FFF2-40B4-BE49-F238E27FC236}">
                  <a16:creationId xmlns:a16="http://schemas.microsoft.com/office/drawing/2014/main" id="{4FF492C2-EB0D-4A28-BD2F-B27A1A3D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493" y="2525091"/>
              <a:ext cx="2744924" cy="2744925"/>
            </a:xfrm>
            <a:prstGeom prst="ellipse">
              <a:avLst/>
            </a:prstGeom>
            <a:noFill/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CC3D1388-2527-45AC-892E-3025C8CE1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633" y="1598629"/>
              <a:ext cx="869158" cy="394538"/>
            </a:xfrm>
            <a:custGeom>
              <a:avLst/>
              <a:gdLst>
                <a:gd name="T0" fmla="*/ 0 w 188"/>
                <a:gd name="T1" fmla="*/ 85 h 85"/>
                <a:gd name="T2" fmla="*/ 188 w 188"/>
                <a:gd name="T3" fmla="*/ 85 h 85"/>
                <a:gd name="T4" fmla="*/ 184 w 188"/>
                <a:gd name="T5" fmla="*/ 31 h 85"/>
                <a:gd name="T6" fmla="*/ 138 w 188"/>
                <a:gd name="T7" fmla="*/ 6 h 85"/>
                <a:gd name="T8" fmla="*/ 75 w 188"/>
                <a:gd name="T9" fmla="*/ 0 h 85"/>
                <a:gd name="T10" fmla="*/ 46 w 188"/>
                <a:gd name="T11" fmla="*/ 14 h 85"/>
                <a:gd name="T12" fmla="*/ 0 w 188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85">
                  <a:moveTo>
                    <a:pt x="0" y="85"/>
                  </a:moveTo>
                  <a:cubicBezTo>
                    <a:pt x="188" y="85"/>
                    <a:pt x="188" y="85"/>
                    <a:pt x="188" y="85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10" y="54"/>
                    <a:pt x="0" y="85"/>
                  </a:cubicBezTo>
                  <a:close/>
                </a:path>
              </a:pathLst>
            </a:custGeom>
            <a:solidFill>
              <a:srgbClr val="015685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066AEBAC-379D-4B02-B40B-B8CD534C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402" y="1598629"/>
              <a:ext cx="869158" cy="394538"/>
            </a:xfrm>
            <a:custGeom>
              <a:avLst/>
              <a:gdLst>
                <a:gd name="T0" fmla="*/ 188 w 188"/>
                <a:gd name="T1" fmla="*/ 85 h 85"/>
                <a:gd name="T2" fmla="*/ 0 w 188"/>
                <a:gd name="T3" fmla="*/ 85 h 85"/>
                <a:gd name="T4" fmla="*/ 4 w 188"/>
                <a:gd name="T5" fmla="*/ 31 h 85"/>
                <a:gd name="T6" fmla="*/ 50 w 188"/>
                <a:gd name="T7" fmla="*/ 6 h 85"/>
                <a:gd name="T8" fmla="*/ 112 w 188"/>
                <a:gd name="T9" fmla="*/ 0 h 85"/>
                <a:gd name="T10" fmla="*/ 141 w 188"/>
                <a:gd name="T11" fmla="*/ 14 h 85"/>
                <a:gd name="T12" fmla="*/ 188 w 188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85">
                  <a:moveTo>
                    <a:pt x="188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78" y="54"/>
                    <a:pt x="188" y="85"/>
                  </a:cubicBez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0BC45736-8988-4437-94A0-F0848178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633" y="5772535"/>
              <a:ext cx="869158" cy="394538"/>
            </a:xfrm>
            <a:custGeom>
              <a:avLst/>
              <a:gdLst>
                <a:gd name="T0" fmla="*/ 0 w 188"/>
                <a:gd name="T1" fmla="*/ 0 h 85"/>
                <a:gd name="T2" fmla="*/ 188 w 188"/>
                <a:gd name="T3" fmla="*/ 0 h 85"/>
                <a:gd name="T4" fmla="*/ 184 w 188"/>
                <a:gd name="T5" fmla="*/ 54 h 85"/>
                <a:gd name="T6" fmla="*/ 138 w 188"/>
                <a:gd name="T7" fmla="*/ 79 h 85"/>
                <a:gd name="T8" fmla="*/ 75 w 188"/>
                <a:gd name="T9" fmla="*/ 85 h 85"/>
                <a:gd name="T10" fmla="*/ 46 w 188"/>
                <a:gd name="T11" fmla="*/ 71 h 85"/>
                <a:gd name="T12" fmla="*/ 0 w 188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85">
                  <a:moveTo>
                    <a:pt x="0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10" y="31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A355D001-6B9A-4ED2-B321-32C2863A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402" y="5772535"/>
              <a:ext cx="869158" cy="394538"/>
            </a:xfrm>
            <a:custGeom>
              <a:avLst/>
              <a:gdLst>
                <a:gd name="T0" fmla="*/ 188 w 188"/>
                <a:gd name="T1" fmla="*/ 0 h 85"/>
                <a:gd name="T2" fmla="*/ 0 w 188"/>
                <a:gd name="T3" fmla="*/ 0 h 85"/>
                <a:gd name="T4" fmla="*/ 4 w 188"/>
                <a:gd name="T5" fmla="*/ 54 h 85"/>
                <a:gd name="T6" fmla="*/ 50 w 188"/>
                <a:gd name="T7" fmla="*/ 79 h 85"/>
                <a:gd name="T8" fmla="*/ 112 w 188"/>
                <a:gd name="T9" fmla="*/ 85 h 85"/>
                <a:gd name="T10" fmla="*/ 141 w 188"/>
                <a:gd name="T11" fmla="*/ 71 h 85"/>
                <a:gd name="T12" fmla="*/ 188 w 188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85">
                  <a:moveTo>
                    <a:pt x="1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78" y="31"/>
                    <a:pt x="188" y="0"/>
                  </a:cubicBezTo>
                  <a:close/>
                </a:path>
              </a:pathLst>
            </a:custGeom>
            <a:solidFill>
              <a:srgbClr val="7C7C7C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7" name="Freeform 101">
              <a:extLst>
                <a:ext uri="{FF2B5EF4-FFF2-40B4-BE49-F238E27FC236}">
                  <a16:creationId xmlns:a16="http://schemas.microsoft.com/office/drawing/2014/main" id="{AD5F4BE3-20C9-47B7-90E2-486139802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527" y="1547847"/>
              <a:ext cx="2746146" cy="1712924"/>
            </a:xfrm>
            <a:custGeom>
              <a:avLst/>
              <a:gdLst>
                <a:gd name="T0" fmla="*/ 569 w 594"/>
                <a:gd name="T1" fmla="*/ 114 h 370"/>
                <a:gd name="T2" fmla="*/ 540 w 594"/>
                <a:gd name="T3" fmla="*/ 141 h 370"/>
                <a:gd name="T4" fmla="*/ 428 w 594"/>
                <a:gd name="T5" fmla="*/ 29 h 370"/>
                <a:gd name="T6" fmla="*/ 378 w 594"/>
                <a:gd name="T7" fmla="*/ 5 h 370"/>
                <a:gd name="T8" fmla="*/ 42 w 594"/>
                <a:gd name="T9" fmla="*/ 5 h 370"/>
                <a:gd name="T10" fmla="*/ 0 w 594"/>
                <a:gd name="T11" fmla="*/ 25 h 370"/>
                <a:gd name="T12" fmla="*/ 83 w 594"/>
                <a:gd name="T13" fmla="*/ 37 h 370"/>
                <a:gd name="T14" fmla="*/ 360 w 594"/>
                <a:gd name="T15" fmla="*/ 308 h 370"/>
                <a:gd name="T16" fmla="*/ 317 w 594"/>
                <a:gd name="T17" fmla="*/ 347 h 370"/>
                <a:gd name="T18" fmla="*/ 326 w 594"/>
                <a:gd name="T19" fmla="*/ 370 h 370"/>
                <a:gd name="T20" fmla="*/ 560 w 594"/>
                <a:gd name="T21" fmla="*/ 370 h 370"/>
                <a:gd name="T22" fmla="*/ 594 w 594"/>
                <a:gd name="T23" fmla="*/ 336 h 370"/>
                <a:gd name="T24" fmla="*/ 594 w 594"/>
                <a:gd name="T25" fmla="*/ 125 h 370"/>
                <a:gd name="T26" fmla="*/ 569 w 594"/>
                <a:gd name="T27" fmla="*/ 11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4" h="370">
                  <a:moveTo>
                    <a:pt x="569" y="114"/>
                  </a:moveTo>
                  <a:cubicBezTo>
                    <a:pt x="540" y="141"/>
                    <a:pt x="540" y="141"/>
                    <a:pt x="540" y="141"/>
                  </a:cubicBezTo>
                  <a:cubicBezTo>
                    <a:pt x="428" y="29"/>
                    <a:pt x="428" y="29"/>
                    <a:pt x="428" y="29"/>
                  </a:cubicBezTo>
                  <a:cubicBezTo>
                    <a:pt x="428" y="29"/>
                    <a:pt x="408" y="4"/>
                    <a:pt x="378" y="5"/>
                  </a:cubicBezTo>
                  <a:cubicBezTo>
                    <a:pt x="348" y="6"/>
                    <a:pt x="42" y="5"/>
                    <a:pt x="42" y="5"/>
                  </a:cubicBezTo>
                  <a:cubicBezTo>
                    <a:pt x="42" y="5"/>
                    <a:pt x="14" y="4"/>
                    <a:pt x="0" y="25"/>
                  </a:cubicBezTo>
                  <a:cubicBezTo>
                    <a:pt x="0" y="25"/>
                    <a:pt x="43" y="0"/>
                    <a:pt x="83" y="37"/>
                  </a:cubicBezTo>
                  <a:cubicBezTo>
                    <a:pt x="122" y="73"/>
                    <a:pt x="360" y="308"/>
                    <a:pt x="360" y="308"/>
                  </a:cubicBezTo>
                  <a:cubicBezTo>
                    <a:pt x="317" y="347"/>
                    <a:pt x="317" y="347"/>
                    <a:pt x="317" y="347"/>
                  </a:cubicBezTo>
                  <a:cubicBezTo>
                    <a:pt x="304" y="359"/>
                    <a:pt x="308" y="370"/>
                    <a:pt x="326" y="370"/>
                  </a:cubicBezTo>
                  <a:cubicBezTo>
                    <a:pt x="560" y="370"/>
                    <a:pt x="560" y="370"/>
                    <a:pt x="560" y="370"/>
                  </a:cubicBezTo>
                  <a:cubicBezTo>
                    <a:pt x="579" y="370"/>
                    <a:pt x="594" y="354"/>
                    <a:pt x="594" y="336"/>
                  </a:cubicBezTo>
                  <a:cubicBezTo>
                    <a:pt x="594" y="125"/>
                    <a:pt x="594" y="125"/>
                    <a:pt x="594" y="125"/>
                  </a:cubicBezTo>
                  <a:cubicBezTo>
                    <a:pt x="594" y="106"/>
                    <a:pt x="583" y="101"/>
                    <a:pt x="569" y="1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8" name="Freeform 102">
              <a:extLst>
                <a:ext uri="{FF2B5EF4-FFF2-40B4-BE49-F238E27FC236}">
                  <a16:creationId xmlns:a16="http://schemas.microsoft.com/office/drawing/2014/main" id="{7068F9C9-D4E9-42A9-AB9E-CF71F7484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659" y="1547847"/>
              <a:ext cx="2752006" cy="1712924"/>
            </a:xfrm>
            <a:custGeom>
              <a:avLst/>
              <a:gdLst>
                <a:gd name="T0" fmla="*/ 25 w 595"/>
                <a:gd name="T1" fmla="*/ 114 h 370"/>
                <a:gd name="T2" fmla="*/ 54 w 595"/>
                <a:gd name="T3" fmla="*/ 141 h 370"/>
                <a:gd name="T4" fmla="*/ 166 w 595"/>
                <a:gd name="T5" fmla="*/ 29 h 370"/>
                <a:gd name="T6" fmla="*/ 216 w 595"/>
                <a:gd name="T7" fmla="*/ 5 h 370"/>
                <a:gd name="T8" fmla="*/ 553 w 595"/>
                <a:gd name="T9" fmla="*/ 5 h 370"/>
                <a:gd name="T10" fmla="*/ 595 w 595"/>
                <a:gd name="T11" fmla="*/ 25 h 370"/>
                <a:gd name="T12" fmla="*/ 512 w 595"/>
                <a:gd name="T13" fmla="*/ 37 h 370"/>
                <a:gd name="T14" fmla="*/ 235 w 595"/>
                <a:gd name="T15" fmla="*/ 308 h 370"/>
                <a:gd name="T16" fmla="*/ 277 w 595"/>
                <a:gd name="T17" fmla="*/ 347 h 370"/>
                <a:gd name="T18" fmla="*/ 268 w 595"/>
                <a:gd name="T19" fmla="*/ 370 h 370"/>
                <a:gd name="T20" fmla="*/ 34 w 595"/>
                <a:gd name="T21" fmla="*/ 370 h 370"/>
                <a:gd name="T22" fmla="*/ 0 w 595"/>
                <a:gd name="T23" fmla="*/ 336 h 370"/>
                <a:gd name="T24" fmla="*/ 0 w 595"/>
                <a:gd name="T25" fmla="*/ 125 h 370"/>
                <a:gd name="T26" fmla="*/ 25 w 595"/>
                <a:gd name="T27" fmla="*/ 11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5" h="370">
                  <a:moveTo>
                    <a:pt x="25" y="114"/>
                  </a:moveTo>
                  <a:cubicBezTo>
                    <a:pt x="54" y="141"/>
                    <a:pt x="54" y="141"/>
                    <a:pt x="54" y="14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29"/>
                    <a:pt x="187" y="4"/>
                    <a:pt x="216" y="5"/>
                  </a:cubicBezTo>
                  <a:cubicBezTo>
                    <a:pt x="246" y="6"/>
                    <a:pt x="553" y="5"/>
                    <a:pt x="553" y="5"/>
                  </a:cubicBezTo>
                  <a:cubicBezTo>
                    <a:pt x="553" y="5"/>
                    <a:pt x="580" y="4"/>
                    <a:pt x="595" y="25"/>
                  </a:cubicBezTo>
                  <a:cubicBezTo>
                    <a:pt x="595" y="25"/>
                    <a:pt x="552" y="0"/>
                    <a:pt x="512" y="37"/>
                  </a:cubicBezTo>
                  <a:cubicBezTo>
                    <a:pt x="472" y="73"/>
                    <a:pt x="235" y="308"/>
                    <a:pt x="235" y="308"/>
                  </a:cubicBezTo>
                  <a:cubicBezTo>
                    <a:pt x="277" y="347"/>
                    <a:pt x="277" y="347"/>
                    <a:pt x="277" y="347"/>
                  </a:cubicBezTo>
                  <a:cubicBezTo>
                    <a:pt x="291" y="359"/>
                    <a:pt x="287" y="370"/>
                    <a:pt x="268" y="370"/>
                  </a:cubicBezTo>
                  <a:cubicBezTo>
                    <a:pt x="34" y="370"/>
                    <a:pt x="34" y="370"/>
                    <a:pt x="34" y="370"/>
                  </a:cubicBezTo>
                  <a:cubicBezTo>
                    <a:pt x="15" y="370"/>
                    <a:pt x="0" y="354"/>
                    <a:pt x="0" y="33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6"/>
                    <a:pt x="11" y="101"/>
                    <a:pt x="25" y="114"/>
                  </a:cubicBezTo>
                  <a:close/>
                </a:path>
              </a:pathLst>
            </a:custGeom>
            <a:solidFill>
              <a:schemeClr val="accent6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29" name="Freeform 103">
              <a:extLst>
                <a:ext uri="{FF2B5EF4-FFF2-40B4-BE49-F238E27FC236}">
                  <a16:creationId xmlns:a16="http://schemas.microsoft.com/office/drawing/2014/main" id="{6048E6C1-46E7-41B1-AAE0-64916E4BF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527" y="4504933"/>
              <a:ext cx="2746146" cy="1712924"/>
            </a:xfrm>
            <a:custGeom>
              <a:avLst/>
              <a:gdLst>
                <a:gd name="T0" fmla="*/ 569 w 594"/>
                <a:gd name="T1" fmla="*/ 256 h 370"/>
                <a:gd name="T2" fmla="*/ 540 w 594"/>
                <a:gd name="T3" fmla="*/ 229 h 370"/>
                <a:gd name="T4" fmla="*/ 428 w 594"/>
                <a:gd name="T5" fmla="*/ 341 h 370"/>
                <a:gd name="T6" fmla="*/ 378 w 594"/>
                <a:gd name="T7" fmla="*/ 364 h 370"/>
                <a:gd name="T8" fmla="*/ 42 w 594"/>
                <a:gd name="T9" fmla="*/ 364 h 370"/>
                <a:gd name="T10" fmla="*/ 0 w 594"/>
                <a:gd name="T11" fmla="*/ 345 h 370"/>
                <a:gd name="T12" fmla="*/ 83 w 594"/>
                <a:gd name="T13" fmla="*/ 333 h 370"/>
                <a:gd name="T14" fmla="*/ 360 w 594"/>
                <a:gd name="T15" fmla="*/ 62 h 370"/>
                <a:gd name="T16" fmla="*/ 317 w 594"/>
                <a:gd name="T17" fmla="*/ 23 h 370"/>
                <a:gd name="T18" fmla="*/ 326 w 594"/>
                <a:gd name="T19" fmla="*/ 0 h 370"/>
                <a:gd name="T20" fmla="*/ 560 w 594"/>
                <a:gd name="T21" fmla="*/ 0 h 370"/>
                <a:gd name="T22" fmla="*/ 594 w 594"/>
                <a:gd name="T23" fmla="*/ 34 h 370"/>
                <a:gd name="T24" fmla="*/ 594 w 594"/>
                <a:gd name="T25" fmla="*/ 245 h 370"/>
                <a:gd name="T26" fmla="*/ 569 w 594"/>
                <a:gd name="T27" fmla="*/ 25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4" h="370">
                  <a:moveTo>
                    <a:pt x="569" y="256"/>
                  </a:moveTo>
                  <a:cubicBezTo>
                    <a:pt x="540" y="229"/>
                    <a:pt x="540" y="229"/>
                    <a:pt x="540" y="229"/>
                  </a:cubicBezTo>
                  <a:cubicBezTo>
                    <a:pt x="428" y="341"/>
                    <a:pt x="428" y="341"/>
                    <a:pt x="428" y="341"/>
                  </a:cubicBezTo>
                  <a:cubicBezTo>
                    <a:pt x="428" y="341"/>
                    <a:pt x="408" y="365"/>
                    <a:pt x="378" y="364"/>
                  </a:cubicBezTo>
                  <a:cubicBezTo>
                    <a:pt x="348" y="363"/>
                    <a:pt x="42" y="364"/>
                    <a:pt x="42" y="364"/>
                  </a:cubicBezTo>
                  <a:cubicBezTo>
                    <a:pt x="42" y="364"/>
                    <a:pt x="14" y="365"/>
                    <a:pt x="0" y="345"/>
                  </a:cubicBezTo>
                  <a:cubicBezTo>
                    <a:pt x="0" y="345"/>
                    <a:pt x="43" y="370"/>
                    <a:pt x="83" y="333"/>
                  </a:cubicBezTo>
                  <a:cubicBezTo>
                    <a:pt x="122" y="296"/>
                    <a:pt x="360" y="62"/>
                    <a:pt x="360" y="62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04" y="10"/>
                    <a:pt x="308" y="0"/>
                    <a:pt x="326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79" y="0"/>
                    <a:pt x="594" y="15"/>
                    <a:pt x="594" y="34"/>
                  </a:cubicBezTo>
                  <a:cubicBezTo>
                    <a:pt x="594" y="245"/>
                    <a:pt x="594" y="245"/>
                    <a:pt x="594" y="245"/>
                  </a:cubicBezTo>
                  <a:cubicBezTo>
                    <a:pt x="594" y="263"/>
                    <a:pt x="583" y="268"/>
                    <a:pt x="569" y="256"/>
                  </a:cubicBezTo>
                  <a:close/>
                </a:path>
              </a:pathLst>
            </a:custGeom>
            <a:solidFill>
              <a:srgbClr val="92D050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sp>
          <p:nvSpPr>
            <p:cNvPr id="30" name="Freeform 104">
              <a:extLst>
                <a:ext uri="{FF2B5EF4-FFF2-40B4-BE49-F238E27FC236}">
                  <a16:creationId xmlns:a16="http://schemas.microsoft.com/office/drawing/2014/main" id="{50D9E62A-2B43-4CA6-8620-E340D17A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659" y="4504933"/>
              <a:ext cx="2752006" cy="1712924"/>
            </a:xfrm>
            <a:custGeom>
              <a:avLst/>
              <a:gdLst>
                <a:gd name="T0" fmla="*/ 25 w 595"/>
                <a:gd name="T1" fmla="*/ 256 h 370"/>
                <a:gd name="T2" fmla="*/ 54 w 595"/>
                <a:gd name="T3" fmla="*/ 229 h 370"/>
                <a:gd name="T4" fmla="*/ 166 w 595"/>
                <a:gd name="T5" fmla="*/ 341 h 370"/>
                <a:gd name="T6" fmla="*/ 216 w 595"/>
                <a:gd name="T7" fmla="*/ 364 h 370"/>
                <a:gd name="T8" fmla="*/ 553 w 595"/>
                <a:gd name="T9" fmla="*/ 364 h 370"/>
                <a:gd name="T10" fmla="*/ 595 w 595"/>
                <a:gd name="T11" fmla="*/ 345 h 370"/>
                <a:gd name="T12" fmla="*/ 512 w 595"/>
                <a:gd name="T13" fmla="*/ 333 h 370"/>
                <a:gd name="T14" fmla="*/ 235 w 595"/>
                <a:gd name="T15" fmla="*/ 62 h 370"/>
                <a:gd name="T16" fmla="*/ 277 w 595"/>
                <a:gd name="T17" fmla="*/ 23 h 370"/>
                <a:gd name="T18" fmla="*/ 268 w 595"/>
                <a:gd name="T19" fmla="*/ 0 h 370"/>
                <a:gd name="T20" fmla="*/ 34 w 595"/>
                <a:gd name="T21" fmla="*/ 0 h 370"/>
                <a:gd name="T22" fmla="*/ 0 w 595"/>
                <a:gd name="T23" fmla="*/ 34 h 370"/>
                <a:gd name="T24" fmla="*/ 0 w 595"/>
                <a:gd name="T25" fmla="*/ 245 h 370"/>
                <a:gd name="T26" fmla="*/ 25 w 595"/>
                <a:gd name="T27" fmla="*/ 25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5" h="370">
                  <a:moveTo>
                    <a:pt x="25" y="256"/>
                  </a:moveTo>
                  <a:cubicBezTo>
                    <a:pt x="54" y="229"/>
                    <a:pt x="54" y="229"/>
                    <a:pt x="54" y="229"/>
                  </a:cubicBezTo>
                  <a:cubicBezTo>
                    <a:pt x="166" y="341"/>
                    <a:pt x="166" y="341"/>
                    <a:pt x="166" y="341"/>
                  </a:cubicBezTo>
                  <a:cubicBezTo>
                    <a:pt x="166" y="341"/>
                    <a:pt x="187" y="365"/>
                    <a:pt x="216" y="364"/>
                  </a:cubicBezTo>
                  <a:cubicBezTo>
                    <a:pt x="246" y="363"/>
                    <a:pt x="553" y="364"/>
                    <a:pt x="553" y="364"/>
                  </a:cubicBezTo>
                  <a:cubicBezTo>
                    <a:pt x="553" y="364"/>
                    <a:pt x="580" y="365"/>
                    <a:pt x="595" y="345"/>
                  </a:cubicBezTo>
                  <a:cubicBezTo>
                    <a:pt x="595" y="345"/>
                    <a:pt x="552" y="370"/>
                    <a:pt x="512" y="333"/>
                  </a:cubicBezTo>
                  <a:cubicBezTo>
                    <a:pt x="472" y="296"/>
                    <a:pt x="235" y="62"/>
                    <a:pt x="235" y="62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91" y="10"/>
                    <a:pt x="287" y="0"/>
                    <a:pt x="26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63"/>
                    <a:pt x="11" y="268"/>
                    <a:pt x="25" y="256"/>
                  </a:cubicBezTo>
                  <a:close/>
                </a:path>
              </a:pathLst>
            </a:custGeom>
            <a:solidFill>
              <a:srgbClr val="AAAAAA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endParaRPr>
            </a:p>
          </p:txBody>
        </p:sp>
        <p:grpSp>
          <p:nvGrpSpPr>
            <p:cNvPr id="31" name="Group 106">
              <a:extLst>
                <a:ext uri="{FF2B5EF4-FFF2-40B4-BE49-F238E27FC236}">
                  <a16:creationId xmlns:a16="http://schemas.microsoft.com/office/drawing/2014/main" id="{9827D54F-A354-4273-A87D-D7A6478CE536}"/>
                </a:ext>
              </a:extLst>
            </p:cNvPr>
            <p:cNvGrpSpPr/>
            <p:nvPr/>
          </p:nvGrpSpPr>
          <p:grpSpPr>
            <a:xfrm>
              <a:off x="48330" y="4228511"/>
              <a:ext cx="4029289" cy="1472009"/>
              <a:chOff x="-371477" y="4182228"/>
              <a:chExt cx="3274945" cy="1196425"/>
            </a:xfrm>
          </p:grpSpPr>
          <p:sp>
            <p:nvSpPr>
              <p:cNvPr id="47" name="TextBox 258">
                <a:extLst>
                  <a:ext uri="{FF2B5EF4-FFF2-40B4-BE49-F238E27FC236}">
                    <a16:creationId xmlns:a16="http://schemas.microsoft.com/office/drawing/2014/main" id="{296A4A62-6517-4A77-933F-4EFFFA5BDF18}"/>
                  </a:ext>
                </a:extLst>
              </p:cNvPr>
              <p:cNvSpPr txBox="1"/>
              <p:nvPr/>
            </p:nvSpPr>
            <p:spPr>
              <a:xfrm>
                <a:off x="2545888" y="4913125"/>
                <a:ext cx="357580" cy="465528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2</a:t>
                </a:r>
              </a:p>
            </p:txBody>
          </p:sp>
          <p:grpSp>
            <p:nvGrpSpPr>
              <p:cNvPr id="48" name="Group 134">
                <a:extLst>
                  <a:ext uri="{FF2B5EF4-FFF2-40B4-BE49-F238E27FC236}">
                    <a16:creationId xmlns:a16="http://schemas.microsoft.com/office/drawing/2014/main" id="{511C016A-46A7-4AAB-9160-48A1B3EE00F1}"/>
                  </a:ext>
                </a:extLst>
              </p:cNvPr>
              <p:cNvGrpSpPr/>
              <p:nvPr/>
            </p:nvGrpSpPr>
            <p:grpSpPr>
              <a:xfrm>
                <a:off x="-371477" y="4182228"/>
                <a:ext cx="3223509" cy="1142621"/>
                <a:chOff x="-371477" y="4191754"/>
                <a:chExt cx="3223509" cy="1142621"/>
              </a:xfrm>
            </p:grpSpPr>
            <p:sp>
              <p:nvSpPr>
                <p:cNvPr id="49" name="TextBox 268">
                  <a:extLst>
                    <a:ext uri="{FF2B5EF4-FFF2-40B4-BE49-F238E27FC236}">
                      <a16:creationId xmlns:a16="http://schemas.microsoft.com/office/drawing/2014/main" id="{BDE7CE61-D453-419F-B9AF-024AC08D37D7}"/>
                    </a:ext>
                  </a:extLst>
                </p:cNvPr>
                <p:cNvSpPr txBox="1"/>
                <p:nvPr/>
              </p:nvSpPr>
              <p:spPr>
                <a:xfrm>
                  <a:off x="-246303" y="4791258"/>
                  <a:ext cx="2792190" cy="543117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r" fontAlgn="base">
                    <a:spcAft>
                      <a:spcPct val="0"/>
                    </a:spcAft>
                    <a:defRPr/>
                  </a:pPr>
                  <a:r>
                    <a:rPr lang="en-US" sz="1400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Must ensure the and </a:t>
                  </a:r>
                  <a:r>
                    <a:rPr lang="en-US" sz="1400" b="1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transparency of the recruitment process </a:t>
                  </a:r>
                  <a:r>
                    <a:rPr lang="en-US" sz="1400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the </a:t>
                  </a:r>
                  <a:r>
                    <a:rPr lang="en-US" sz="1400" b="1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equal treatment </a:t>
                  </a:r>
                  <a:r>
                    <a:rPr lang="en-US" sz="1400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of all applicants. </a:t>
                  </a:r>
                  <a:endParaRPr kumimoji="0" 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50" name="TextBox 259">
                  <a:extLst>
                    <a:ext uri="{FF2B5EF4-FFF2-40B4-BE49-F238E27FC236}">
                      <a16:creationId xmlns:a16="http://schemas.microsoft.com/office/drawing/2014/main" id="{DD238B34-EE28-4593-9381-92A169B16929}"/>
                    </a:ext>
                  </a:extLst>
                </p:cNvPr>
                <p:cNvSpPr txBox="1"/>
                <p:nvPr/>
              </p:nvSpPr>
              <p:spPr>
                <a:xfrm>
                  <a:off x="-371477" y="4191754"/>
                  <a:ext cx="3223509" cy="465529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b="1" dirty="0">
                      <a:solidFill>
                        <a:srgbClr val="92D050"/>
                      </a:solidFill>
                      <a:latin typeface="Gill Sans MT" panose="020B0502020104020203" pitchFamily="34" charset="0"/>
                    </a:rPr>
                    <a:t>Code of Conduct for their Recruitment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Gill Sans MT" panose="020B0502020104020203" pitchFamily="34" charset="0"/>
                  </a:endParaRPr>
                </a:p>
              </p:txBody>
            </p:sp>
          </p:grpSp>
        </p:grpSp>
        <p:grpSp>
          <p:nvGrpSpPr>
            <p:cNvPr id="32" name="Group 107">
              <a:extLst>
                <a:ext uri="{FF2B5EF4-FFF2-40B4-BE49-F238E27FC236}">
                  <a16:creationId xmlns:a16="http://schemas.microsoft.com/office/drawing/2014/main" id="{5D671F36-836B-44F5-8EB2-8E3E34C2E9E1}"/>
                </a:ext>
              </a:extLst>
            </p:cNvPr>
            <p:cNvGrpSpPr/>
            <p:nvPr/>
          </p:nvGrpSpPr>
          <p:grpSpPr>
            <a:xfrm>
              <a:off x="-610560" y="1936267"/>
              <a:ext cx="4688179" cy="1716713"/>
              <a:chOff x="-493750" y="2319128"/>
              <a:chExt cx="3810481" cy="1395319"/>
            </a:xfrm>
          </p:grpSpPr>
          <p:sp>
            <p:nvSpPr>
              <p:cNvPr id="43" name="TextBox 246">
                <a:extLst>
                  <a:ext uri="{FF2B5EF4-FFF2-40B4-BE49-F238E27FC236}">
                    <a16:creationId xmlns:a16="http://schemas.microsoft.com/office/drawing/2014/main" id="{CC3F3F87-F3E4-497E-9608-9625E7ECD5B7}"/>
                  </a:ext>
                </a:extLst>
              </p:cNvPr>
              <p:cNvSpPr txBox="1"/>
              <p:nvPr/>
            </p:nvSpPr>
            <p:spPr>
              <a:xfrm>
                <a:off x="2959151" y="2319128"/>
                <a:ext cx="357580" cy="46552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1</a:t>
                </a:r>
              </a:p>
            </p:txBody>
          </p:sp>
          <p:grpSp>
            <p:nvGrpSpPr>
              <p:cNvPr id="44" name="Group 130">
                <a:extLst>
                  <a:ext uri="{FF2B5EF4-FFF2-40B4-BE49-F238E27FC236}">
                    <a16:creationId xmlns:a16="http://schemas.microsoft.com/office/drawing/2014/main" id="{2B64824F-227B-4AD3-A048-A603A3B7BBA5}"/>
                  </a:ext>
                </a:extLst>
              </p:cNvPr>
              <p:cNvGrpSpPr/>
              <p:nvPr/>
            </p:nvGrpSpPr>
            <p:grpSpPr>
              <a:xfrm>
                <a:off x="-493750" y="2514407"/>
                <a:ext cx="3607426" cy="1200040"/>
                <a:chOff x="-493750" y="2514407"/>
                <a:chExt cx="3607426" cy="1200040"/>
              </a:xfrm>
            </p:grpSpPr>
            <p:sp>
              <p:nvSpPr>
                <p:cNvPr id="45" name="TextBox 247">
                  <a:extLst>
                    <a:ext uri="{FF2B5EF4-FFF2-40B4-BE49-F238E27FC236}">
                      <a16:creationId xmlns:a16="http://schemas.microsoft.com/office/drawing/2014/main" id="{D2CA955F-FF63-44C6-8DFF-93B5263469BF}"/>
                    </a:ext>
                  </a:extLst>
                </p:cNvPr>
                <p:cNvSpPr txBox="1"/>
                <p:nvPr/>
              </p:nvSpPr>
              <p:spPr>
                <a:xfrm>
                  <a:off x="-493750" y="2514407"/>
                  <a:ext cx="3492561" cy="465529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b="1" dirty="0">
                      <a:solidFill>
                        <a:schemeClr val="accent4">
                          <a:lumMod val="75000"/>
                        </a:schemeClr>
                      </a:solidFill>
                      <a:latin typeface="Gill Sans MT" panose="020B0502020104020203" pitchFamily="34" charset="0"/>
                    </a:rPr>
                    <a:t>The European Charter for Researchers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46" name="TextBox 267">
                  <a:extLst>
                    <a:ext uri="{FF2B5EF4-FFF2-40B4-BE49-F238E27FC236}">
                      <a16:creationId xmlns:a16="http://schemas.microsoft.com/office/drawing/2014/main" id="{C37B490F-BE2F-4056-921E-BDE96287079B}"/>
                    </a:ext>
                  </a:extLst>
                </p:cNvPr>
                <p:cNvSpPr txBox="1"/>
                <p:nvPr/>
              </p:nvSpPr>
              <p:spPr>
                <a:xfrm>
                  <a:off x="321486" y="2990291"/>
                  <a:ext cx="2792190" cy="724156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r" fontAlgn="base">
                    <a:spcAft>
                      <a:spcPct val="0"/>
                    </a:spcAft>
                    <a:defRPr/>
                  </a:pPr>
                  <a:r>
                    <a:rPr lang="en-US" sz="1400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A set of principles and requirements specifying the roles, responsibilities and rights of </a:t>
                  </a:r>
                  <a:r>
                    <a:rPr lang="en-US" sz="1400" b="1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researchers</a:t>
                  </a:r>
                  <a:r>
                    <a:rPr lang="en-US" sz="1400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 as well as </a:t>
                  </a:r>
                  <a:r>
                    <a:rPr lang="en-US" sz="1400" b="1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employers</a:t>
                  </a:r>
                  <a:r>
                    <a:rPr lang="en-US" sz="1400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.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Gill Sans MT" panose="020B0502020104020203" pitchFamily="34" charset="0"/>
                  </a:endParaRPr>
                </a:p>
              </p:txBody>
            </p:sp>
          </p:grpSp>
        </p:grpSp>
        <p:grpSp>
          <p:nvGrpSpPr>
            <p:cNvPr id="33" name="Group 108">
              <a:extLst>
                <a:ext uri="{FF2B5EF4-FFF2-40B4-BE49-F238E27FC236}">
                  <a16:creationId xmlns:a16="http://schemas.microsoft.com/office/drawing/2014/main" id="{2662F678-C35B-42B3-8864-0D0FE1FFEEE0}"/>
                </a:ext>
              </a:extLst>
            </p:cNvPr>
            <p:cNvGrpSpPr/>
            <p:nvPr/>
          </p:nvGrpSpPr>
          <p:grpSpPr>
            <a:xfrm>
              <a:off x="8269570" y="4079029"/>
              <a:ext cx="3968832" cy="1621490"/>
              <a:chOff x="6204131" y="4060733"/>
              <a:chExt cx="3225807" cy="1317922"/>
            </a:xfrm>
          </p:grpSpPr>
          <p:sp>
            <p:nvSpPr>
              <p:cNvPr id="39" name="TextBox 265">
                <a:extLst>
                  <a:ext uri="{FF2B5EF4-FFF2-40B4-BE49-F238E27FC236}">
                    <a16:creationId xmlns:a16="http://schemas.microsoft.com/office/drawing/2014/main" id="{A31F85F6-7E73-42A6-BCF2-DA6B23C260AB}"/>
                  </a:ext>
                </a:extLst>
              </p:cNvPr>
              <p:cNvSpPr txBox="1"/>
              <p:nvPr/>
            </p:nvSpPr>
            <p:spPr>
              <a:xfrm>
                <a:off x="6204132" y="4913125"/>
                <a:ext cx="357580" cy="465530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4</a:t>
                </a:r>
              </a:p>
            </p:txBody>
          </p:sp>
          <p:grpSp>
            <p:nvGrpSpPr>
              <p:cNvPr id="40" name="Group 126">
                <a:extLst>
                  <a:ext uri="{FF2B5EF4-FFF2-40B4-BE49-F238E27FC236}">
                    <a16:creationId xmlns:a16="http://schemas.microsoft.com/office/drawing/2014/main" id="{B3EF274D-990B-40F0-B44B-450B14FAA5D8}"/>
                  </a:ext>
                </a:extLst>
              </p:cNvPr>
              <p:cNvGrpSpPr/>
              <p:nvPr/>
            </p:nvGrpSpPr>
            <p:grpSpPr>
              <a:xfrm>
                <a:off x="6204131" y="4060733"/>
                <a:ext cx="3225807" cy="1248218"/>
                <a:chOff x="2109215" y="4070259"/>
                <a:chExt cx="3225807" cy="1248218"/>
              </a:xfrm>
            </p:grpSpPr>
            <p:sp>
              <p:nvSpPr>
                <p:cNvPr id="41" name="TextBox 276">
                  <a:extLst>
                    <a:ext uri="{FF2B5EF4-FFF2-40B4-BE49-F238E27FC236}">
                      <a16:creationId xmlns:a16="http://schemas.microsoft.com/office/drawing/2014/main" id="{896DDBFB-A1D0-4F8C-8FD6-5A90D29DA276}"/>
                    </a:ext>
                  </a:extLst>
                </p:cNvPr>
                <p:cNvSpPr txBox="1"/>
                <p:nvPr/>
              </p:nvSpPr>
              <p:spPr>
                <a:xfrm>
                  <a:off x="2466795" y="4594321"/>
                  <a:ext cx="2868227" cy="724156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Gill Sans MT" panose="020B0502020104020203" pitchFamily="34" charset="0"/>
                    </a:rPr>
                    <a:t>Work conditions,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Gill Sans MT" panose="020B0502020104020203" pitchFamily="34" charset="0"/>
                    </a:rPr>
                    <a:t>Transparent and based merits recruitment processes,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Gill Sans MT" panose="020B0502020104020203" pitchFamily="34" charset="0"/>
                    </a:rPr>
                    <a:t>Researchers career development.</a:t>
                  </a:r>
                  <a:endParaRPr lang="en-US" sz="1400" dirty="0">
                    <a:effectLst/>
                    <a:latin typeface="Gill Sans MT" panose="020B0502020104020203" pitchFamily="34" charset="0"/>
                  </a:endParaRPr>
                </a:p>
              </p:txBody>
            </p:sp>
            <p:sp>
              <p:nvSpPr>
                <p:cNvPr id="42" name="TextBox 277">
                  <a:extLst>
                    <a:ext uri="{FF2B5EF4-FFF2-40B4-BE49-F238E27FC236}">
                      <a16:creationId xmlns:a16="http://schemas.microsoft.com/office/drawing/2014/main" id="{C13C3A1B-800F-4707-96CF-1B4A2A92E55A}"/>
                    </a:ext>
                  </a:extLst>
                </p:cNvPr>
                <p:cNvSpPr txBox="1"/>
                <p:nvPr/>
              </p:nvSpPr>
              <p:spPr>
                <a:xfrm>
                  <a:off x="2109215" y="4070259"/>
                  <a:ext cx="3225807" cy="465529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Article</a:t>
                  </a:r>
                  <a:r>
                    <a:rPr kumimoji="0" lang="es-E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 32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Model</a:t>
                  </a:r>
                  <a:r>
                    <a:rPr kumimoji="0" lang="es-E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 </a:t>
                  </a:r>
                  <a:r>
                    <a:rPr kumimoji="0" lang="es-E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Grant</a:t>
                  </a:r>
                  <a:r>
                    <a:rPr kumimoji="0" lang="es-E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 </a:t>
                  </a:r>
                  <a:r>
                    <a:rPr kumimoji="0" lang="es-ES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Agreement</a:t>
                  </a:r>
                  <a:r>
                    <a:rPr kumimoji="0" lang="es-E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AAAAA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 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AAAAA"/>
                    </a:solidFill>
                    <a:effectLst/>
                    <a:uLnTx/>
                    <a:uFillTx/>
                    <a:latin typeface="Gill Sans MT" panose="020B0502020104020203" pitchFamily="34" charset="0"/>
                  </a:endParaRPr>
                </a:p>
              </p:txBody>
            </p:sp>
          </p:grpSp>
        </p:grpSp>
        <p:grpSp>
          <p:nvGrpSpPr>
            <p:cNvPr id="34" name="Group 109">
              <a:extLst>
                <a:ext uri="{FF2B5EF4-FFF2-40B4-BE49-F238E27FC236}">
                  <a16:creationId xmlns:a16="http://schemas.microsoft.com/office/drawing/2014/main" id="{4045B58C-7326-46D3-8DBF-A2EB04E24A9E}"/>
                </a:ext>
              </a:extLst>
            </p:cNvPr>
            <p:cNvGrpSpPr/>
            <p:nvPr/>
          </p:nvGrpSpPr>
          <p:grpSpPr>
            <a:xfrm>
              <a:off x="8269570" y="1936265"/>
              <a:ext cx="3568556" cy="1206516"/>
              <a:chOff x="6204133" y="2319128"/>
              <a:chExt cx="2900469" cy="980639"/>
            </a:xfrm>
          </p:grpSpPr>
          <p:sp>
            <p:nvSpPr>
              <p:cNvPr id="35" name="TextBox 262">
                <a:extLst>
                  <a:ext uri="{FF2B5EF4-FFF2-40B4-BE49-F238E27FC236}">
                    <a16:creationId xmlns:a16="http://schemas.microsoft.com/office/drawing/2014/main" id="{FE35D3A9-CF15-4E85-A25C-F41E21EB4A86}"/>
                  </a:ext>
                </a:extLst>
              </p:cNvPr>
              <p:cNvSpPr txBox="1"/>
              <p:nvPr/>
            </p:nvSpPr>
            <p:spPr>
              <a:xfrm>
                <a:off x="6204133" y="2319128"/>
                <a:ext cx="357580" cy="465530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3</a:t>
                </a:r>
              </a:p>
            </p:txBody>
          </p:sp>
          <p:grpSp>
            <p:nvGrpSpPr>
              <p:cNvPr id="36" name="Group 122">
                <a:extLst>
                  <a:ext uri="{FF2B5EF4-FFF2-40B4-BE49-F238E27FC236}">
                    <a16:creationId xmlns:a16="http://schemas.microsoft.com/office/drawing/2014/main" id="{F1641C5A-6C3F-4333-808C-B27BC44517F2}"/>
                  </a:ext>
                </a:extLst>
              </p:cNvPr>
              <p:cNvGrpSpPr/>
              <p:nvPr/>
            </p:nvGrpSpPr>
            <p:grpSpPr>
              <a:xfrm>
                <a:off x="6438546" y="2694287"/>
                <a:ext cx="2666056" cy="605480"/>
                <a:chOff x="2343630" y="2694287"/>
                <a:chExt cx="2666056" cy="605480"/>
              </a:xfrm>
            </p:grpSpPr>
            <p:sp>
              <p:nvSpPr>
                <p:cNvPr id="37" name="TextBox 279">
                  <a:extLst>
                    <a:ext uri="{FF2B5EF4-FFF2-40B4-BE49-F238E27FC236}">
                      <a16:creationId xmlns:a16="http://schemas.microsoft.com/office/drawing/2014/main" id="{3ACBDCA7-1E00-4067-861E-B872665CB958}"/>
                    </a:ext>
                  </a:extLst>
                </p:cNvPr>
                <p:cNvSpPr txBox="1"/>
                <p:nvPr/>
              </p:nvSpPr>
              <p:spPr>
                <a:xfrm>
                  <a:off x="2343632" y="2694287"/>
                  <a:ext cx="1005370" cy="232765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OTM-R</a:t>
                  </a: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6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rPr>
                    <a:t> </a:t>
                  </a:r>
                </a:p>
              </p:txBody>
            </p:sp>
            <p:sp>
              <p:nvSpPr>
                <p:cNvPr id="38" name="TextBox 280">
                  <a:extLst>
                    <a:ext uri="{FF2B5EF4-FFF2-40B4-BE49-F238E27FC236}">
                      <a16:creationId xmlns:a16="http://schemas.microsoft.com/office/drawing/2014/main" id="{36EC138A-7C9E-45FC-A3F3-8F53554D2FB7}"/>
                    </a:ext>
                  </a:extLst>
                </p:cNvPr>
                <p:cNvSpPr txBox="1"/>
                <p:nvPr/>
              </p:nvSpPr>
              <p:spPr>
                <a:xfrm>
                  <a:off x="2343630" y="2937689"/>
                  <a:ext cx="2666056" cy="362078"/>
                </a:xfrm>
                <a:prstGeom prst="rect">
                  <a:avLst/>
                </a:prstGeom>
                <a:noFill/>
                <a:ln w="6350">
                  <a:noFill/>
                  <a:prstDash val="dash"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fontAlgn="base">
                    <a:spcAft>
                      <a:spcPct val="0"/>
                    </a:spcAft>
                    <a:defRPr/>
                  </a:pPr>
                  <a:r>
                    <a:rPr lang="en-US" sz="1400" dirty="0">
                      <a:solidFill>
                        <a:srgbClr val="3F3F3F"/>
                      </a:solidFill>
                      <a:latin typeface="Gill Sans MT" panose="020B0502020104020203" pitchFamily="34" charset="0"/>
                    </a:rPr>
                    <a:t>Open, Transparent and Merit-based Recruitment of Researchers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Gill Sans MT" panose="020B0502020104020203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2531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A766D42-1B21-4275-9C88-A1F828007890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3200" b="1" dirty="0">
              <a:latin typeface="Gill Sans MT" panose="020B0502020104020203" pitchFamily="34" charset="0"/>
              <a:ea typeface="Cambria" panose="02040503050406030204" pitchFamily="18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B081707-0224-4E79-88EC-6B462086C836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número de diapositiva 3">
            <a:extLst>
              <a:ext uri="{FF2B5EF4-FFF2-40B4-BE49-F238E27FC236}">
                <a16:creationId xmlns:a16="http://schemas.microsoft.com/office/drawing/2014/main" id="{BFF72B70-BBF4-46B3-A2E7-36DF7E704DBF}"/>
              </a:ext>
            </a:extLst>
          </p:cNvPr>
          <p:cNvSpPr txBox="1">
            <a:spLocks/>
          </p:cNvSpPr>
          <p:nvPr/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4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51" name="Tabla 50">
            <a:extLst>
              <a:ext uri="{FF2B5EF4-FFF2-40B4-BE49-F238E27FC236}">
                <a16:creationId xmlns:a16="http://schemas.microsoft.com/office/drawing/2014/main" id="{D1D8CAB7-EEAA-4C1B-B404-D064FE2517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0560" y="1265396"/>
          <a:ext cx="10241432" cy="540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58">
                  <a:extLst>
                    <a:ext uri="{9D8B030D-6E8A-4147-A177-3AD203B41FA5}">
                      <a16:colId xmlns:a16="http://schemas.microsoft.com/office/drawing/2014/main" val="1955013016"/>
                    </a:ext>
                  </a:extLst>
                </a:gridCol>
                <a:gridCol w="2560358">
                  <a:extLst>
                    <a:ext uri="{9D8B030D-6E8A-4147-A177-3AD203B41FA5}">
                      <a16:colId xmlns:a16="http://schemas.microsoft.com/office/drawing/2014/main" val="1747232774"/>
                    </a:ext>
                  </a:extLst>
                </a:gridCol>
                <a:gridCol w="3143505">
                  <a:extLst>
                    <a:ext uri="{9D8B030D-6E8A-4147-A177-3AD203B41FA5}">
                      <a16:colId xmlns:a16="http://schemas.microsoft.com/office/drawing/2014/main" val="3252392082"/>
                    </a:ext>
                  </a:extLst>
                </a:gridCol>
                <a:gridCol w="1977211">
                  <a:extLst>
                    <a:ext uri="{9D8B030D-6E8A-4147-A177-3AD203B41FA5}">
                      <a16:colId xmlns:a16="http://schemas.microsoft.com/office/drawing/2014/main" val="4155554370"/>
                    </a:ext>
                  </a:extLst>
                </a:gridCol>
              </a:tblGrid>
              <a:tr h="572867">
                <a:tc>
                  <a:txBody>
                    <a:bodyPr/>
                    <a:lstStyle/>
                    <a:p>
                      <a:pPr marL="0" marR="0" lvl="0" indent="0" algn="ctr" defTabSz="7429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ETHICAL AND PROFESSIONAL ASPECTS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RECRUITMENT AND SELECTION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WORKING CONDITIONS AND SOCIAL SECURITY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TRAINING AND DEVELOPMENT 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247838"/>
                  </a:ext>
                </a:extLst>
              </a:tr>
              <a:tr h="4828455"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freedom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Ethical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principles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3. Professional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responsibility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4. Professional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attitude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5. Contractual and legal obligations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6.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Accountability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7. Good practice in research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8.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Dissemination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exploitation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results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9.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Public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engagement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10. Non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discrimination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11.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Evaluation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/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appraisal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systems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12.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Recruitment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13.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Recruitment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Code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14.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Selection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Code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15.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Transparency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Code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16.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Judging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merit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Code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17. Variations in the chronological order of CVs (Code)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18. Recognition of mobility experience (Code)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19.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Recognition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qualifications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Code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20.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Seniority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Code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21. Postdoctoral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appointments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(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Code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)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22. Recognition of the profession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23.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Research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environment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24.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Working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conditions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25. Stability and permanence of employment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26.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Funding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and salaries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27.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Gender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balance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28.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Career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29.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Value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of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mobility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30. Access to career advice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31.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Intellectual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Property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Rights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32. Co-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authorship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33.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Teaching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34.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Complains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/ appeals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35. Participation in decision-making bodies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36.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Relation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with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supervisors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37. Supervision and managerial duties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38.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Continuing</a:t>
                      </a: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Professional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Development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n-U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39. Access to research training and continuous development</a:t>
                      </a:r>
                      <a:endParaRPr lang="en-U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ctr">
                        <a:spcBef>
                          <a:spcPts val="1200"/>
                        </a:spcBef>
                      </a:pPr>
                      <a:r>
                        <a:rPr lang="es-ES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40. </a:t>
                      </a:r>
                      <a:r>
                        <a:rPr lang="es-ES" sz="12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Supervision</a:t>
                      </a:r>
                      <a:endParaRPr lang="es-ES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601737"/>
                  </a:ext>
                </a:extLst>
              </a:tr>
            </a:tbl>
          </a:graphicData>
        </a:graphic>
      </p:graphicFrame>
      <p:sp>
        <p:nvSpPr>
          <p:cNvPr id="52" name="Título 1">
            <a:extLst>
              <a:ext uri="{FF2B5EF4-FFF2-40B4-BE49-F238E27FC236}">
                <a16:creationId xmlns:a16="http://schemas.microsoft.com/office/drawing/2014/main" id="{792487AF-4D15-4E44-A4B3-1DDF53E0DE30}"/>
              </a:ext>
            </a:extLst>
          </p:cNvPr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 panose="020B0502020104020203" pitchFamily="34" charset="0"/>
              </a:rPr>
              <a:t>The Charter &amp; Code </a:t>
            </a:r>
            <a:endParaRPr lang="fr-FR" sz="4000" dirty="0">
              <a:latin typeface="Gill Sans MT" panose="020B0502020104020203" pitchFamily="34" charset="0"/>
            </a:endParaRPr>
          </a:p>
        </p:txBody>
      </p:sp>
      <p:pic>
        <p:nvPicPr>
          <p:cNvPr id="54" name="Picture 8">
            <a:extLst>
              <a:ext uri="{FF2B5EF4-FFF2-40B4-BE49-F238E27FC236}">
                <a16:creationId xmlns:a16="http://schemas.microsoft.com/office/drawing/2014/main" id="{A6373D5A-A843-409B-93D0-382F96677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142" y="4572099"/>
            <a:ext cx="2821772" cy="21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1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 bwMode="auto">
          <a:xfrm>
            <a:off x="5606462" y="592137"/>
            <a:ext cx="2880321" cy="8183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114300" indent="0" algn="ctr">
              <a:buNone/>
              <a:defRPr/>
            </a:pPr>
            <a:r>
              <a:rPr lang="en-US" sz="2000" dirty="0">
                <a:latin typeface="Gill Sans MT" panose="020B0502020104020203" pitchFamily="34" charset="0"/>
              </a:rPr>
              <a:t>Plan </a:t>
            </a:r>
            <a:r>
              <a:rPr lang="en-US" sz="2000" dirty="0" err="1">
                <a:latin typeface="Gill Sans MT" panose="020B0502020104020203" pitchFamily="34" charset="0"/>
              </a:rPr>
              <a:t>Estratégico</a:t>
            </a:r>
            <a:r>
              <a:rPr lang="en-US" sz="2000" dirty="0">
                <a:latin typeface="Gill Sans MT" panose="020B0502020104020203" pitchFamily="34" charset="0"/>
              </a:rPr>
              <a:t> CSIC</a:t>
            </a:r>
            <a:endParaRPr sz="2000" dirty="0">
              <a:latin typeface="Gill Sans MT" panose="020B0502020104020203" pitchFamily="34" charset="0"/>
            </a:endParaRPr>
          </a:p>
          <a:p>
            <a:pPr marL="114300" indent="0" algn="ctr">
              <a:buNone/>
              <a:defRPr/>
            </a:pPr>
            <a:r>
              <a:rPr lang="en-US" sz="2000" dirty="0">
                <a:latin typeface="Gill Sans MT" panose="020B0502020104020203" pitchFamily="34" charset="0"/>
              </a:rPr>
              <a:t>2025</a:t>
            </a:r>
            <a:endParaRPr lang="es-ES" sz="2000" dirty="0">
              <a:latin typeface="Gill Sans MT" panose="020B0502020104020203" pitchFamily="34" charset="0"/>
            </a:endParaRPr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79CA15-6B8C-46B3-BCC5-8F63089C5E6F}" type="slidenum">
              <a:rPr lang="es-ES">
                <a:latin typeface="Gill Sans MT" panose="020B0502020104020203" pitchFamily="34" charset="0"/>
              </a:rPr>
              <a:t>5</a:t>
            </a:fld>
            <a:endParaRPr lang="es-ES">
              <a:latin typeface="Gill Sans MT" panose="020B0502020104020203" pitchFamily="34" charset="0"/>
            </a:endParaRPr>
          </a:p>
        </p:txBody>
      </p:sp>
      <p:sp>
        <p:nvSpPr>
          <p:cNvPr id="7" name="Marcador de contenido 2"/>
          <p:cNvSpPr/>
          <p:nvPr/>
        </p:nvSpPr>
        <p:spPr bwMode="auto">
          <a:xfrm>
            <a:off x="5229684" y="5479109"/>
            <a:ext cx="3598453" cy="10714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3429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4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4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Font typeface="Arial"/>
              <a:buNone/>
              <a:defRPr/>
            </a:pPr>
            <a:r>
              <a:rPr lang="en-US" sz="3200" dirty="0">
                <a:latin typeface="Gill Sans MT" panose="020B0502020104020203" pitchFamily="34" charset="0"/>
              </a:rPr>
              <a:t>Plan HRS4R</a:t>
            </a:r>
            <a:endParaRPr sz="3600" dirty="0">
              <a:latin typeface="Gill Sans MT" panose="020B0502020104020203" pitchFamily="34" charset="0"/>
            </a:endParaRPr>
          </a:p>
          <a:p>
            <a:pPr marL="114300" indent="0" algn="ctr">
              <a:buFont typeface="Arial"/>
              <a:buNone/>
              <a:defRPr/>
            </a:pPr>
            <a:r>
              <a:rPr lang="en-US" sz="3200" dirty="0">
                <a:latin typeface="Gill Sans MT" panose="020B0502020104020203" pitchFamily="34" charset="0"/>
              </a:rPr>
              <a:t>2021-2023</a:t>
            </a:r>
            <a:endParaRPr lang="es-ES" sz="3200" dirty="0">
              <a:latin typeface="Gill Sans MT" panose="020B0502020104020203" pitchFamily="34" charset="0"/>
            </a:endParaRPr>
          </a:p>
        </p:txBody>
      </p:sp>
      <p:sp>
        <p:nvSpPr>
          <p:cNvPr id="8" name="Marcador de contenido 2"/>
          <p:cNvSpPr/>
          <p:nvPr/>
        </p:nvSpPr>
        <p:spPr bwMode="auto">
          <a:xfrm>
            <a:off x="8930229" y="1764580"/>
            <a:ext cx="1923961" cy="630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3429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4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4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Font typeface="Arial"/>
              <a:buNone/>
              <a:defRPr/>
            </a:pPr>
            <a:r>
              <a:rPr lang="en-US" sz="2000" dirty="0">
                <a:latin typeface="Gill Sans MT" panose="020B0502020104020203" pitchFamily="34" charset="0"/>
              </a:rPr>
              <a:t>ERA</a:t>
            </a:r>
            <a:endParaRPr lang="es-ES" sz="2000" dirty="0">
              <a:latin typeface="Gill Sans MT" panose="020B0502020104020203" pitchFamily="34" charset="0"/>
            </a:endParaRPr>
          </a:p>
        </p:txBody>
      </p:sp>
      <p:sp>
        <p:nvSpPr>
          <p:cNvPr id="9" name="Marcador de contenido 2"/>
          <p:cNvSpPr/>
          <p:nvPr/>
        </p:nvSpPr>
        <p:spPr bwMode="auto">
          <a:xfrm>
            <a:off x="9187202" y="3267654"/>
            <a:ext cx="2265735" cy="630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3429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4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4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Font typeface="Arial"/>
              <a:buNone/>
              <a:defRPr/>
            </a:pPr>
            <a:r>
              <a:rPr lang="en-US" sz="2000" dirty="0">
                <a:latin typeface="Gill Sans MT" panose="020B0502020104020203" pitchFamily="34" charset="0"/>
              </a:rPr>
              <a:t>Horizonte Europa</a:t>
            </a:r>
            <a:endParaRPr lang="es-ES" sz="2000" dirty="0">
              <a:latin typeface="Gill Sans MT" panose="020B0502020104020203" pitchFamily="34" charset="0"/>
            </a:endParaRPr>
          </a:p>
        </p:txBody>
      </p:sp>
      <p:sp>
        <p:nvSpPr>
          <p:cNvPr id="10" name="Marcador de contenido 2"/>
          <p:cNvSpPr/>
          <p:nvPr/>
        </p:nvSpPr>
        <p:spPr bwMode="auto">
          <a:xfrm>
            <a:off x="8946208" y="4558949"/>
            <a:ext cx="2109573" cy="5303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3429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4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4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s-ES" sz="2000" dirty="0">
                <a:latin typeface="Gill Sans MT" panose="020B0502020104020203" pitchFamily="34" charset="0"/>
              </a:rPr>
              <a:t>España 2050</a:t>
            </a:r>
          </a:p>
        </p:txBody>
      </p:sp>
      <p:sp>
        <p:nvSpPr>
          <p:cNvPr id="11" name="Marcador de contenido 2"/>
          <p:cNvSpPr/>
          <p:nvPr/>
        </p:nvSpPr>
        <p:spPr bwMode="auto">
          <a:xfrm>
            <a:off x="6308832" y="3159481"/>
            <a:ext cx="1440161" cy="530361"/>
          </a:xfrm>
          <a:prstGeom prst="rect">
            <a:avLst/>
          </a:prstGeom>
        </p:spPr>
        <p:txBody>
          <a:bodyPr/>
          <a:lstStyle>
            <a:lvl1pPr marL="3429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4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4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Font typeface="Arial"/>
              <a:buNone/>
              <a:defRPr/>
            </a:pPr>
            <a:r>
              <a:rPr lang="es-ES" sz="2000">
                <a:latin typeface="Gill Sans MT" panose="020B0502020104020203" pitchFamily="34" charset="0"/>
              </a:rPr>
              <a:t>VITAE</a:t>
            </a:r>
            <a:endParaRPr sz="2000">
              <a:latin typeface="Gill Sans MT" panose="020B0502020104020203" pitchFamily="34" charset="0"/>
            </a:endParaRPr>
          </a:p>
        </p:txBody>
      </p:sp>
      <p:sp>
        <p:nvSpPr>
          <p:cNvPr id="12" name="Marcador de contenido 2"/>
          <p:cNvSpPr/>
          <p:nvPr/>
        </p:nvSpPr>
        <p:spPr bwMode="auto">
          <a:xfrm>
            <a:off x="2136182" y="4192872"/>
            <a:ext cx="2925164" cy="896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marL="3429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4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4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1920240" indent="-182880" algn="l" defTabSz="914400">
              <a:spcBef>
                <a:spcPts val="0"/>
              </a:spcBef>
              <a:buClr>
                <a:schemeClr val="accent2"/>
              </a:buClr>
              <a:buFont typeface="Arial"/>
              <a:buChar char="•"/>
              <a:defRPr sz="3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2103120" indent="-182880" algn="l" defTabSz="914400">
              <a:spcBef>
                <a:spcPts val="0"/>
              </a:spcBef>
              <a:buClr>
                <a:schemeClr val="accent3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2286000" indent="-182880" algn="l" defTabSz="914400">
              <a:spcBef>
                <a:spcPts val="0"/>
              </a:spcBef>
              <a:buClr>
                <a:schemeClr val="accent4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None/>
              <a:defRPr/>
            </a:pPr>
            <a:r>
              <a:rPr lang="es-ES" sz="2000" dirty="0">
                <a:latin typeface="Gill Sans MT" panose="020B0502020104020203" pitchFamily="34" charset="0"/>
              </a:rPr>
              <a:t>Actualización del C&amp;C</a:t>
            </a:r>
          </a:p>
          <a:p>
            <a:pPr marL="114300" indent="0" algn="ctr">
              <a:buNone/>
              <a:defRPr/>
            </a:pPr>
            <a:r>
              <a:rPr lang="es-ES" sz="2000" dirty="0">
                <a:latin typeface="Gill Sans MT" panose="020B0502020104020203" pitchFamily="34" charset="0"/>
              </a:rPr>
              <a:t>“Talent </a:t>
            </a:r>
            <a:r>
              <a:rPr lang="es-ES" sz="2000" dirty="0" err="1">
                <a:latin typeface="Gill Sans MT" panose="020B0502020104020203" pitchFamily="34" charset="0"/>
              </a:rPr>
              <a:t>management</a:t>
            </a:r>
            <a:r>
              <a:rPr lang="es-ES" sz="2000" dirty="0">
                <a:latin typeface="Gill Sans MT" panose="020B0502020104020203" pitchFamily="34" charset="0"/>
              </a:rPr>
              <a:t>” </a:t>
            </a:r>
          </a:p>
        </p:txBody>
      </p:sp>
      <p:sp>
        <p:nvSpPr>
          <p:cNvPr id="13" name="Rectángulo 1"/>
          <p:cNvSpPr/>
          <p:nvPr/>
        </p:nvSpPr>
        <p:spPr bwMode="auto">
          <a:xfrm>
            <a:off x="2790951" y="1463398"/>
            <a:ext cx="227039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114300" algn="ctr">
              <a:buClr>
                <a:schemeClr val="accent1"/>
              </a:buClr>
            </a:pPr>
            <a:r>
              <a:rPr lang="es-ES" sz="2000" dirty="0">
                <a:latin typeface="Gill Sans MT" panose="020B0502020104020203" pitchFamily="34" charset="0"/>
              </a:rPr>
              <a:t>EECTI 2021-2027</a:t>
            </a:r>
          </a:p>
        </p:txBody>
      </p:sp>
      <p:sp>
        <p:nvSpPr>
          <p:cNvPr id="14" name="Elipse 2"/>
          <p:cNvSpPr/>
          <p:nvPr/>
        </p:nvSpPr>
        <p:spPr bwMode="auto">
          <a:xfrm>
            <a:off x="6092808" y="2675062"/>
            <a:ext cx="1796972" cy="14384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000" b="1" dirty="0">
                <a:latin typeface="Gill Sans MT" panose="020B0502020104020203" pitchFamily="34" charset="0"/>
              </a:rPr>
              <a:t>RRHH en el CSIC</a:t>
            </a:r>
            <a:endParaRPr sz="2000" dirty="0">
              <a:latin typeface="Gill Sans MT" panose="020B0502020104020203" pitchFamily="34" charset="0"/>
            </a:endParaRPr>
          </a:p>
        </p:txBody>
      </p:sp>
      <p:sp>
        <p:nvSpPr>
          <p:cNvPr id="15" name="Flecha: hacia abajo 6"/>
          <p:cNvSpPr/>
          <p:nvPr/>
        </p:nvSpPr>
        <p:spPr bwMode="auto">
          <a:xfrm>
            <a:off x="6884896" y="1599203"/>
            <a:ext cx="288032" cy="81839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16" name="Flecha: hacia abajo 19"/>
          <p:cNvSpPr/>
          <p:nvPr/>
        </p:nvSpPr>
        <p:spPr bwMode="auto">
          <a:xfrm rot="3515079">
            <a:off x="8217045" y="2209141"/>
            <a:ext cx="249412" cy="71188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17" name="Flecha: hacia abajo 20"/>
          <p:cNvSpPr/>
          <p:nvPr/>
        </p:nvSpPr>
        <p:spPr bwMode="auto">
          <a:xfrm rot="6991872">
            <a:off x="8579648" y="2992641"/>
            <a:ext cx="288032" cy="53036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18" name="Flecha: hacia abajo 21"/>
          <p:cNvSpPr/>
          <p:nvPr/>
        </p:nvSpPr>
        <p:spPr bwMode="auto">
          <a:xfrm rot="7703166">
            <a:off x="8181103" y="4016216"/>
            <a:ext cx="288032" cy="53036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19" name="Flecha: hacia abajo 22"/>
          <p:cNvSpPr/>
          <p:nvPr/>
        </p:nvSpPr>
        <p:spPr bwMode="auto">
          <a:xfrm rot="10800000">
            <a:off x="6884896" y="4590255"/>
            <a:ext cx="288032" cy="53036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20" name="Flecha: hacia abajo 23"/>
          <p:cNvSpPr/>
          <p:nvPr/>
        </p:nvSpPr>
        <p:spPr bwMode="auto">
          <a:xfrm rot="14341486">
            <a:off x="5416493" y="3756258"/>
            <a:ext cx="288032" cy="530361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21" name="Flecha: hacia abajo 24"/>
          <p:cNvSpPr/>
          <p:nvPr/>
        </p:nvSpPr>
        <p:spPr bwMode="auto">
          <a:xfrm rot="17896214">
            <a:off x="5625816" y="1911263"/>
            <a:ext cx="295171" cy="9038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23" name="Rectángulo 1">
            <a:extLst>
              <a:ext uri="{FF2B5EF4-FFF2-40B4-BE49-F238E27FC236}">
                <a16:creationId xmlns:a16="http://schemas.microsoft.com/office/drawing/2014/main" id="{1BF9AACF-F13B-4901-B7BD-EE03FADA7879}"/>
              </a:ext>
            </a:extLst>
          </p:cNvPr>
          <p:cNvSpPr/>
          <p:nvPr/>
        </p:nvSpPr>
        <p:spPr bwMode="auto">
          <a:xfrm>
            <a:off x="2136183" y="2586115"/>
            <a:ext cx="2482420" cy="753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114300" algn="ctr">
              <a:buClr>
                <a:schemeClr val="accent1"/>
              </a:buClr>
            </a:pPr>
            <a:r>
              <a:rPr lang="es-ES" sz="2000" dirty="0">
                <a:latin typeface="Gill Sans MT" panose="020B0502020104020203" pitchFamily="34" charset="0"/>
              </a:rPr>
              <a:t>PEICTI 2021-2023</a:t>
            </a:r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FC39BB5B-147D-48A6-9891-27FB34E1E38F}"/>
              </a:ext>
            </a:extLst>
          </p:cNvPr>
          <p:cNvSpPr/>
          <p:nvPr/>
        </p:nvSpPr>
        <p:spPr bwMode="auto">
          <a:xfrm rot="16200000">
            <a:off x="5229256" y="2824606"/>
            <a:ext cx="295171" cy="90381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 sz="2000">
              <a:latin typeface="Gill Sans MT" panose="020B0502020104020203" pitchFamily="34" charset="0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96D2521E-5D1E-4E1D-9A44-8EF4FCBE7579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id="{66895C72-E59E-4426-92A1-DB67D3AB7CE3}"/>
              </a:ext>
            </a:extLst>
          </p:cNvPr>
          <p:cNvSpPr txBox="1">
            <a:spLocks/>
          </p:cNvSpPr>
          <p:nvPr/>
        </p:nvSpPr>
        <p:spPr>
          <a:xfrm>
            <a:off x="124520" y="914707"/>
            <a:ext cx="73152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6</a:t>
            </a:fld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F3D71A7-9562-411B-845E-D8CBFEF7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768" y="646209"/>
            <a:ext cx="10363200" cy="8175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HRS4R STRATEGY in a nutshell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DBCE4C1-6978-4762-BFE0-C1CA67052AC2}"/>
              </a:ext>
            </a:extLst>
          </p:cNvPr>
          <p:cNvSpPr txBox="1">
            <a:spLocks/>
          </p:cNvSpPr>
          <p:nvPr/>
        </p:nvSpPr>
        <p:spPr>
          <a:xfrm>
            <a:off x="1507928" y="1878542"/>
            <a:ext cx="10905699" cy="3881904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ts val="9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ts val="9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ts val="9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ts val="9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ts val="9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Clr>
                <a:srgbClr val="FFD624"/>
              </a:buClr>
              <a:buFont typeface="Arial" pitchFamily="34" charset="0"/>
              <a:buNone/>
              <a:defRPr/>
            </a:pPr>
            <a:r>
              <a:rPr lang="en-GB" altLang="en-US" dirty="0"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HRS4R is the mechanism to implement the principles of C&amp;C</a:t>
            </a:r>
          </a:p>
          <a:p>
            <a:pPr marL="0" indent="0">
              <a:lnSpc>
                <a:spcPct val="110000"/>
              </a:lnSpc>
              <a:buClr>
                <a:srgbClr val="FFD624"/>
              </a:buClr>
              <a:buFont typeface="Arial" pitchFamily="34" charset="0"/>
              <a:buNone/>
              <a:defRPr/>
            </a:pPr>
            <a:endParaRPr lang="en-GB" altLang="en-US" sz="1100" dirty="0">
              <a:latin typeface="Gill Sans MT" panose="020B0502020104020203" pitchFamily="34" charset="0"/>
              <a:ea typeface="MS PGothic" pitchFamily="34" charset="-128"/>
              <a:cs typeface="Arial" charset="0"/>
            </a:endParaRPr>
          </a:p>
          <a:p>
            <a:pPr marL="657225" indent="-342900">
              <a:lnSpc>
                <a:spcPct val="110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b="1" dirty="0">
                <a:solidFill>
                  <a:srgbClr val="CC0066"/>
                </a:solidFill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Voluntary, structured and monitored </a:t>
            </a:r>
            <a:r>
              <a:rPr lang="en-GB" altLang="en-US" dirty="0"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procedure (continuous assessment)</a:t>
            </a:r>
          </a:p>
          <a:p>
            <a:pPr marL="657225" indent="-342900">
              <a:lnSpc>
                <a:spcPct val="110000"/>
              </a:lnSpc>
              <a:buClr>
                <a:srgbClr val="0F5494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Based on </a:t>
            </a:r>
            <a:r>
              <a:rPr lang="en-GB" altLang="en-US" b="1" dirty="0">
                <a:solidFill>
                  <a:srgbClr val="2D5EC1"/>
                </a:solidFill>
                <a:latin typeface="Gill Sans MT" panose="020B0502020104020203" pitchFamily="34" charset="0"/>
                <a:ea typeface="MS PGothic" pitchFamily="34" charset="-128"/>
                <a:cs typeface="Arial" charset="0"/>
              </a:rPr>
              <a:t>gap-analysis and action plan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latin typeface="Gill Sans MT" panose="020B0502020104020203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0745E89-89F9-4C73-8786-186CDF07C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837" y="4410498"/>
            <a:ext cx="1586901" cy="1147859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53C536FB-8F9C-4AB4-92FD-F3158270A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054" y="4336493"/>
            <a:ext cx="1687692" cy="949326"/>
          </a:xfrm>
          <a:prstGeom prst="roundRect">
            <a:avLst/>
          </a:prstGeom>
          <a:ln>
            <a:solidFill>
              <a:srgbClr val="FCC95D"/>
            </a:solidFill>
          </a:ln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7F2DD084-6BD1-4618-AA34-141A0EAA0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541" y="4349819"/>
            <a:ext cx="1411057" cy="936000"/>
          </a:xfrm>
          <a:prstGeom prst="roundRect">
            <a:avLst/>
          </a:prstGeom>
        </p:spPr>
      </p:pic>
      <p:grpSp>
        <p:nvGrpSpPr>
          <p:cNvPr id="15" name="Group 6">
            <a:extLst>
              <a:ext uri="{FF2B5EF4-FFF2-40B4-BE49-F238E27FC236}">
                <a16:creationId xmlns:a16="http://schemas.microsoft.com/office/drawing/2014/main" id="{B90204E1-1C8C-4266-A5AB-5814BA3C0980}"/>
              </a:ext>
            </a:extLst>
          </p:cNvPr>
          <p:cNvGrpSpPr/>
          <p:nvPr/>
        </p:nvGrpSpPr>
        <p:grpSpPr>
          <a:xfrm>
            <a:off x="3056860" y="5408364"/>
            <a:ext cx="1871958" cy="504056"/>
            <a:chOff x="942636" y="0"/>
            <a:chExt cx="1871958" cy="504056"/>
          </a:xfrm>
        </p:grpSpPr>
        <p:sp>
          <p:nvSpPr>
            <p:cNvPr id="16" name="Chevron 13">
              <a:extLst>
                <a:ext uri="{FF2B5EF4-FFF2-40B4-BE49-F238E27FC236}">
                  <a16:creationId xmlns:a16="http://schemas.microsoft.com/office/drawing/2014/main" id="{D27E2BC8-7E09-4B24-88BC-720AB91A6602}"/>
                </a:ext>
              </a:extLst>
            </p:cNvPr>
            <p:cNvSpPr/>
            <p:nvPr/>
          </p:nvSpPr>
          <p:spPr>
            <a:xfrm>
              <a:off x="942636" y="0"/>
              <a:ext cx="1871958" cy="50405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9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>
              <a:extLst>
                <a:ext uri="{FF2B5EF4-FFF2-40B4-BE49-F238E27FC236}">
                  <a16:creationId xmlns:a16="http://schemas.microsoft.com/office/drawing/2014/main" id="{813C978C-06A5-48A4-8FF3-834F3BBBE1E9}"/>
                </a:ext>
              </a:extLst>
            </p:cNvPr>
            <p:cNvSpPr txBox="1"/>
            <p:nvPr/>
          </p:nvSpPr>
          <p:spPr>
            <a:xfrm>
              <a:off x="1194664" y="0"/>
              <a:ext cx="1367902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F5494"/>
                  </a:solidFill>
                  <a:latin typeface="Gill Sans MT" panose="020B0502020104020203" pitchFamily="34" charset="0"/>
                </a:rPr>
                <a:t>gap analysis</a:t>
              </a:r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7878D3C6-C6DE-45D1-86A0-2B12DDD45BE5}"/>
              </a:ext>
            </a:extLst>
          </p:cNvPr>
          <p:cNvGrpSpPr/>
          <p:nvPr/>
        </p:nvGrpSpPr>
        <p:grpSpPr>
          <a:xfrm>
            <a:off x="6092909" y="5408364"/>
            <a:ext cx="1871958" cy="504056"/>
            <a:chOff x="3728157" y="0"/>
            <a:chExt cx="1871958" cy="504056"/>
          </a:xfrm>
        </p:grpSpPr>
        <p:sp>
          <p:nvSpPr>
            <p:cNvPr id="19" name="Chevron 11">
              <a:extLst>
                <a:ext uri="{FF2B5EF4-FFF2-40B4-BE49-F238E27FC236}">
                  <a16:creationId xmlns:a16="http://schemas.microsoft.com/office/drawing/2014/main" id="{A1A8D5D0-025F-4A67-A72C-D632279BBB61}"/>
                </a:ext>
              </a:extLst>
            </p:cNvPr>
            <p:cNvSpPr/>
            <p:nvPr/>
          </p:nvSpPr>
          <p:spPr>
            <a:xfrm>
              <a:off x="3728157" y="0"/>
              <a:ext cx="1871958" cy="50405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9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6">
              <a:extLst>
                <a:ext uri="{FF2B5EF4-FFF2-40B4-BE49-F238E27FC236}">
                  <a16:creationId xmlns:a16="http://schemas.microsoft.com/office/drawing/2014/main" id="{13B70134-4C22-43F4-9508-CBA597BE4EC4}"/>
                </a:ext>
              </a:extLst>
            </p:cNvPr>
            <p:cNvSpPr txBox="1"/>
            <p:nvPr/>
          </p:nvSpPr>
          <p:spPr>
            <a:xfrm>
              <a:off x="3980185" y="0"/>
              <a:ext cx="1367902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0F5494"/>
                  </a:solidFill>
                  <a:latin typeface="Gill Sans MT" panose="020B0502020104020203" pitchFamily="34" charset="0"/>
                </a:rPr>
                <a:t>action plan</a:t>
              </a:r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3E71C3F0-8CB5-4121-89E2-2B9A2FBEEFB6}"/>
              </a:ext>
            </a:extLst>
          </p:cNvPr>
          <p:cNvGrpSpPr/>
          <p:nvPr/>
        </p:nvGrpSpPr>
        <p:grpSpPr>
          <a:xfrm>
            <a:off x="8812114" y="5408364"/>
            <a:ext cx="1871958" cy="504056"/>
            <a:chOff x="6408240" y="0"/>
            <a:chExt cx="1871958" cy="504056"/>
          </a:xfrm>
        </p:grpSpPr>
        <p:sp>
          <p:nvSpPr>
            <p:cNvPr id="22" name="Chevron 9">
              <a:extLst>
                <a:ext uri="{FF2B5EF4-FFF2-40B4-BE49-F238E27FC236}">
                  <a16:creationId xmlns:a16="http://schemas.microsoft.com/office/drawing/2014/main" id="{AA972943-EEF0-4CEA-8558-CB4DD42999E3}"/>
                </a:ext>
              </a:extLst>
            </p:cNvPr>
            <p:cNvSpPr/>
            <p:nvPr/>
          </p:nvSpPr>
          <p:spPr>
            <a:xfrm>
              <a:off x="6408240" y="0"/>
              <a:ext cx="1871958" cy="50405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95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8">
              <a:extLst>
                <a:ext uri="{FF2B5EF4-FFF2-40B4-BE49-F238E27FC236}">
                  <a16:creationId xmlns:a16="http://schemas.microsoft.com/office/drawing/2014/main" id="{07955D32-E2B9-42BD-A94D-7FCA8CAC900D}"/>
                </a:ext>
              </a:extLst>
            </p:cNvPr>
            <p:cNvSpPr txBox="1"/>
            <p:nvPr/>
          </p:nvSpPr>
          <p:spPr>
            <a:xfrm>
              <a:off x="6660268" y="0"/>
              <a:ext cx="1367902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rgbClr val="0F5494"/>
                  </a:solidFill>
                  <a:latin typeface="Gill Sans MT" panose="020B0502020104020203" pitchFamily="34" charset="0"/>
                </a:rPr>
                <a:t>online publication</a:t>
              </a:r>
            </a:p>
          </p:txBody>
        </p:sp>
      </p:grpSp>
      <p:sp>
        <p:nvSpPr>
          <p:cNvPr id="27" name="Título 1">
            <a:extLst>
              <a:ext uri="{FF2B5EF4-FFF2-40B4-BE49-F238E27FC236}">
                <a16:creationId xmlns:a16="http://schemas.microsoft.com/office/drawing/2014/main" id="{6EB8BFD5-4149-4F2E-86CF-3ECD64ED77B7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0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6107" y="2257891"/>
            <a:ext cx="6685963" cy="2744414"/>
          </a:xfrm>
        </p:spPr>
        <p:txBody>
          <a:bodyPr/>
          <a:lstStyle/>
          <a:p>
            <a:pPr marL="114300" indent="0">
              <a:buNone/>
            </a:pPr>
            <a:r>
              <a:rPr lang="es-ES" sz="2400" b="1" dirty="0">
                <a:latin typeface="Gill Sans MT" panose="020B0502020104020203" pitchFamily="34" charset="0"/>
              </a:rPr>
              <a:t>Top-</a:t>
            </a:r>
            <a:r>
              <a:rPr lang="es-ES" sz="2400" b="1" dirty="0" err="1">
                <a:latin typeface="Gill Sans MT" panose="020B0502020104020203" pitchFamily="34" charset="0"/>
              </a:rPr>
              <a:t>down</a:t>
            </a:r>
            <a:r>
              <a:rPr lang="es-ES" sz="2400" b="1" dirty="0">
                <a:latin typeface="Gill Sans MT" panose="020B0502020104020203" pitchFamily="34" charset="0"/>
              </a:rPr>
              <a:t> and </a:t>
            </a:r>
            <a:r>
              <a:rPr lang="es-ES" sz="2400" b="1" dirty="0" err="1">
                <a:latin typeface="Gill Sans MT" panose="020B0502020104020203" pitchFamily="34" charset="0"/>
              </a:rPr>
              <a:t>bottom</a:t>
            </a:r>
            <a:r>
              <a:rPr lang="es-ES" sz="2400" b="1" dirty="0">
                <a:latin typeface="Gill Sans MT" panose="020B0502020104020203" pitchFamily="34" charset="0"/>
              </a:rPr>
              <a:t>-up</a:t>
            </a:r>
          </a:p>
          <a:p>
            <a:endParaRPr lang="es-E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Obtaining the support of </a:t>
            </a:r>
            <a:r>
              <a:rPr lang="en-US" b="1" dirty="0">
                <a:latin typeface="Gill Sans MT" panose="020B0502020104020203" pitchFamily="34" charset="0"/>
              </a:rPr>
              <a:t>CSIC's governing bodies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Involve our </a:t>
            </a:r>
            <a:r>
              <a:rPr lang="en-US" b="1" dirty="0">
                <a:latin typeface="Gill Sans MT" panose="020B0502020104020203" pitchFamily="34" charset="0"/>
              </a:rPr>
              <a:t>entire research community</a:t>
            </a:r>
          </a:p>
          <a:p>
            <a:pPr lvl="1"/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Involve </a:t>
            </a:r>
            <a:r>
              <a:rPr lang="en-US" b="1" dirty="0">
                <a:latin typeface="Gill Sans MT" panose="020B0502020104020203" pitchFamily="34" charset="0"/>
              </a:rPr>
              <a:t>administrative units / management</a:t>
            </a:r>
          </a:p>
          <a:p>
            <a:pPr marL="41148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7</a:t>
            </a:fld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ill Sans MT" panose="020B0502020104020203" pitchFamily="34" charset="0"/>
              </a:rPr>
              <a:t>How to implement a successful HR strategy in the CSIC</a:t>
            </a:r>
            <a:r>
              <a:rPr lang="es-ES" sz="4000" dirty="0">
                <a:latin typeface="Gill Sans MT" panose="020B0502020104020203" pitchFamily="34" charset="0"/>
              </a:rPr>
              <a:t>?</a:t>
            </a:r>
            <a:endParaRPr lang="fr-FR" sz="4000" dirty="0">
              <a:latin typeface="Gill Sans MT" panose="020B05020201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ED308B9-A7E0-4BA1-87FD-5580F878D5A1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4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8</a:t>
            </a:fld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985588" y="2011647"/>
            <a:ext cx="4114800" cy="3857625"/>
          </a:xfrm>
          <a:prstGeom prst="ellipse">
            <a:avLst/>
          </a:prstGeom>
          <a:solidFill>
            <a:srgbClr val="1F497D"/>
          </a:solidFill>
          <a:ln w="38100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kern="0" dirty="0">
              <a:solidFill>
                <a:prstClr val="white"/>
              </a:solidFill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Mini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working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groups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(R1, R2-R3 y R4)</a:t>
            </a:r>
          </a:p>
        </p:txBody>
      </p:sp>
      <p:sp>
        <p:nvSpPr>
          <p:cNvPr id="17" name="Elipse 16"/>
          <p:cNvSpPr/>
          <p:nvPr/>
        </p:nvSpPr>
        <p:spPr>
          <a:xfrm>
            <a:off x="3323979" y="5083176"/>
            <a:ext cx="1971675" cy="1103709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SEGE</a:t>
            </a:r>
          </a:p>
        </p:txBody>
      </p:sp>
      <p:sp>
        <p:nvSpPr>
          <p:cNvPr id="18" name="Elipse 17"/>
          <p:cNvSpPr/>
          <p:nvPr/>
        </p:nvSpPr>
        <p:spPr>
          <a:xfrm>
            <a:off x="2742327" y="4247161"/>
            <a:ext cx="1971675" cy="1137532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VRI</a:t>
            </a:r>
          </a:p>
        </p:txBody>
      </p:sp>
      <p:sp>
        <p:nvSpPr>
          <p:cNvPr id="19" name="Elipse 18"/>
          <p:cNvSpPr/>
          <p:nvPr/>
        </p:nvSpPr>
        <p:spPr>
          <a:xfrm>
            <a:off x="2686027" y="3350505"/>
            <a:ext cx="1861112" cy="1224304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VORI</a:t>
            </a:r>
          </a:p>
        </p:txBody>
      </p:sp>
      <p:sp>
        <p:nvSpPr>
          <p:cNvPr id="20" name="Elipse 19"/>
          <p:cNvSpPr/>
          <p:nvPr/>
        </p:nvSpPr>
        <p:spPr>
          <a:xfrm>
            <a:off x="2686027" y="2619948"/>
            <a:ext cx="1919037" cy="1141393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VICYT</a:t>
            </a:r>
          </a:p>
        </p:txBody>
      </p:sp>
      <p:sp>
        <p:nvSpPr>
          <p:cNvPr id="21" name="Elipse 20"/>
          <p:cNvSpPr/>
          <p:nvPr/>
        </p:nvSpPr>
        <p:spPr>
          <a:xfrm>
            <a:off x="4574240" y="2573337"/>
            <a:ext cx="3119194" cy="1977544"/>
          </a:xfrm>
          <a:prstGeom prst="ellipse">
            <a:avLst/>
          </a:prstGeom>
          <a:solidFill>
            <a:srgbClr val="1F497D">
              <a:lumMod val="75000"/>
            </a:srgbClr>
          </a:solidFill>
          <a:ln w="57150" cap="flat" cmpd="sng" algn="ctr">
            <a:solidFill>
              <a:srgbClr val="FFFF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Working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Group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 (8 + 3) </a:t>
            </a:r>
            <a:r>
              <a:rPr lang="en-US" kern="0" dirty="0">
                <a:solidFill>
                  <a:prstClr val="white"/>
                </a:solidFill>
                <a:latin typeface="Gill Sans MT" panose="020B0502020104020203" pitchFamily="34" charset="0"/>
              </a:rPr>
              <a:t>with a Representative Community of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prstClr val="white"/>
                </a:solidFill>
                <a:latin typeface="Gill Sans MT" panose="020B0502020104020203" pitchFamily="34" charset="0"/>
              </a:rPr>
              <a:t>Researchers and trade unions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(12)</a:t>
            </a:r>
          </a:p>
        </p:txBody>
      </p:sp>
      <p:sp>
        <p:nvSpPr>
          <p:cNvPr id="22" name="Elipse 21"/>
          <p:cNvSpPr/>
          <p:nvPr/>
        </p:nvSpPr>
        <p:spPr>
          <a:xfrm>
            <a:off x="2933920" y="1694034"/>
            <a:ext cx="2211045" cy="12339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PRESIDENCY</a:t>
            </a:r>
          </a:p>
        </p:txBody>
      </p:sp>
      <p:sp>
        <p:nvSpPr>
          <p:cNvPr id="23" name="Elipse 22"/>
          <p:cNvSpPr/>
          <p:nvPr/>
        </p:nvSpPr>
        <p:spPr>
          <a:xfrm>
            <a:off x="7197315" y="1867946"/>
            <a:ext cx="2228850" cy="1228725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Survey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Researchers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(5.500)</a:t>
            </a: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 bwMode="auto">
          <a:xfrm>
            <a:off x="8282086" y="3481629"/>
            <a:ext cx="3646312" cy="169307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38100">
            <a:solidFill>
              <a:srgbClr val="9BBB59">
                <a:lumMod val="7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  <a:latin typeface="Gill Sans MT" panose="020B0502020104020203" pitchFamily="34" charset="0"/>
              </a:rPr>
              <a:t>First Stage Researcher (R1)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</a:rPr>
              <a:t> (Up to the point of PhD)</a:t>
            </a:r>
          </a:p>
          <a:p>
            <a:pPr lvl="0">
              <a:defRPr/>
            </a:pPr>
            <a:r>
              <a:rPr lang="en-US" sz="1200" b="1" dirty="0" err="1">
                <a:solidFill>
                  <a:prstClr val="black"/>
                </a:solidFill>
                <a:latin typeface="Gill Sans MT" panose="020B0502020104020203" pitchFamily="34" charset="0"/>
              </a:rPr>
              <a:t>Recognised</a:t>
            </a:r>
            <a:r>
              <a:rPr lang="en-US" sz="1200" b="1" dirty="0">
                <a:solidFill>
                  <a:prstClr val="black"/>
                </a:solidFill>
                <a:latin typeface="Gill Sans MT" panose="020B0502020104020203" pitchFamily="34" charset="0"/>
              </a:rPr>
              <a:t> Researcher (R2)</a:t>
            </a:r>
            <a:r>
              <a:rPr lang="en-US" sz="1200" dirty="0">
                <a:solidFill>
                  <a:prstClr val="black"/>
                </a:solidFill>
                <a:latin typeface="Gill Sans MT" panose="020B0502020104020203" pitchFamily="34" charset="0"/>
              </a:rPr>
              <a:t> (PhD holders or equivalent who are not yet fully independent).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R3 - Established Researcher </a:t>
            </a:r>
            <a:r>
              <a:rPr lang="en-US" sz="12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(Researchers who have developed a level of independence)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R4 - Leading Researcher </a:t>
            </a:r>
            <a:r>
              <a:rPr lang="en-US" sz="12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(Researchers leading their research area or field)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 flipH="1">
            <a:off x="1717540" y="2475387"/>
            <a:ext cx="549202" cy="2838177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76182" y="2451243"/>
            <a:ext cx="5905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Gill Sans MT" panose="020B0502020104020203" pitchFamily="34" charset="0"/>
                <a:ea typeface="ＭＳ Ｐゴシック" charset="-128"/>
              </a:rPr>
              <a:t>SUPERVISOR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Gill Sans MT" panose="020B0502020104020203" pitchFamily="34" charset="0"/>
              <a:ea typeface="ＭＳ Ｐゴシック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Gill Sans MT" panose="020B0502020104020203" pitchFamily="34" charset="0"/>
                <a:ea typeface="ＭＳ Ｐゴシック" charset="-128"/>
              </a:rPr>
              <a:t>COMMITTEE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1487489" y="539697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err="1">
                <a:latin typeface="Gill Sans MT" panose="020B0502020104020203" pitchFamily="34" charset="0"/>
              </a:rPr>
              <a:t>Appointment</a:t>
            </a:r>
            <a:r>
              <a:rPr lang="es-ES" sz="4000" dirty="0">
                <a:latin typeface="Gill Sans MT" panose="020B0502020104020203" pitchFamily="34" charset="0"/>
              </a:rPr>
              <a:t> of the </a:t>
            </a:r>
            <a:r>
              <a:rPr lang="es-ES" sz="4000" dirty="0" err="1">
                <a:latin typeface="Gill Sans MT" panose="020B0502020104020203" pitchFamily="34" charset="0"/>
              </a:rPr>
              <a:t>Working</a:t>
            </a:r>
            <a:r>
              <a:rPr lang="es-ES" sz="4000" dirty="0">
                <a:latin typeface="Gill Sans MT" panose="020B0502020104020203" pitchFamily="34" charset="0"/>
              </a:rPr>
              <a:t> </a:t>
            </a:r>
            <a:r>
              <a:rPr lang="es-ES" sz="4000" dirty="0" err="1">
                <a:latin typeface="Gill Sans MT" panose="020B0502020104020203" pitchFamily="34" charset="0"/>
              </a:rPr>
              <a:t>Groups</a:t>
            </a:r>
            <a:endParaRPr lang="fr-FR" sz="4000" dirty="0">
              <a:latin typeface="Gill Sans MT" panose="020B0502020104020203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E54B8621-ADA5-4899-A6B5-FF2DB330B099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9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CA15-6B8C-46B3-BCC5-8F63089C5E6F}" type="slidenum">
              <a:rPr lang="es-ES" smtClean="0">
                <a:latin typeface="Gill Sans MT" panose="020B0502020104020203" pitchFamily="34" charset="0"/>
              </a:rPr>
              <a:pPr/>
              <a:t>9</a:t>
            </a:fld>
            <a:endParaRPr lang="es-ES" dirty="0">
              <a:latin typeface="Gill Sans MT" panose="020B0502020104020203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483839"/>
              </p:ext>
            </p:extLst>
          </p:nvPr>
        </p:nvGraphicFramePr>
        <p:xfrm>
          <a:off x="840538" y="562461"/>
          <a:ext cx="8829963" cy="310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998404" y="2329581"/>
            <a:ext cx="195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D21A38F-BEA0-43F6-8D9E-18EC40C6EFF8}"/>
              </a:ext>
            </a:extLst>
          </p:cNvPr>
          <p:cNvSpPr txBox="1">
            <a:spLocks/>
          </p:cNvSpPr>
          <p:nvPr/>
        </p:nvSpPr>
        <p:spPr>
          <a:xfrm>
            <a:off x="0" y="5873675"/>
            <a:ext cx="1364343" cy="513496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742960"/>
            <a:r>
              <a:rPr lang="es-ES" sz="2800" dirty="0">
                <a:latin typeface="Gill Sans MT" panose="020B0502020104020203" pitchFamily="34" charset="0"/>
              </a:rPr>
              <a:t>#HRS4R</a:t>
            </a:r>
            <a:endParaRPr lang="es-ES" sz="2800" dirty="0">
              <a:solidFill>
                <a:prstClr val="black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B1821F-FBB2-47DD-8837-BFE233A9D165}"/>
              </a:ext>
            </a:extLst>
          </p:cNvPr>
          <p:cNvSpPr/>
          <p:nvPr/>
        </p:nvSpPr>
        <p:spPr>
          <a:xfrm>
            <a:off x="9665336" y="1639172"/>
            <a:ext cx="240214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b="1" dirty="0">
                <a:latin typeface="Gill Sans MT" panose="020B0502020104020203" pitchFamily="34" charset="0"/>
              </a:rPr>
              <a:t>Implementation of the Charter &amp; Code in our policies and practices</a:t>
            </a:r>
            <a:endParaRPr lang="es-ES" b="1" dirty="0">
              <a:latin typeface="Gill Sans MT" panose="020B0502020104020203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395802CE-5182-4A5F-AE62-87C2B8FD6697}"/>
              </a:ext>
            </a:extLst>
          </p:cNvPr>
          <p:cNvSpPr txBox="1">
            <a:spLocks/>
          </p:cNvSpPr>
          <p:nvPr/>
        </p:nvSpPr>
        <p:spPr>
          <a:xfrm>
            <a:off x="3998090" y="97146"/>
            <a:ext cx="2974906" cy="817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latin typeface="Gill Sans MT" panose="020B0502020104020203" pitchFamily="34" charset="0"/>
              </a:rPr>
              <a:t>GAP </a:t>
            </a:r>
            <a:r>
              <a:rPr lang="es-ES" sz="4000" dirty="0" err="1">
                <a:latin typeface="Gill Sans MT" panose="020B0502020104020203" pitchFamily="34" charset="0"/>
              </a:rPr>
              <a:t>Analysis</a:t>
            </a:r>
            <a:endParaRPr lang="fr-FR" sz="4000" dirty="0">
              <a:latin typeface="Gill Sans MT" panose="020B05020201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CE30B1-8884-4538-B7A6-A47A8FFA4902}"/>
              </a:ext>
            </a:extLst>
          </p:cNvPr>
          <p:cNvSpPr txBox="1"/>
          <p:nvPr/>
        </p:nvSpPr>
        <p:spPr>
          <a:xfrm>
            <a:off x="1719026" y="5674317"/>
            <a:ext cx="2609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Deficiencies detected in GAP ANALYSIS and OTM-R</a:t>
            </a:r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16" name="Flecha derecha 7">
            <a:extLst>
              <a:ext uri="{FF2B5EF4-FFF2-40B4-BE49-F238E27FC236}">
                <a16:creationId xmlns:a16="http://schemas.microsoft.com/office/drawing/2014/main" id="{D11C9C53-54BD-4085-801F-47973DB235AB}"/>
              </a:ext>
            </a:extLst>
          </p:cNvPr>
          <p:cNvSpPr/>
          <p:nvPr/>
        </p:nvSpPr>
        <p:spPr>
          <a:xfrm>
            <a:off x="4695477" y="3730772"/>
            <a:ext cx="3542712" cy="21210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Gill Sans MT" panose="020B0502020104020203" pitchFamily="34" charset="0"/>
              </a:rPr>
              <a:t>ACTION PLAN</a:t>
            </a:r>
          </a:p>
          <a:p>
            <a:pPr algn="ctr"/>
            <a:r>
              <a:rPr lang="es-ES" sz="2400" b="1" dirty="0">
                <a:latin typeface="Gill Sans MT" panose="020B0502020104020203" pitchFamily="34" charset="0"/>
              </a:rPr>
              <a:t>(2021-2022)</a:t>
            </a:r>
          </a:p>
          <a:p>
            <a:pPr marL="0" lvl="1" algn="ctr"/>
            <a:r>
              <a:rPr lang="en-US" sz="1400" dirty="0">
                <a:latin typeface="Gill Sans MT" panose="020B0502020104020203" pitchFamily="34" charset="0"/>
              </a:rPr>
              <a:t>Transform the “</a:t>
            </a:r>
            <a:r>
              <a:rPr lang="en-US" sz="1400" b="1" dirty="0">
                <a:latin typeface="Gill Sans MT" panose="020B0502020104020203" pitchFamily="34" charset="0"/>
              </a:rPr>
              <a:t>solutions</a:t>
            </a:r>
            <a:r>
              <a:rPr lang="en-US" sz="1400" dirty="0">
                <a:latin typeface="Gill Sans MT" panose="020B0502020104020203" pitchFamily="34" charset="0"/>
              </a:rPr>
              <a:t>”</a:t>
            </a:r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E0195E9-1A3C-4C4B-A4ED-BF2BDBF8C5C2}"/>
              </a:ext>
            </a:extLst>
          </p:cNvPr>
          <p:cNvSpPr/>
          <p:nvPr/>
        </p:nvSpPr>
        <p:spPr>
          <a:xfrm>
            <a:off x="1911145" y="4113787"/>
            <a:ext cx="2225037" cy="1354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latin typeface="Gill Sans MT" panose="020B0502020104020203" pitchFamily="34" charset="0"/>
              </a:rPr>
              <a:t>Identify</a:t>
            </a:r>
            <a:r>
              <a:rPr lang="es-ES" sz="2000" dirty="0">
                <a:latin typeface="Gill Sans MT" panose="020B0502020104020203" pitchFamily="34" charset="0"/>
              </a:rPr>
              <a:t> the "</a:t>
            </a:r>
            <a:r>
              <a:rPr lang="es-ES" sz="2000" b="1" dirty="0" err="1">
                <a:latin typeface="Gill Sans MT" panose="020B0502020104020203" pitchFamily="34" charset="0"/>
              </a:rPr>
              <a:t>problems</a:t>
            </a:r>
            <a:r>
              <a:rPr lang="es-ES" sz="2000" dirty="0">
                <a:latin typeface="Gill Sans MT" panose="020B0502020104020203" pitchFamily="34" charset="0"/>
              </a:rPr>
              <a:t>”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574E0A8-3BA6-41DC-883B-67EC4A6936C2}"/>
              </a:ext>
            </a:extLst>
          </p:cNvPr>
          <p:cNvSpPr/>
          <p:nvPr/>
        </p:nvSpPr>
        <p:spPr>
          <a:xfrm>
            <a:off x="8799533" y="4113787"/>
            <a:ext cx="2225037" cy="1354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l Sans MT" panose="020B0502020104020203" pitchFamily="34" charset="0"/>
              </a:rPr>
              <a:t>Actions</a:t>
            </a:r>
            <a:endParaRPr lang="es-E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42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Adyacencia">
  <a:themeElements>
    <a:clrScheme name="Personalizado 2">
      <a:dk1>
        <a:srgbClr val="000000"/>
      </a:dk1>
      <a:lt1>
        <a:srgbClr val="FFFFFF"/>
      </a:lt1>
      <a:dk2>
        <a:srgbClr val="C0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37421</TotalTime>
  <Words>1940</Words>
  <Application>Microsoft Office PowerPoint</Application>
  <PresentationFormat>Panorámica</PresentationFormat>
  <Paragraphs>447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Cambria</vt:lpstr>
      <vt:lpstr>Gill Sans MT</vt:lpstr>
      <vt:lpstr>Roboto</vt:lpstr>
      <vt:lpstr>Times New Roman</vt:lpstr>
      <vt:lpstr>Wingdings</vt:lpstr>
      <vt:lpstr>3_Adyacencia</vt:lpstr>
      <vt:lpstr>HRS4R Estrategia HRS4R y Plan de Acción del CSIC</vt:lpstr>
      <vt:lpstr>OBTENCIÓN DEL DISTINTIVO HRS4R</vt:lpstr>
      <vt:lpstr>Human Resources Award</vt:lpstr>
      <vt:lpstr>Presentación de PowerPoint</vt:lpstr>
      <vt:lpstr>Presentación de PowerPoint</vt:lpstr>
      <vt:lpstr>HRS4R STRATEGY in a nutshell</vt:lpstr>
      <vt:lpstr>Presentación de PowerPoint</vt:lpstr>
      <vt:lpstr>Presentación de PowerPoint</vt:lpstr>
      <vt:lpstr>Presentación de PowerPoint</vt:lpstr>
      <vt:lpstr>      Resultados Encuesta_HRS4R</vt:lpstr>
      <vt:lpstr>¿Dónde estamos ahora?</vt:lpstr>
      <vt:lpstr>I. Principios éticos y profesionales</vt:lpstr>
      <vt:lpstr>II. Selección y contratación</vt:lpstr>
      <vt:lpstr>III. Condiciones laborales y Seguridad Social</vt:lpstr>
      <vt:lpstr>IV. Formación y desarrollo profesional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Situación del Plan de Acción HRS4R CSIC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marcoj</dc:creator>
  <cp:lastModifiedBy>M. Carmen Simón Mateo</cp:lastModifiedBy>
  <cp:revision>676</cp:revision>
  <cp:lastPrinted>2021-04-05T07:22:04Z</cp:lastPrinted>
  <dcterms:created xsi:type="dcterms:W3CDTF">2018-11-17T07:42:19Z</dcterms:created>
  <dcterms:modified xsi:type="dcterms:W3CDTF">2022-03-15T21:23:28Z</dcterms:modified>
</cp:coreProperties>
</file>