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313" r:id="rId5"/>
    <p:sldId id="278" r:id="rId6"/>
    <p:sldId id="259" r:id="rId7"/>
    <p:sldId id="274" r:id="rId8"/>
    <p:sldId id="260" r:id="rId9"/>
    <p:sldId id="273" r:id="rId10"/>
    <p:sldId id="262" r:id="rId11"/>
    <p:sldId id="314" r:id="rId12"/>
    <p:sldId id="277" r:id="rId13"/>
    <p:sldId id="27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2037" autoAdjust="0"/>
  </p:normalViewPr>
  <p:slideViewPr>
    <p:cSldViewPr snapToGrid="0">
      <p:cViewPr varScale="1">
        <p:scale>
          <a:sx n="105" d="100"/>
          <a:sy n="105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M\Downloads\suicide_carAcci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25047418908355E-2"/>
          <c:y val="0.16595740795898967"/>
          <c:w val="0.91320841359431171"/>
          <c:h val="0.74013471350627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Suicide</c:v>
                </c:pt>
              </c:strCache>
            </c:strRef>
          </c:tx>
          <c:spPr>
            <a:ln w="69850" cap="rnd" cmpd="sng" algn="ctr">
              <a:solidFill>
                <a:srgbClr val="FF0000">
                  <a:alpha val="82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82550" cap="flat" cmpd="sng" algn="ctr">
                <a:solidFill>
                  <a:srgbClr val="FF0000">
                    <a:alpha val="82000"/>
                  </a:srgb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4626041471747098E-2"/>
                  <c:y val="-5.6984251099438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4918440221407"/>
                      <c:h val="8.85784328203916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1E0-4B1F-911F-E7E016BD10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0-4B1F-911F-E7E016BD10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0-4B1F-911F-E7E016BD10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0-4B1F-911F-E7E016BD10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E0-4B1F-911F-E7E016BD10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0-4B1F-911F-E7E016BD10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0-4B1F-911F-E7E016BD10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0-4B1F-911F-E7E016BD10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0-4B1F-911F-E7E016BD10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E0-4B1F-911F-E7E016BD103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E0-4B1F-911F-E7E016BD103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E0-4B1F-911F-E7E016BD103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E0-4B1F-911F-E7E016BD103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E0-4B1F-911F-E7E016BD103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E0-4B1F-911F-E7E016BD103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E0-4B1F-911F-E7E016BD103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E0-4B1F-911F-E7E016BD103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E0-4B1F-911F-E7E016BD103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E0-4B1F-911F-E7E016BD103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E0-4B1F-911F-E7E016BD1034}"/>
                </c:ext>
              </c:extLst>
            </c:dLbl>
            <c:dLbl>
              <c:idx val="20"/>
              <c:layout>
                <c:manualLayout>
                  <c:x val="-1.337989990947974E-2"/>
                  <c:y val="7.4309329752890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9549293708841"/>
                      <c:h val="4.62981816654040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91E0-4B1F-911F-E7E016BD1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Sheet1!$A$6:$A$26</c:f>
              <c:numCache>
                <c:formatCode>General</c:formatCode>
                <c:ptCount val="21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  <c:pt idx="16">
                  <c:v>2004</c:v>
                </c:pt>
                <c:pt idx="17">
                  <c:v>2003</c:v>
                </c:pt>
                <c:pt idx="18">
                  <c:v>2002</c:v>
                </c:pt>
                <c:pt idx="19">
                  <c:v>2001</c:v>
                </c:pt>
                <c:pt idx="20">
                  <c:v>2000</c:v>
                </c:pt>
              </c:numCache>
            </c:numRef>
          </c:xVal>
          <c:yVal>
            <c:numRef>
              <c:f>Sheet1!$B$6:$B$26</c:f>
              <c:numCache>
                <c:formatCode>General</c:formatCode>
                <c:ptCount val="21"/>
                <c:pt idx="0">
                  <c:v>3941</c:v>
                </c:pt>
                <c:pt idx="1">
                  <c:v>3892</c:v>
                </c:pt>
                <c:pt idx="2">
                  <c:v>3539</c:v>
                </c:pt>
                <c:pt idx="3">
                  <c:v>3679</c:v>
                </c:pt>
                <c:pt idx="4">
                  <c:v>3569</c:v>
                </c:pt>
                <c:pt idx="5">
                  <c:v>3602</c:v>
                </c:pt>
                <c:pt idx="6">
                  <c:v>3910</c:v>
                </c:pt>
                <c:pt idx="7">
                  <c:v>3870</c:v>
                </c:pt>
                <c:pt idx="8">
                  <c:v>3539</c:v>
                </c:pt>
                <c:pt idx="9">
                  <c:v>3180</c:v>
                </c:pt>
                <c:pt idx="10">
                  <c:v>3158</c:v>
                </c:pt>
                <c:pt idx="11">
                  <c:v>3429</c:v>
                </c:pt>
                <c:pt idx="12">
                  <c:v>3457</c:v>
                </c:pt>
                <c:pt idx="13">
                  <c:v>3263</c:v>
                </c:pt>
                <c:pt idx="14">
                  <c:v>3246</c:v>
                </c:pt>
                <c:pt idx="15">
                  <c:v>3399</c:v>
                </c:pt>
                <c:pt idx="16">
                  <c:v>3507</c:v>
                </c:pt>
                <c:pt idx="17">
                  <c:v>3478</c:v>
                </c:pt>
                <c:pt idx="18">
                  <c:v>3371</c:v>
                </c:pt>
                <c:pt idx="19">
                  <c:v>3189</c:v>
                </c:pt>
                <c:pt idx="20">
                  <c:v>3393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91E0-4B1F-911F-E7E016BD1034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Car accidents</c:v>
                </c:pt>
              </c:strCache>
            </c:strRef>
          </c:tx>
          <c:spPr>
            <a:ln w="69850" cap="flat" cmpd="sng" algn="ctr">
              <a:solidFill>
                <a:schemeClr val="accent1">
                  <a:lumMod val="50000"/>
                  <a:alpha val="83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82550" cap="flat" cmpd="sng" algn="ctr">
                <a:solidFill>
                  <a:schemeClr val="accent1">
                    <a:lumMod val="50000"/>
                    <a:alpha val="83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421298443590172E-2"/>
                  <c:y val="3.563195629776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1E0-4B1F-911F-E7E016BD10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E0-4B1F-911F-E7E016BD10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E0-4B1F-911F-E7E016BD10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E0-4B1F-911F-E7E016BD10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E0-4B1F-911F-E7E016BD10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1E0-4B1F-911F-E7E016BD10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1E0-4B1F-911F-E7E016BD10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1E0-4B1F-911F-E7E016BD10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1E0-4B1F-911F-E7E016BD10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1E0-4B1F-911F-E7E016BD103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1E0-4B1F-911F-E7E016BD103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1E0-4B1F-911F-E7E016BD103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1E0-4B1F-911F-E7E016BD103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1E0-4B1F-911F-E7E016BD103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1E0-4B1F-911F-E7E016BD103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1E0-4B1F-911F-E7E016BD103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1E0-4B1F-911F-E7E016BD103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1E0-4B1F-911F-E7E016BD103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1E0-4B1F-911F-E7E016BD103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1E0-4B1F-911F-E7E016BD1034}"/>
                </c:ext>
              </c:extLst>
            </c:dLbl>
            <c:dLbl>
              <c:idx val="20"/>
              <c:layout>
                <c:manualLayout>
                  <c:x val="0"/>
                  <c:y val="-1.68782950884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91E0-4B1F-911F-E7E016BD1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Sheet1!$A$6:$A$26</c:f>
              <c:numCache>
                <c:formatCode>General</c:formatCode>
                <c:ptCount val="21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  <c:pt idx="16">
                  <c:v>2004</c:v>
                </c:pt>
                <c:pt idx="17">
                  <c:v>2003</c:v>
                </c:pt>
                <c:pt idx="18">
                  <c:v>2002</c:v>
                </c:pt>
                <c:pt idx="19">
                  <c:v>2001</c:v>
                </c:pt>
                <c:pt idx="20">
                  <c:v>2000</c:v>
                </c:pt>
              </c:numCache>
            </c:numRef>
          </c:xVal>
          <c:yVal>
            <c:numRef>
              <c:f>Sheet1!$C$6:$C$26</c:f>
              <c:numCache>
                <c:formatCode>General</c:formatCode>
                <c:ptCount val="21"/>
                <c:pt idx="0">
                  <c:v>1463</c:v>
                </c:pt>
                <c:pt idx="1">
                  <c:v>1755</c:v>
                </c:pt>
                <c:pt idx="2">
                  <c:v>1806</c:v>
                </c:pt>
                <c:pt idx="3">
                  <c:v>1943</c:v>
                </c:pt>
                <c:pt idx="4">
                  <c:v>1800</c:v>
                </c:pt>
                <c:pt idx="5">
                  <c:v>1800</c:v>
                </c:pt>
                <c:pt idx="6">
                  <c:v>1800</c:v>
                </c:pt>
                <c:pt idx="7">
                  <c:v>1750</c:v>
                </c:pt>
                <c:pt idx="8">
                  <c:v>2000</c:v>
                </c:pt>
                <c:pt idx="9">
                  <c:v>2150</c:v>
                </c:pt>
                <c:pt idx="10">
                  <c:v>2500</c:v>
                </c:pt>
                <c:pt idx="11">
                  <c:v>2700</c:v>
                </c:pt>
                <c:pt idx="12">
                  <c:v>3100</c:v>
                </c:pt>
                <c:pt idx="13">
                  <c:v>3900</c:v>
                </c:pt>
                <c:pt idx="14">
                  <c:v>4200</c:v>
                </c:pt>
                <c:pt idx="15">
                  <c:v>4600</c:v>
                </c:pt>
                <c:pt idx="16">
                  <c:v>5000</c:v>
                </c:pt>
                <c:pt idx="17">
                  <c:v>5500</c:v>
                </c:pt>
                <c:pt idx="18">
                  <c:v>5550</c:v>
                </c:pt>
                <c:pt idx="19">
                  <c:v>5850</c:v>
                </c:pt>
                <c:pt idx="20">
                  <c:v>6098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91E0-4B1F-911F-E7E016BD1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741624"/>
        <c:axId val="587741952"/>
      </c:scatterChart>
      <c:valAx>
        <c:axId val="587741624"/>
        <c:scaling>
          <c:orientation val="minMax"/>
          <c:max val="2021"/>
          <c:min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741952"/>
        <c:crosses val="autoZero"/>
        <c:crossBetween val="midCat"/>
      </c:valAx>
      <c:valAx>
        <c:axId val="5877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741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501785424469268"/>
          <c:y val="0.18387308318644918"/>
          <c:w val="0.4673120075420103"/>
          <c:h val="7.0531276947426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spc="0" baseline="0">
              <a:solidFill>
                <a:sysClr val="windowText" lastClr="000000"/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03BAF-AE4C-4911-94D4-A491EB1F5007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6890-377E-40A5-9491-06280F787B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72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FB07-FFC4-479B-AADE-32D1C1C633E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59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WES son 30M para lograr una buena cobertura por lo menos de 100x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Fenotipado digital = 6 meses x 30 días x 48 veces/día x 200 parámetros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6890-377E-40A5-9491-06280F787BB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14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Algoritmos de predicción: : sistemas básicos de clasificación / </a:t>
            </a:r>
            <a:r>
              <a:rPr lang="es-ES" dirty="0" err="1"/>
              <a:t>Support</a:t>
            </a:r>
            <a:r>
              <a:rPr lang="es-ES" dirty="0"/>
              <a:t> Vector Machine / </a:t>
            </a:r>
            <a:r>
              <a:rPr lang="es-ES" dirty="0" err="1"/>
              <a:t>Random</a:t>
            </a:r>
            <a:r>
              <a:rPr lang="es-ES" dirty="0"/>
              <a:t> Forest / </a:t>
            </a:r>
            <a:r>
              <a:rPr lang="es-ES" dirty="0" err="1"/>
              <a:t>Multilayer</a:t>
            </a:r>
            <a:r>
              <a:rPr lang="es-ES" dirty="0"/>
              <a:t> </a:t>
            </a:r>
            <a:r>
              <a:rPr lang="es-ES" dirty="0" err="1"/>
              <a:t>Perceptron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6890-377E-40A5-9491-06280F787BB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7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9FC-17E7-4522-A4AA-F27089274E8E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6E68-D362-434E-BE2E-2126D492CAE8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5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ED9A-4251-4759-B175-B30E275166F8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87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C960-EAF5-4F8D-B3A7-FEE447A42F20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9DA8-A9DA-4C64-9F39-A31E081985FE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71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8888-827A-4ECB-9DDB-F7A5A5C6D891}" type="datetime1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8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F184-EA06-484F-A9F7-A4BB31BBD7B5}" type="datetime1">
              <a:rPr lang="es-ES" smtClean="0"/>
              <a:t>29/06/2023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8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395E-B9EC-4433-B46B-7A1739629AA0}" type="datetime1">
              <a:rPr lang="es-ES" smtClean="0"/>
              <a:t>29/06/2023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6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27F-C996-4021-94FB-E0A20E766F13}" type="datetime1">
              <a:rPr lang="es-ES" smtClean="0"/>
              <a:t>29/06/2023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2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230-8670-4CE5-93D3-5B095CF1C753}" type="datetime1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9979-6F9E-42C1-90A6-1581000E6E6E}" type="datetime1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9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5119-1132-4987-83F7-91AC5214BC77}" type="datetime1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5582-C782-43C7-8392-3CE41F1C7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7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70.jpeg"/><Relationship Id="rId18" Type="http://schemas.openxmlformats.org/officeDocument/2006/relationships/image" Target="../media/image75.jpg"/><Relationship Id="rId26" Type="http://schemas.openxmlformats.org/officeDocument/2006/relationships/image" Target="../media/image83.jpe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78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jpeg"/><Relationship Id="rId20" Type="http://schemas.openxmlformats.org/officeDocument/2006/relationships/image" Target="../media/image77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jpeg"/><Relationship Id="rId11" Type="http://schemas.openxmlformats.org/officeDocument/2006/relationships/image" Target="../media/image68.jpeg"/><Relationship Id="rId24" Type="http://schemas.openxmlformats.org/officeDocument/2006/relationships/image" Target="../media/image81.png"/><Relationship Id="rId5" Type="http://schemas.openxmlformats.org/officeDocument/2006/relationships/image" Target="../media/image64.jpeg"/><Relationship Id="rId15" Type="http://schemas.openxmlformats.org/officeDocument/2006/relationships/image" Target="../media/image72.jpeg"/><Relationship Id="rId23" Type="http://schemas.openxmlformats.org/officeDocument/2006/relationships/image" Target="../media/image80.png"/><Relationship Id="rId10" Type="http://schemas.openxmlformats.org/officeDocument/2006/relationships/image" Target="../media/image67.jpeg"/><Relationship Id="rId19" Type="http://schemas.openxmlformats.org/officeDocument/2006/relationships/image" Target="../media/image76.png"/><Relationship Id="rId4" Type="http://schemas.openxmlformats.org/officeDocument/2006/relationships/image" Target="../media/image63.wmf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5.tif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png"/><Relationship Id="rId39" Type="http://schemas.openxmlformats.org/officeDocument/2006/relationships/image" Target="../media/image48.png"/><Relationship Id="rId21" Type="http://schemas.openxmlformats.org/officeDocument/2006/relationships/image" Target="../media/image34.jpeg"/><Relationship Id="rId34" Type="http://schemas.openxmlformats.org/officeDocument/2006/relationships/image" Target="../media/image4.tiff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4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29" Type="http://schemas.openxmlformats.org/officeDocument/2006/relationships/image" Target="../media/image4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40" Type="http://schemas.microsoft.com/office/2007/relationships/hdphoto" Target="../media/hdphoto1.wdp"/><Relationship Id="rId5" Type="http://schemas.openxmlformats.org/officeDocument/2006/relationships/image" Target="../media/image20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jpeg"/><Relationship Id="rId36" Type="http://schemas.openxmlformats.org/officeDocument/2006/relationships/image" Target="../media/image47.png"/><Relationship Id="rId10" Type="http://schemas.openxmlformats.org/officeDocument/2006/relationships/image" Target="../media/image17.wmf"/><Relationship Id="rId19" Type="http://schemas.openxmlformats.org/officeDocument/2006/relationships/image" Target="../media/image32.jpeg"/><Relationship Id="rId31" Type="http://schemas.openxmlformats.org/officeDocument/2006/relationships/image" Target="../media/image44.jpeg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7.jpeg"/><Relationship Id="rId22" Type="http://schemas.openxmlformats.org/officeDocument/2006/relationships/image" Target="../media/image35.jp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5.tiff"/><Relationship Id="rId8" Type="http://schemas.openxmlformats.org/officeDocument/2006/relationships/image" Target="../media/image23.jpe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52.tif"/><Relationship Id="rId7" Type="http://schemas.openxmlformats.org/officeDocument/2006/relationships/image" Target="../media/image4.tiff"/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4.png"/><Relationship Id="rId4" Type="http://schemas.openxmlformats.org/officeDocument/2006/relationships/image" Target="../media/image53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638" y="1136354"/>
            <a:ext cx="9144000" cy="4112368"/>
          </a:xfrm>
        </p:spPr>
        <p:txBody>
          <a:bodyPr anchor="ctr">
            <a:normAutofit/>
          </a:bodyPr>
          <a:lstStyle/>
          <a:p>
            <a:r>
              <a:rPr lang="es-ES" sz="5400" dirty="0" err="1"/>
              <a:t>Fenotipado</a:t>
            </a:r>
            <a:r>
              <a:rPr lang="es-ES" sz="5400" dirty="0"/>
              <a:t> digital, genómica y machine </a:t>
            </a:r>
            <a:r>
              <a:rPr lang="es-ES" sz="5400" dirty="0" err="1"/>
              <a:t>learning</a:t>
            </a:r>
            <a:r>
              <a:rPr lang="es-ES" sz="5400" dirty="0"/>
              <a:t> aplicados a la medicina personalizada del trastorno bipolar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0496" y="4947858"/>
            <a:ext cx="11062557" cy="1632456"/>
          </a:xfrm>
        </p:spPr>
        <p:txBody>
          <a:bodyPr>
            <a:normAutofit/>
          </a:bodyPr>
          <a:lstStyle/>
          <a:p>
            <a:r>
              <a:rPr lang="es-ES" dirty="0"/>
              <a:t>Inés García Ortiz</a:t>
            </a:r>
          </a:p>
          <a:p>
            <a:r>
              <a:rPr lang="es-ES" dirty="0"/>
              <a:t>Supervisor de tesis: Claudio Toma PhD</a:t>
            </a:r>
          </a:p>
          <a:p>
            <a:r>
              <a:rPr lang="es-ES" dirty="0"/>
              <a:t>Jornada </a:t>
            </a:r>
            <a:r>
              <a:rPr lang="es-ES" dirty="0" smtClean="0"/>
              <a:t>de </a:t>
            </a:r>
            <a:r>
              <a:rPr lang="es-ES" dirty="0"/>
              <a:t>Biología Computacional, Ciencia de datos e Inteligencia Artificial – 3 julio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1" y="232753"/>
            <a:ext cx="3271664" cy="891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30" y="158880"/>
            <a:ext cx="3506416" cy="10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1127"/>
            <a:ext cx="12192000" cy="1325563"/>
          </a:xfrm>
        </p:spPr>
        <p:txBody>
          <a:bodyPr/>
          <a:lstStyle/>
          <a:p>
            <a:pPr algn="ctr"/>
            <a:r>
              <a:rPr lang="es-ES" dirty="0"/>
              <a:t>Aprendizaje supervisado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140" y="1216240"/>
            <a:ext cx="4344886" cy="5641759"/>
          </a:xfrm>
        </p:spPr>
        <p:txBody>
          <a:bodyPr anchor="ctr">
            <a:normAutofit/>
          </a:bodyPr>
          <a:lstStyle/>
          <a:p>
            <a:r>
              <a:rPr lang="es-ES" dirty="0"/>
              <a:t>Reducir </a:t>
            </a:r>
            <a:r>
              <a:rPr lang="es-ES" dirty="0" err="1"/>
              <a:t>dimensionalidad</a:t>
            </a:r>
            <a:endParaRPr lang="es-ES" dirty="0"/>
          </a:p>
          <a:p>
            <a:r>
              <a:rPr lang="es-ES" dirty="0"/>
              <a:t>Selección de </a:t>
            </a:r>
            <a:r>
              <a:rPr lang="es-ES" dirty="0" smtClean="0"/>
              <a:t>variables</a:t>
            </a:r>
          </a:p>
          <a:p>
            <a:r>
              <a:rPr lang="es-ES" dirty="0" smtClean="0"/>
              <a:t>Optimización </a:t>
            </a:r>
            <a:r>
              <a:rPr lang="es-ES" dirty="0"/>
              <a:t>de diferentes algoritmos de </a:t>
            </a:r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10</a:t>
            </a:fld>
            <a:endParaRPr lang="es-ES" dirty="0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99630B5F-D3CC-A2B8-B82D-B61F054E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141" y="24848"/>
            <a:ext cx="1049012" cy="478353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9D12C222-9A4D-04AF-685B-1CF16BBBD4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16831"/>
            <a:ext cx="893847" cy="478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04AAA3-9B5B-ED80-D2D4-C766B7C0D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621" y="2439287"/>
            <a:ext cx="7261379" cy="391706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7238537" y="1759005"/>
            <a:ext cx="2645546" cy="630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Random Forest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Perspectivas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 fontAlgn="base">
              <a:lnSpc>
                <a:spcPct val="150000"/>
              </a:lnSpc>
            </a:pPr>
            <a:r>
              <a:rPr lang="es-ES" dirty="0"/>
              <a:t>La traslación a la clínica de los resultados </a:t>
            </a:r>
            <a:r>
              <a:rPr lang="es-ES" b="1" dirty="0"/>
              <a:t>reducirá el número de suicidios</a:t>
            </a:r>
            <a:r>
              <a:rPr lang="es-ES" dirty="0"/>
              <a:t> y de hospitalizaciones</a:t>
            </a:r>
          </a:p>
          <a:p>
            <a:pPr algn="just" fontAlgn="base">
              <a:lnSpc>
                <a:spcPct val="150000"/>
              </a:lnSpc>
            </a:pPr>
            <a:r>
              <a:rPr lang="es-ES" dirty="0" smtClean="0"/>
              <a:t>La </a:t>
            </a:r>
            <a:r>
              <a:rPr lang="es-ES" dirty="0"/>
              <a:t>metodología de trabajo se puede extender a </a:t>
            </a:r>
            <a:r>
              <a:rPr lang="es-ES" b="1" dirty="0"/>
              <a:t>otras</a:t>
            </a:r>
            <a:r>
              <a:rPr lang="es-ES" dirty="0"/>
              <a:t> enfermedades </a:t>
            </a:r>
            <a:r>
              <a:rPr lang="es-ES" dirty="0" smtClean="0"/>
              <a:t>psiquiátricas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11</a:t>
            </a:fld>
            <a:endParaRPr lang="es-ES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9630B5F-D3CC-A2B8-B82D-B61F054E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141" y="24848"/>
            <a:ext cx="1049012" cy="478353"/>
          </a:xfrm>
          <a:prstGeom prst="rect">
            <a:avLst/>
          </a:prstGeom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9D12C222-9A4D-04AF-685B-1CF16BBBD4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16831"/>
            <a:ext cx="893847" cy="4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28FF77-5D85-4F82-9B97-87859125577A}"/>
              </a:ext>
            </a:extLst>
          </p:cNvPr>
          <p:cNvSpPr txBox="1"/>
          <p:nvPr/>
        </p:nvSpPr>
        <p:spPr>
          <a:xfrm>
            <a:off x="0" y="279765"/>
            <a:ext cx="121920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latin typeface="+mj-lt"/>
                <a:ea typeface="+mj-ea"/>
                <a:cs typeface="+mj-cs"/>
              </a:rPr>
              <a:t>Agradecimientos</a:t>
            </a:r>
            <a:endParaRPr lang="en-AU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78176" y="1068734"/>
            <a:ext cx="2004833" cy="2144488"/>
            <a:chOff x="-887144" y="1705475"/>
            <a:chExt cx="1705412" cy="1954190"/>
          </a:xfrm>
        </p:grpSpPr>
        <p:sp>
          <p:nvSpPr>
            <p:cNvPr id="12" name="CasellaDiTesto 15">
              <a:extLst>
                <a:ext uri="{FF2B5EF4-FFF2-40B4-BE49-F238E27FC236}">
                  <a16:creationId xmlns:a16="http://schemas.microsoft.com/office/drawing/2014/main" id="{E7BF329D-6603-4313-BFDB-31EDC94D94BB}"/>
                </a:ext>
              </a:extLst>
            </p:cNvPr>
            <p:cNvSpPr txBox="1"/>
            <p:nvPr/>
          </p:nvSpPr>
          <p:spPr>
            <a:xfrm>
              <a:off x="-887144" y="2313432"/>
              <a:ext cx="1693071" cy="134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cs typeface="Times New Roman" pitchFamily="18" charset="0"/>
                </a:rPr>
                <a:t>Toma C</a:t>
              </a:r>
            </a:p>
            <a:p>
              <a:r>
                <a:rPr lang="it-IT" dirty="0">
                  <a:cs typeface="Times New Roman" pitchFamily="18" charset="0"/>
                </a:rPr>
                <a:t>Martinez M</a:t>
              </a:r>
            </a:p>
            <a:p>
              <a:r>
                <a:rPr lang="it-IT" dirty="0">
                  <a:cs typeface="Times New Roman" pitchFamily="18" charset="0"/>
                </a:rPr>
                <a:t>Gomez J</a:t>
              </a:r>
            </a:p>
            <a:p>
              <a:r>
                <a:rPr lang="it-IT" dirty="0">
                  <a:cs typeface="Times New Roman" pitchFamily="18" charset="0"/>
                </a:rPr>
                <a:t>Somavilla R</a:t>
              </a:r>
            </a:p>
            <a:p>
              <a:r>
                <a:rPr lang="it-IT" dirty="0">
                  <a:cs typeface="Times New Roman" pitchFamily="18" charset="0"/>
                </a:rPr>
                <a:t>Espartero S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551018"/>
                </p:ext>
              </p:extLst>
            </p:nvPr>
          </p:nvGraphicFramePr>
          <p:xfrm>
            <a:off x="-887144" y="1705475"/>
            <a:ext cx="1705412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Image" r:id="rId3" imgW="4533120" imgH="1383840" progId="Photoshop.Image.12">
                    <p:embed/>
                  </p:oleObj>
                </mc:Choice>
                <mc:Fallback>
                  <p:oleObj name="Image" r:id="rId3" imgW="4533120" imgH="1383840" progId="Photoshop.Image.12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887144" y="1705475"/>
                          <a:ext cx="1705412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upo 1"/>
          <p:cNvGrpSpPr/>
          <p:nvPr/>
        </p:nvGrpSpPr>
        <p:grpSpPr>
          <a:xfrm>
            <a:off x="705358" y="3558695"/>
            <a:ext cx="5274364" cy="2877240"/>
            <a:chOff x="5387750" y="142012"/>
            <a:chExt cx="5274364" cy="2877240"/>
          </a:xfrm>
        </p:grpSpPr>
        <p:pic>
          <p:nvPicPr>
            <p:cNvPr id="5135" name="Picture 15" descr="ModeloAvilés-1999 on Twitter: &quot;millón de personas. También, Adjunct  Associated Professor of Psychiatry en Columbia University (NY, USA). El Dr.  Baca disertará sobre El desafío de la digitalización en la asistencia en  Salu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750" y="142012"/>
              <a:ext cx="914951" cy="937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DiTesto 15">
              <a:extLst>
                <a:ext uri="{FF2B5EF4-FFF2-40B4-BE49-F238E27FC236}">
                  <a16:creationId xmlns:a16="http://schemas.microsoft.com/office/drawing/2014/main" id="{E7BF329D-6603-4313-BFDB-31EDC94D94BB}"/>
                </a:ext>
              </a:extLst>
            </p:cNvPr>
            <p:cNvSpPr txBox="1"/>
            <p:nvPr/>
          </p:nvSpPr>
          <p:spPr>
            <a:xfrm>
              <a:off x="9579453" y="1126426"/>
              <a:ext cx="10826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b="1" dirty="0">
                  <a:cs typeface="Times New Roman" pitchFamily="18" charset="0"/>
                </a:rPr>
                <a:t>Baca E</a:t>
              </a:r>
            </a:p>
            <a:p>
              <a:r>
                <a:rPr lang="it-IT" sz="1300" dirty="0">
                  <a:cs typeface="Times New Roman" pitchFamily="18" charset="0"/>
                </a:rPr>
                <a:t>Mata L Albarracin L </a:t>
              </a:r>
            </a:p>
            <a:p>
              <a:r>
                <a:rPr lang="it-IT" sz="1300" dirty="0">
                  <a:cs typeface="Times New Roman" pitchFamily="18" charset="0"/>
                </a:rPr>
                <a:t>Sanchez S</a:t>
              </a:r>
            </a:p>
            <a:p>
              <a:r>
                <a:rPr lang="it-IT" sz="1300" dirty="0">
                  <a:cs typeface="Times New Roman" pitchFamily="18" charset="0"/>
                </a:rPr>
                <a:t>Jimenez L</a:t>
              </a:r>
            </a:p>
            <a:p>
              <a:r>
                <a:rPr lang="it-IT" sz="1300" dirty="0">
                  <a:cs typeface="Times New Roman" pitchFamily="18" charset="0"/>
                </a:rPr>
                <a:t>Benavente S</a:t>
              </a:r>
            </a:p>
            <a:p>
              <a:r>
                <a:rPr lang="it-IT" sz="1300" dirty="0">
                  <a:cs typeface="Times New Roman" pitchFamily="18" charset="0"/>
                </a:rPr>
                <a:t>Fernzandez A</a:t>
              </a:r>
            </a:p>
            <a:p>
              <a:r>
                <a:rPr lang="it-IT" sz="1300" dirty="0">
                  <a:cs typeface="Times New Roman" pitchFamily="18" charset="0"/>
                </a:rPr>
                <a:t>Àlvarez R</a:t>
              </a:r>
            </a:p>
            <a:p>
              <a:r>
                <a:rPr lang="it-IT" sz="1300" dirty="0">
                  <a:cs typeface="Times New Roman" pitchFamily="18" charset="0"/>
                </a:rPr>
                <a:t>De la Calle I</a:t>
              </a:r>
            </a:p>
          </p:txBody>
        </p:sp>
        <p:pic>
          <p:nvPicPr>
            <p:cNvPr id="5137" name="Picture 17" descr="Dra. Laura Mata Iturralde opiniones - Psiquiatra Madrid - Doctoral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328" y="150702"/>
              <a:ext cx="934302" cy="93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7435380"/>
                </p:ext>
              </p:extLst>
            </p:nvPr>
          </p:nvGraphicFramePr>
          <p:xfrm>
            <a:off x="7290918" y="150702"/>
            <a:ext cx="790634" cy="957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Bitmap Image" r:id="rId7" imgW="1554480" imgH="1882080" progId="PBrush">
                    <p:embed/>
                  </p:oleObj>
                </mc:Choice>
                <mc:Fallback>
                  <p:oleObj name="Bitmap Image" r:id="rId7" imgW="1554480" imgH="1882080" progId="PBrush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90918" y="150702"/>
                          <a:ext cx="790634" cy="9578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203" name="Picture 83" descr="RAQUEL ÁLVAREZ GARCÍ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r="5667"/>
            <a:stretch/>
          </p:blipFill>
          <p:spPr bwMode="auto">
            <a:xfrm>
              <a:off x="8081553" y="167618"/>
              <a:ext cx="874606" cy="91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5" name="Picture 85" descr="SANTIAGO OVEJERO GARCÍA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1" r="15247"/>
            <a:stretch/>
          </p:blipFill>
          <p:spPr bwMode="auto">
            <a:xfrm>
              <a:off x="8970435" y="186451"/>
              <a:ext cx="715118" cy="90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9" name="Picture 89" descr="Ana Lara Fernández - Medical Resident - Quirónsalud | LinkedI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554" y="165186"/>
              <a:ext cx="870461" cy="90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17" name="Picture 97" descr="Fundación Jiménez Díaz – Zitec Consultores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8" r="-3963" b="36665"/>
            <a:stretch/>
          </p:blipFill>
          <p:spPr bwMode="auto">
            <a:xfrm>
              <a:off x="5387750" y="1182171"/>
              <a:ext cx="2436947" cy="57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19" name="Picture 99" descr="Laura Jimenez Muñoz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32" y="1094786"/>
              <a:ext cx="878102" cy="83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5" name="Picture 105" descr="Elisabet Madridejos Palomares opiniones - Psicólogo Móstoles ...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2" t="6072" r="26566" b="47591"/>
            <a:stretch/>
          </p:blipFill>
          <p:spPr bwMode="auto">
            <a:xfrm>
              <a:off x="7874884" y="1931357"/>
              <a:ext cx="897027" cy="86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7" name="Picture 107" descr="10+ perfiles de «Ivan De Gonzalez» | LinkedI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237" y="1082522"/>
              <a:ext cx="874820" cy="87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3" r="15232" b="22060"/>
            <a:stretch/>
          </p:blipFill>
          <p:spPr>
            <a:xfrm>
              <a:off x="8771911" y="1950475"/>
              <a:ext cx="863147" cy="850558"/>
            </a:xfrm>
            <a:prstGeom prst="rect">
              <a:avLst/>
            </a:prstGeom>
          </p:spPr>
        </p:pic>
        <p:pic>
          <p:nvPicPr>
            <p:cNvPr id="41" name="Picture 95" descr="Seleccione un destino | Hospital Universitario Fundación Jiménez Díaz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5666" r="23810" b="23252"/>
            <a:stretch/>
          </p:blipFill>
          <p:spPr bwMode="auto">
            <a:xfrm>
              <a:off x="5576160" y="1800706"/>
              <a:ext cx="2057955" cy="1033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CA24A68-E497-935C-C945-5D2EBD9A6A44}"/>
              </a:ext>
            </a:extLst>
          </p:cNvPr>
          <p:cNvGrpSpPr/>
          <p:nvPr/>
        </p:nvGrpSpPr>
        <p:grpSpPr>
          <a:xfrm>
            <a:off x="6754501" y="2998362"/>
            <a:ext cx="5358544" cy="2491160"/>
            <a:chOff x="310635" y="4287126"/>
            <a:chExt cx="5358544" cy="2491160"/>
          </a:xfrm>
        </p:grpSpPr>
        <p:pic>
          <p:nvPicPr>
            <p:cNvPr id="52" name="Google Shape;246;p11"/>
            <p:cNvPicPr preferRelativeResize="0"/>
            <p:nvPr/>
          </p:nvPicPr>
          <p:blipFill rotWithShape="1">
            <a:blip r:embed="rId18">
              <a:alphaModFix/>
            </a:blip>
            <a:srcRect l="1357" t="5359" r="809" b="3399"/>
            <a:stretch/>
          </p:blipFill>
          <p:spPr>
            <a:xfrm>
              <a:off x="310635" y="4843213"/>
              <a:ext cx="3121698" cy="937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56A6DB5-7245-47FF-B60B-994CF0176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446" y="5856645"/>
              <a:ext cx="1633648" cy="738566"/>
            </a:xfrm>
            <a:prstGeom prst="rect">
              <a:avLst/>
            </a:prstGeom>
          </p:spPr>
        </p:pic>
        <p:pic>
          <p:nvPicPr>
            <p:cNvPr id="55" name="Picture 2" descr="https://www.rgms.nhmrc.gov.au/siteminderagent/forms/nhmrc/nhmrc_logo.GIF">
              <a:extLst>
                <a:ext uri="{FF2B5EF4-FFF2-40B4-BE49-F238E27FC236}">
                  <a16:creationId xmlns:a16="http://schemas.microsoft.com/office/drawing/2014/main" id="{EAE13433-E42F-4079-AD50-353AD1DAF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86236" y="4287126"/>
              <a:ext cx="2008854" cy="83859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8" name="Picture 2" descr="medical-research-future-fund - Monash Partners">
              <a:extLst>
                <a:ext uri="{FF2B5EF4-FFF2-40B4-BE49-F238E27FC236}">
                  <a16:creationId xmlns:a16="http://schemas.microsoft.com/office/drawing/2014/main" id="{F47AD5BF-C201-3C2F-BA05-02E06FE60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r="2527"/>
            <a:stretch/>
          </p:blipFill>
          <p:spPr bwMode="auto">
            <a:xfrm>
              <a:off x="426530" y="5728498"/>
              <a:ext cx="1146856" cy="99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0" descr="Risultato immagini per I-LINK CSIC">
              <a:extLst>
                <a:ext uri="{FF2B5EF4-FFF2-40B4-BE49-F238E27FC236}">
                  <a16:creationId xmlns:a16="http://schemas.microsoft.com/office/drawing/2014/main" id="{00FC947F-E51A-432F-97F5-9D01C9949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229" y="5225594"/>
              <a:ext cx="2183950" cy="55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n 6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0B5E1DC8-E4D1-8A8E-C135-52EB5011B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49"/>
            <a:stretch/>
          </p:blipFill>
          <p:spPr>
            <a:xfrm>
              <a:off x="3622863" y="6199384"/>
              <a:ext cx="1501474" cy="578902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7219066" y="1545513"/>
            <a:ext cx="2377542" cy="1970735"/>
            <a:chOff x="6962862" y="636943"/>
            <a:chExt cx="3716098" cy="2838355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962862" y="636943"/>
              <a:ext cx="3716098" cy="2838355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382756" y="2443517"/>
              <a:ext cx="2876309" cy="344432"/>
            </a:xfrm>
            <a:prstGeom prst="rect">
              <a:avLst/>
            </a:prstGeom>
          </p:spPr>
        </p:pic>
      </p:grp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10656" r="-934" b="40652"/>
          <a:stretch/>
        </p:blipFill>
        <p:spPr>
          <a:xfrm>
            <a:off x="1604867" y="1635456"/>
            <a:ext cx="4135617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883A63-DC82-6BB2-3232-FDC37606A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-1" y="-1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85EDC9-DAB7-8F5D-EAD4-0A69B4E0972F}"/>
              </a:ext>
            </a:extLst>
          </p:cNvPr>
          <p:cNvSpPr txBox="1"/>
          <p:nvPr/>
        </p:nvSpPr>
        <p:spPr>
          <a:xfrm>
            <a:off x="7068286" y="2228670"/>
            <a:ext cx="489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¡Muchas gracias por vuestra atención!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B7515C-BF67-4479-7901-04A7B3192FB5}"/>
              </a:ext>
            </a:extLst>
          </p:cNvPr>
          <p:cNvSpPr txBox="1"/>
          <p:nvPr/>
        </p:nvSpPr>
        <p:spPr>
          <a:xfrm>
            <a:off x="6719455" y="199058"/>
            <a:ext cx="5140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Imagen 6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EEF4D07-28BC-54DB-85B6-B7014E623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>
          <a:xfrm>
            <a:off x="1248250" y="0"/>
            <a:ext cx="5592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96597" y="1213132"/>
            <a:ext cx="9330" cy="5078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5927" y="3695231"/>
            <a:ext cx="7427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5948" y="3206598"/>
            <a:ext cx="1383845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/>
              <a:t>Estado de ánimo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7079" y="5271508"/>
            <a:ext cx="1470722" cy="4308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Depresión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2500" y="1855828"/>
            <a:ext cx="923503" cy="430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Manía</a:t>
            </a:r>
          </a:p>
        </p:txBody>
      </p:sp>
      <p:sp>
        <p:nvSpPr>
          <p:cNvPr id="23" name="Freeform 22"/>
          <p:cNvSpPr/>
          <p:nvPr/>
        </p:nvSpPr>
        <p:spPr>
          <a:xfrm>
            <a:off x="2496598" y="1023993"/>
            <a:ext cx="7152435" cy="5354100"/>
          </a:xfrm>
          <a:custGeom>
            <a:avLst/>
            <a:gdLst>
              <a:gd name="connsiteX0" fmla="*/ 0 w 7124700"/>
              <a:gd name="connsiteY0" fmla="*/ 2007845 h 3964665"/>
              <a:gd name="connsiteX1" fmla="*/ 472440 w 7124700"/>
              <a:gd name="connsiteY1" fmla="*/ 2099285 h 3964665"/>
              <a:gd name="connsiteX2" fmla="*/ 853440 w 7124700"/>
              <a:gd name="connsiteY2" fmla="*/ 3211805 h 3964665"/>
              <a:gd name="connsiteX3" fmla="*/ 1196340 w 7124700"/>
              <a:gd name="connsiteY3" fmla="*/ 3785 h 3964665"/>
              <a:gd name="connsiteX4" fmla="*/ 1645920 w 7124700"/>
              <a:gd name="connsiteY4" fmla="*/ 3958565 h 3964665"/>
              <a:gd name="connsiteX5" fmla="*/ 1950720 w 7124700"/>
              <a:gd name="connsiteY5" fmla="*/ 956285 h 3964665"/>
              <a:gd name="connsiteX6" fmla="*/ 2247900 w 7124700"/>
              <a:gd name="connsiteY6" fmla="*/ 2937485 h 3964665"/>
              <a:gd name="connsiteX7" fmla="*/ 2674620 w 7124700"/>
              <a:gd name="connsiteY7" fmla="*/ 41885 h 3964665"/>
              <a:gd name="connsiteX8" fmla="*/ 2910840 w 7124700"/>
              <a:gd name="connsiteY8" fmla="*/ 3950945 h 3964665"/>
              <a:gd name="connsiteX9" fmla="*/ 3268980 w 7124700"/>
              <a:gd name="connsiteY9" fmla="*/ 941045 h 3964665"/>
              <a:gd name="connsiteX10" fmla="*/ 3703320 w 7124700"/>
              <a:gd name="connsiteY10" fmla="*/ 3851885 h 3964665"/>
              <a:gd name="connsiteX11" fmla="*/ 3947160 w 7124700"/>
              <a:gd name="connsiteY11" fmla="*/ 133325 h 3964665"/>
              <a:gd name="connsiteX12" fmla="*/ 4038600 w 7124700"/>
              <a:gd name="connsiteY12" fmla="*/ 3783305 h 3964665"/>
              <a:gd name="connsiteX13" fmla="*/ 4274820 w 7124700"/>
              <a:gd name="connsiteY13" fmla="*/ 194285 h 3964665"/>
              <a:gd name="connsiteX14" fmla="*/ 4358640 w 7124700"/>
              <a:gd name="connsiteY14" fmla="*/ 3798545 h 3964665"/>
              <a:gd name="connsiteX15" fmla="*/ 4579620 w 7124700"/>
              <a:gd name="connsiteY15" fmla="*/ 232385 h 3964665"/>
              <a:gd name="connsiteX16" fmla="*/ 4648200 w 7124700"/>
              <a:gd name="connsiteY16" fmla="*/ 3783305 h 3964665"/>
              <a:gd name="connsiteX17" fmla="*/ 4899660 w 7124700"/>
              <a:gd name="connsiteY17" fmla="*/ 1322045 h 3964665"/>
              <a:gd name="connsiteX18" fmla="*/ 5273040 w 7124700"/>
              <a:gd name="connsiteY18" fmla="*/ 2228825 h 3964665"/>
              <a:gd name="connsiteX19" fmla="*/ 5905500 w 7124700"/>
              <a:gd name="connsiteY19" fmla="*/ 2007845 h 3964665"/>
              <a:gd name="connsiteX20" fmla="*/ 7124700 w 7124700"/>
              <a:gd name="connsiteY20" fmla="*/ 1977365 h 3964665"/>
              <a:gd name="connsiteX21" fmla="*/ 7124700 w 7124700"/>
              <a:gd name="connsiteY21" fmla="*/ 1977365 h 396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24700" h="3964665">
                <a:moveTo>
                  <a:pt x="0" y="2007845"/>
                </a:moveTo>
                <a:cubicBezTo>
                  <a:pt x="165100" y="1953235"/>
                  <a:pt x="330200" y="1898625"/>
                  <a:pt x="472440" y="2099285"/>
                </a:cubicBezTo>
                <a:cubicBezTo>
                  <a:pt x="614680" y="2299945"/>
                  <a:pt x="732790" y="3561055"/>
                  <a:pt x="853440" y="3211805"/>
                </a:cubicBezTo>
                <a:cubicBezTo>
                  <a:pt x="974090" y="2862555"/>
                  <a:pt x="1064260" y="-120675"/>
                  <a:pt x="1196340" y="3785"/>
                </a:cubicBezTo>
                <a:cubicBezTo>
                  <a:pt x="1328420" y="128245"/>
                  <a:pt x="1520190" y="3799815"/>
                  <a:pt x="1645920" y="3958565"/>
                </a:cubicBezTo>
                <a:cubicBezTo>
                  <a:pt x="1771650" y="4117315"/>
                  <a:pt x="1850390" y="1126465"/>
                  <a:pt x="1950720" y="956285"/>
                </a:cubicBezTo>
                <a:cubicBezTo>
                  <a:pt x="2051050" y="786105"/>
                  <a:pt x="2127250" y="3089885"/>
                  <a:pt x="2247900" y="2937485"/>
                </a:cubicBezTo>
                <a:cubicBezTo>
                  <a:pt x="2368550" y="2785085"/>
                  <a:pt x="2564130" y="-127025"/>
                  <a:pt x="2674620" y="41885"/>
                </a:cubicBezTo>
                <a:cubicBezTo>
                  <a:pt x="2785110" y="210795"/>
                  <a:pt x="2811780" y="3801085"/>
                  <a:pt x="2910840" y="3950945"/>
                </a:cubicBezTo>
                <a:cubicBezTo>
                  <a:pt x="3009900" y="4100805"/>
                  <a:pt x="3136900" y="957555"/>
                  <a:pt x="3268980" y="941045"/>
                </a:cubicBezTo>
                <a:cubicBezTo>
                  <a:pt x="3401060" y="924535"/>
                  <a:pt x="3590290" y="3986505"/>
                  <a:pt x="3703320" y="3851885"/>
                </a:cubicBezTo>
                <a:cubicBezTo>
                  <a:pt x="3816350" y="3717265"/>
                  <a:pt x="3891280" y="144755"/>
                  <a:pt x="3947160" y="133325"/>
                </a:cubicBezTo>
                <a:cubicBezTo>
                  <a:pt x="4003040" y="121895"/>
                  <a:pt x="3983990" y="3773145"/>
                  <a:pt x="4038600" y="3783305"/>
                </a:cubicBezTo>
                <a:cubicBezTo>
                  <a:pt x="4093210" y="3793465"/>
                  <a:pt x="4221480" y="191745"/>
                  <a:pt x="4274820" y="194285"/>
                </a:cubicBezTo>
                <a:cubicBezTo>
                  <a:pt x="4328160" y="196825"/>
                  <a:pt x="4307840" y="3792195"/>
                  <a:pt x="4358640" y="3798545"/>
                </a:cubicBezTo>
                <a:cubicBezTo>
                  <a:pt x="4409440" y="3804895"/>
                  <a:pt x="4531360" y="234925"/>
                  <a:pt x="4579620" y="232385"/>
                </a:cubicBezTo>
                <a:cubicBezTo>
                  <a:pt x="4627880" y="229845"/>
                  <a:pt x="4594860" y="3601695"/>
                  <a:pt x="4648200" y="3783305"/>
                </a:cubicBezTo>
                <a:cubicBezTo>
                  <a:pt x="4701540" y="3964915"/>
                  <a:pt x="4795520" y="1581125"/>
                  <a:pt x="4899660" y="1322045"/>
                </a:cubicBezTo>
                <a:cubicBezTo>
                  <a:pt x="5003800" y="1062965"/>
                  <a:pt x="5105400" y="2114525"/>
                  <a:pt x="5273040" y="2228825"/>
                </a:cubicBezTo>
                <a:cubicBezTo>
                  <a:pt x="5440680" y="2343125"/>
                  <a:pt x="5596890" y="2049755"/>
                  <a:pt x="5905500" y="2007845"/>
                </a:cubicBezTo>
                <a:cubicBezTo>
                  <a:pt x="6214110" y="1965935"/>
                  <a:pt x="7124700" y="1977365"/>
                  <a:pt x="7124700" y="1977365"/>
                </a:cubicBezTo>
                <a:lnTo>
                  <a:pt x="7124700" y="1977365"/>
                </a:ln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2505928" y="2359398"/>
            <a:ext cx="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razy symbol imágenes de stock de arte vectorial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8802" r="17584" b="15007"/>
          <a:stretch>
            <a:fillRect/>
          </a:stretch>
        </p:blipFill>
        <p:spPr bwMode="auto">
          <a:xfrm>
            <a:off x="6243740" y="1180909"/>
            <a:ext cx="335744" cy="401924"/>
          </a:xfrm>
          <a:custGeom>
            <a:avLst/>
            <a:gdLst>
              <a:gd name="connsiteX0" fmla="*/ 700184 w 1400368"/>
              <a:gd name="connsiteY0" fmla="*/ 0 h 1676400"/>
              <a:gd name="connsiteX1" fmla="*/ 1400368 w 1400368"/>
              <a:gd name="connsiteY1" fmla="*/ 838200 h 1676400"/>
              <a:gd name="connsiteX2" fmla="*/ 700184 w 1400368"/>
              <a:gd name="connsiteY2" fmla="*/ 1676400 h 1676400"/>
              <a:gd name="connsiteX3" fmla="*/ 0 w 1400368"/>
              <a:gd name="connsiteY3" fmla="*/ 838200 h 1676400"/>
              <a:gd name="connsiteX4" fmla="*/ 700184 w 1400368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68" h="1676400">
                <a:moveTo>
                  <a:pt x="700184" y="0"/>
                </a:moveTo>
                <a:cubicBezTo>
                  <a:pt x="1086885" y="0"/>
                  <a:pt x="1400368" y="375275"/>
                  <a:pt x="1400368" y="838200"/>
                </a:cubicBezTo>
                <a:cubicBezTo>
                  <a:pt x="1400368" y="1301125"/>
                  <a:pt x="1086885" y="1676400"/>
                  <a:pt x="700184" y="1676400"/>
                </a:cubicBezTo>
                <a:cubicBezTo>
                  <a:pt x="313483" y="1676400"/>
                  <a:pt x="0" y="1301125"/>
                  <a:pt x="0" y="838200"/>
                </a:cubicBezTo>
                <a:cubicBezTo>
                  <a:pt x="0" y="375275"/>
                  <a:pt x="313483" y="0"/>
                  <a:pt x="7001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Crazy symbol imágenes de stock de arte vectorial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8802" r="17584" b="15007"/>
          <a:stretch>
            <a:fillRect/>
          </a:stretch>
        </p:blipFill>
        <p:spPr bwMode="auto">
          <a:xfrm>
            <a:off x="5636171" y="1998749"/>
            <a:ext cx="335744" cy="401924"/>
          </a:xfrm>
          <a:custGeom>
            <a:avLst/>
            <a:gdLst>
              <a:gd name="connsiteX0" fmla="*/ 700184 w 1400368"/>
              <a:gd name="connsiteY0" fmla="*/ 0 h 1676400"/>
              <a:gd name="connsiteX1" fmla="*/ 1400368 w 1400368"/>
              <a:gd name="connsiteY1" fmla="*/ 838200 h 1676400"/>
              <a:gd name="connsiteX2" fmla="*/ 700184 w 1400368"/>
              <a:gd name="connsiteY2" fmla="*/ 1676400 h 1676400"/>
              <a:gd name="connsiteX3" fmla="*/ 0 w 1400368"/>
              <a:gd name="connsiteY3" fmla="*/ 838200 h 1676400"/>
              <a:gd name="connsiteX4" fmla="*/ 700184 w 1400368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68" h="1676400">
                <a:moveTo>
                  <a:pt x="700184" y="0"/>
                </a:moveTo>
                <a:cubicBezTo>
                  <a:pt x="1086885" y="0"/>
                  <a:pt x="1400368" y="375275"/>
                  <a:pt x="1400368" y="838200"/>
                </a:cubicBezTo>
                <a:cubicBezTo>
                  <a:pt x="1400368" y="1301125"/>
                  <a:pt x="1086885" y="1676400"/>
                  <a:pt x="700184" y="1676400"/>
                </a:cubicBezTo>
                <a:cubicBezTo>
                  <a:pt x="313483" y="1676400"/>
                  <a:pt x="0" y="1301125"/>
                  <a:pt x="0" y="838200"/>
                </a:cubicBezTo>
                <a:cubicBezTo>
                  <a:pt x="0" y="375275"/>
                  <a:pt x="313483" y="0"/>
                  <a:pt x="7001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291477" y="1534625"/>
            <a:ext cx="114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Psicosis</a:t>
            </a: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176920" y="46527"/>
            <a:ext cx="10515600" cy="1325563"/>
          </a:xfrm>
        </p:spPr>
        <p:txBody>
          <a:bodyPr/>
          <a:lstStyle/>
          <a:p>
            <a:r>
              <a:rPr lang="es-ES" dirty="0"/>
              <a:t>Qué es el trastorno bipolar (BD)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933008" y="6353263"/>
            <a:ext cx="2743200" cy="365125"/>
          </a:xfrm>
        </p:spPr>
        <p:txBody>
          <a:bodyPr/>
          <a:lstStyle/>
          <a:p>
            <a:fld id="{26105582-C782-43C7-8392-3CE41F1C7C86}" type="slidenum">
              <a:rPr lang="es-ES" smtClean="0"/>
              <a:t>2</a:t>
            </a:fld>
            <a:endParaRPr lang="es-ES"/>
          </a:p>
        </p:txBody>
      </p:sp>
      <p:pic>
        <p:nvPicPr>
          <p:cNvPr id="2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141" y="26003"/>
            <a:ext cx="1049012" cy="478353"/>
          </a:xfrm>
          <a:prstGeom prst="rect">
            <a:avLst/>
          </a:prstGeom>
        </p:spPr>
      </p:pic>
      <p:pic>
        <p:nvPicPr>
          <p:cNvPr id="2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179771FF-A519-A6C6-DBD4-FA195AF31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141" y="-2046"/>
            <a:ext cx="1049012" cy="478353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5DF5B4C5-8098-BBBC-43E8-17F0CBCF9C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-28049"/>
            <a:ext cx="893847" cy="4783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64584" y="3131222"/>
            <a:ext cx="1171852" cy="5149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15% muere por suicidio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025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6C8F199-36BE-4C5D-A915-5DFB54DF7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74523"/>
              </p:ext>
            </p:extLst>
          </p:nvPr>
        </p:nvGraphicFramePr>
        <p:xfrm>
          <a:off x="2514460" y="1248511"/>
          <a:ext cx="6212887" cy="438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31"/>
          <p:cNvSpPr txBox="1"/>
          <p:nvPr/>
        </p:nvSpPr>
        <p:spPr>
          <a:xfrm>
            <a:off x="1994640" y="1430435"/>
            <a:ext cx="12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/>
              <a:t>Muertes</a:t>
            </a:r>
          </a:p>
        </p:txBody>
      </p:sp>
      <p:sp>
        <p:nvSpPr>
          <p:cNvPr id="7" name="CuadroTexto 32"/>
          <p:cNvSpPr txBox="1"/>
          <p:nvPr/>
        </p:nvSpPr>
        <p:spPr>
          <a:xfrm>
            <a:off x="5537013" y="5530049"/>
            <a:ext cx="87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i="1" dirty="0"/>
              <a:t>Año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329609"/>
            <a:ext cx="12192000" cy="1027970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El suicidio es la primera causa de muerte no natural en España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3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2370682" y="6148601"/>
            <a:ext cx="7205498" cy="41549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 sz="2800" b="0" i="0" u="none" strike="noStrike" kern="1200" cap="none" spc="20" baseline="0">
                <a:solidFill>
                  <a:sysClr val="windowText" lastClr="000000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r>
              <a:rPr lang="es-ES" sz="2100" b="1" spc="15" dirty="0">
                <a:solidFill>
                  <a:sysClr val="windowText" lastClr="000000"/>
                </a:solidFill>
                <a:latin typeface="+mj-lt"/>
              </a:rPr>
              <a:t>90% de los suicidios los comenten pacientes psiquiátricos</a:t>
            </a:r>
            <a:endParaRPr lang="en-AU" sz="2100" b="1" spc="15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F97A03D7-3D24-3677-3FB5-CC2C86C43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8B820644-E625-2EF7-BC6A-6E9EAE7FBD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060" y="-16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Genética del TB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6CB64F0-D6AE-FA5E-3E00-842564B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799" y="6385191"/>
            <a:ext cx="2743200" cy="365125"/>
          </a:xfrm>
        </p:spPr>
        <p:txBody>
          <a:bodyPr/>
          <a:lstStyle/>
          <a:p>
            <a:fld id="{61EDBC17-BF6E-44A4-94E4-515195C49C2E}" type="slidenum">
              <a:rPr lang="es-ES" smtClean="0"/>
              <a:t>4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031F88-3CEA-5420-4CA0-D2D6333707E1}"/>
              </a:ext>
            </a:extLst>
          </p:cNvPr>
          <p:cNvSpPr txBox="1"/>
          <p:nvPr/>
        </p:nvSpPr>
        <p:spPr>
          <a:xfrm>
            <a:off x="10617467" y="12172"/>
            <a:ext cx="147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351891" y="3793276"/>
            <a:ext cx="396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Copy</a:t>
            </a:r>
            <a:r>
              <a:rPr lang="es-ES" sz="1600" dirty="0"/>
              <a:t> </a:t>
            </a:r>
            <a:r>
              <a:rPr lang="es-ES" sz="1600" dirty="0" err="1"/>
              <a:t>Number</a:t>
            </a:r>
            <a:r>
              <a:rPr lang="es-ES" sz="1600" dirty="0"/>
              <a:t> </a:t>
            </a:r>
            <a:r>
              <a:rPr lang="es-ES" sz="1600" dirty="0" err="1"/>
              <a:t>Variants</a:t>
            </a:r>
            <a:r>
              <a:rPr lang="es-ES" sz="1600" dirty="0"/>
              <a:t> (</a:t>
            </a:r>
            <a:r>
              <a:rPr lang="es-ES" sz="1600" dirty="0" err="1"/>
              <a:t>CNVs</a:t>
            </a:r>
            <a:r>
              <a:rPr lang="es-ES" sz="1600" dirty="0"/>
              <a:t>)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6534229" y="4469506"/>
            <a:ext cx="396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De Novo</a:t>
            </a:r>
            <a:r>
              <a:rPr lang="es-ES" sz="1600" dirty="0"/>
              <a:t> mutations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CAEEA2D-5B36-BCF4-5408-BE113C3ABF01}"/>
              </a:ext>
            </a:extLst>
          </p:cNvPr>
          <p:cNvGrpSpPr/>
          <p:nvPr/>
        </p:nvGrpSpPr>
        <p:grpSpPr>
          <a:xfrm>
            <a:off x="174673" y="1165943"/>
            <a:ext cx="5712902" cy="2080809"/>
            <a:chOff x="158344" y="834880"/>
            <a:chExt cx="5712902" cy="208080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9073" t="18393" b="13603"/>
            <a:stretch/>
          </p:blipFill>
          <p:spPr>
            <a:xfrm>
              <a:off x="2617446" y="1177284"/>
              <a:ext cx="3033900" cy="1333849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C1B43C3-FB1C-4E26-8655-3040A2C2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783" y="1423617"/>
              <a:ext cx="2180201" cy="9558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7" name="CuadroTexto 16"/>
            <p:cNvSpPr txBox="1"/>
            <p:nvPr/>
          </p:nvSpPr>
          <p:spPr>
            <a:xfrm>
              <a:off x="2652170" y="2523086"/>
              <a:ext cx="2869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/>
                <a:t>Genome</a:t>
              </a:r>
              <a:r>
                <a:rPr lang="es-ES" sz="1200" dirty="0"/>
                <a:t> Wide </a:t>
              </a:r>
              <a:r>
                <a:rPr lang="es-ES" sz="1200" dirty="0" err="1"/>
                <a:t>Association</a:t>
              </a:r>
              <a:r>
                <a:rPr lang="es-ES" sz="1200" dirty="0"/>
                <a:t> </a:t>
              </a:r>
              <a:r>
                <a:rPr lang="es-ES" sz="1200" dirty="0" err="1"/>
                <a:t>Studies</a:t>
              </a:r>
              <a:r>
                <a:rPr lang="es-ES" sz="1200" dirty="0"/>
                <a:t> (</a:t>
              </a:r>
              <a:r>
                <a:rPr lang="es-ES" sz="1200" b="1" dirty="0"/>
                <a:t>GWAS</a:t>
              </a:r>
              <a:r>
                <a:rPr lang="es-ES" sz="1200" dirty="0"/>
                <a:t>)</a:t>
              </a:r>
              <a:endParaRPr lang="en-GB" sz="1200" dirty="0"/>
            </a:p>
          </p:txBody>
        </p:sp>
        <p:sp>
          <p:nvSpPr>
            <p:cNvPr id="36" name="Rectángulo: esquinas redondeadas 26">
              <a:extLst>
                <a:ext uri="{FF2B5EF4-FFF2-40B4-BE49-F238E27FC236}">
                  <a16:creationId xmlns:a16="http://schemas.microsoft.com/office/drawing/2014/main" id="{8AC5EAE4-E394-AFB9-916A-0F0C1191CCAB}"/>
                </a:ext>
              </a:extLst>
            </p:cNvPr>
            <p:cNvSpPr/>
            <p:nvPr/>
          </p:nvSpPr>
          <p:spPr>
            <a:xfrm>
              <a:off x="1087132" y="834880"/>
              <a:ext cx="4069681" cy="3469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Single </a:t>
              </a:r>
              <a:r>
                <a:rPr lang="es-ES" dirty="0" err="1">
                  <a:solidFill>
                    <a:schemeClr val="tx1"/>
                  </a:solidFill>
                </a:rPr>
                <a:t>Nucleotide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lang="es-ES" dirty="0" err="1">
                  <a:solidFill>
                    <a:schemeClr val="tx1"/>
                  </a:solidFill>
                </a:rPr>
                <a:t>Polymorphisms</a:t>
              </a:r>
              <a:r>
                <a:rPr lang="es-ES" dirty="0">
                  <a:solidFill>
                    <a:schemeClr val="tx1"/>
                  </a:solidFill>
                </a:rPr>
                <a:t> (</a:t>
              </a:r>
              <a:r>
                <a:rPr lang="es-ES" dirty="0" err="1">
                  <a:solidFill>
                    <a:schemeClr val="tx1"/>
                  </a:solidFill>
                </a:rPr>
                <a:t>SNPs</a:t>
              </a:r>
              <a:r>
                <a:rPr lang="es-ES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805343" y="2487157"/>
              <a:ext cx="142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MAF &gt; 1%</a:t>
              </a:r>
              <a:endParaRPr lang="en-GB" dirty="0"/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158344" y="834880"/>
              <a:ext cx="5712902" cy="2080809"/>
            </a:xfrm>
            <a:prstGeom prst="round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41324A6-247B-63CA-6EA7-13DC8E5F03C0}"/>
              </a:ext>
            </a:extLst>
          </p:cNvPr>
          <p:cNvGrpSpPr/>
          <p:nvPr/>
        </p:nvGrpSpPr>
        <p:grpSpPr>
          <a:xfrm>
            <a:off x="510625" y="3676558"/>
            <a:ext cx="4072913" cy="2951065"/>
            <a:chOff x="429465" y="3617514"/>
            <a:chExt cx="4072913" cy="2951065"/>
          </a:xfrm>
        </p:grpSpPr>
        <p:pic>
          <p:nvPicPr>
            <p:cNvPr id="31" name="Picture 4" descr="Epigenetic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"/>
            <a:stretch/>
          </p:blipFill>
          <p:spPr bwMode="auto">
            <a:xfrm>
              <a:off x="1376944" y="5511876"/>
              <a:ext cx="1943945" cy="905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116" y="4117928"/>
              <a:ext cx="808796" cy="808796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647" y="4133513"/>
              <a:ext cx="836854" cy="836854"/>
            </a:xfrm>
            <a:prstGeom prst="rect">
              <a:avLst/>
            </a:prstGeom>
          </p:spPr>
        </p:pic>
        <p:sp>
          <p:nvSpPr>
            <p:cNvPr id="38" name="Rectángulo: esquinas redondeadas 26">
              <a:extLst>
                <a:ext uri="{FF2B5EF4-FFF2-40B4-BE49-F238E27FC236}">
                  <a16:creationId xmlns:a16="http://schemas.microsoft.com/office/drawing/2014/main" id="{8AC5EAE4-E394-AFB9-916A-0F0C1191CCAB}"/>
                </a:ext>
              </a:extLst>
            </p:cNvPr>
            <p:cNvSpPr/>
            <p:nvPr/>
          </p:nvSpPr>
          <p:spPr>
            <a:xfrm>
              <a:off x="759399" y="3624981"/>
              <a:ext cx="3380763" cy="3469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Factores ambientales</a:t>
              </a:r>
            </a:p>
          </p:txBody>
        </p:sp>
        <p:sp>
          <p:nvSpPr>
            <p:cNvPr id="46" name="Rectángulo: esquinas redondeadas 26">
              <a:extLst>
                <a:ext uri="{FF2B5EF4-FFF2-40B4-BE49-F238E27FC236}">
                  <a16:creationId xmlns:a16="http://schemas.microsoft.com/office/drawing/2014/main" id="{8AC5EAE4-E394-AFB9-916A-0F0C1191CCAB}"/>
                </a:ext>
              </a:extLst>
            </p:cNvPr>
            <p:cNvSpPr/>
            <p:nvPr/>
          </p:nvSpPr>
          <p:spPr>
            <a:xfrm>
              <a:off x="432697" y="5081380"/>
              <a:ext cx="4069681" cy="3469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Epigenética</a:t>
              </a:r>
            </a:p>
          </p:txBody>
        </p:sp>
        <p:sp>
          <p:nvSpPr>
            <p:cNvPr id="58" name="Rectángulo redondeado 57"/>
            <p:cNvSpPr/>
            <p:nvPr/>
          </p:nvSpPr>
          <p:spPr>
            <a:xfrm>
              <a:off x="429465" y="3617514"/>
              <a:ext cx="4057056" cy="2951065"/>
            </a:xfrm>
            <a:prstGeom prst="round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18860CD-BE7A-E488-CA84-AA95B75DA051}"/>
              </a:ext>
            </a:extLst>
          </p:cNvPr>
          <p:cNvGrpSpPr/>
          <p:nvPr/>
        </p:nvGrpSpPr>
        <p:grpSpPr>
          <a:xfrm>
            <a:off x="6676580" y="1294601"/>
            <a:ext cx="4778596" cy="1780589"/>
            <a:chOff x="7112798" y="914429"/>
            <a:chExt cx="4778596" cy="1780589"/>
          </a:xfrm>
        </p:grpSpPr>
        <p:pic>
          <p:nvPicPr>
            <p:cNvPr id="28" name="Imagen 43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E46778EA-99AD-4217-A10B-679410586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5" t="15379" r="26376" b="48968"/>
            <a:stretch/>
          </p:blipFill>
          <p:spPr>
            <a:xfrm>
              <a:off x="7973287" y="1529322"/>
              <a:ext cx="2180201" cy="948240"/>
            </a:xfrm>
            <a:prstGeom prst="rect">
              <a:avLst/>
            </a:prstGeom>
          </p:spPr>
        </p:pic>
        <p:sp>
          <p:nvSpPr>
            <p:cNvPr id="29" name="Rectángulo: esquinas redondeadas 26">
              <a:extLst>
                <a:ext uri="{FF2B5EF4-FFF2-40B4-BE49-F238E27FC236}">
                  <a16:creationId xmlns:a16="http://schemas.microsoft.com/office/drawing/2014/main" id="{8AC5EAE4-E394-AFB9-916A-0F0C1191CCAB}"/>
                </a:ext>
              </a:extLst>
            </p:cNvPr>
            <p:cNvSpPr/>
            <p:nvPr/>
          </p:nvSpPr>
          <p:spPr>
            <a:xfrm>
              <a:off x="7455076" y="925339"/>
              <a:ext cx="4069681" cy="3469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Single </a:t>
              </a:r>
              <a:r>
                <a:rPr lang="es-ES" dirty="0" err="1">
                  <a:solidFill>
                    <a:schemeClr val="tx1"/>
                  </a:solidFill>
                </a:rPr>
                <a:t>Nucleotide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  <a:r>
                <a:rPr lang="es-ES" dirty="0" err="1">
                  <a:solidFill>
                    <a:schemeClr val="tx1"/>
                  </a:solidFill>
                </a:rPr>
                <a:t>Variants</a:t>
              </a:r>
              <a:r>
                <a:rPr lang="es-ES" dirty="0">
                  <a:solidFill>
                    <a:schemeClr val="tx1"/>
                  </a:solidFill>
                </a:rPr>
                <a:t> (</a:t>
              </a:r>
              <a:r>
                <a:rPr lang="es-ES" dirty="0" err="1">
                  <a:solidFill>
                    <a:schemeClr val="tx1"/>
                  </a:solidFill>
                </a:rPr>
                <a:t>SNVs</a:t>
              </a:r>
              <a:r>
                <a:rPr lang="es-ES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0176043" y="1817206"/>
              <a:ext cx="142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MAF &lt; 1%</a:t>
              </a:r>
              <a:endParaRPr lang="en-GB" dirty="0"/>
            </a:p>
          </p:txBody>
        </p:sp>
        <p:sp>
          <p:nvSpPr>
            <p:cNvPr id="60" name="Rectángulo redondeado 59"/>
            <p:cNvSpPr/>
            <p:nvPr/>
          </p:nvSpPr>
          <p:spPr>
            <a:xfrm>
              <a:off x="7112798" y="914429"/>
              <a:ext cx="4778596" cy="1780589"/>
            </a:xfrm>
            <a:prstGeom prst="round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6DCEC4A-BE3A-1FCC-1D8E-B51933566BCF}"/>
              </a:ext>
            </a:extLst>
          </p:cNvPr>
          <p:cNvGrpSpPr/>
          <p:nvPr/>
        </p:nvGrpSpPr>
        <p:grpSpPr>
          <a:xfrm>
            <a:off x="7622343" y="3366080"/>
            <a:ext cx="4269051" cy="3050867"/>
            <a:chOff x="7622343" y="3366080"/>
            <a:chExt cx="4269051" cy="3050867"/>
          </a:xfrm>
        </p:grpSpPr>
        <p:grpSp>
          <p:nvGrpSpPr>
            <p:cNvPr id="20" name="Grupo 19"/>
            <p:cNvGrpSpPr/>
            <p:nvPr/>
          </p:nvGrpSpPr>
          <p:grpSpPr>
            <a:xfrm>
              <a:off x="8919799" y="4079735"/>
              <a:ext cx="2535377" cy="1072356"/>
              <a:chOff x="5525391" y="4660830"/>
              <a:chExt cx="2535377" cy="1072356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5391" y="4660830"/>
                <a:ext cx="2535377" cy="411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41" t="1" b="-1463"/>
              <a:stretch/>
            </p:blipFill>
            <p:spPr bwMode="auto">
              <a:xfrm>
                <a:off x="6097169" y="5024108"/>
                <a:ext cx="1963599" cy="359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44" b="-1548"/>
              <a:stretch/>
            </p:blipFill>
            <p:spPr bwMode="auto">
              <a:xfrm>
                <a:off x="6047693" y="5352008"/>
                <a:ext cx="2013075" cy="381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Rectángulo: esquinas redondeadas 26">
              <a:extLst>
                <a:ext uri="{FF2B5EF4-FFF2-40B4-BE49-F238E27FC236}">
                  <a16:creationId xmlns:a16="http://schemas.microsoft.com/office/drawing/2014/main" id="{8AC5EAE4-E394-AFB9-916A-0F0C1191CCAB}"/>
                </a:ext>
              </a:extLst>
            </p:cNvPr>
            <p:cNvSpPr/>
            <p:nvPr/>
          </p:nvSpPr>
          <p:spPr>
            <a:xfrm>
              <a:off x="7946390" y="3375069"/>
              <a:ext cx="3619054" cy="35749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Otros factores genéticos</a:t>
              </a:r>
            </a:p>
          </p:txBody>
        </p:sp>
        <p:pic>
          <p:nvPicPr>
            <p:cNvPr id="52" name="Picture 2" descr="denovo-DB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184" y="4802875"/>
              <a:ext cx="1406059" cy="101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uadroTexto 52"/>
            <p:cNvSpPr txBox="1"/>
            <p:nvPr/>
          </p:nvSpPr>
          <p:spPr>
            <a:xfrm>
              <a:off x="9879950" y="5204119"/>
              <a:ext cx="1217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/>
                <a:t>mtDNA</a:t>
              </a:r>
              <a:endParaRPr lang="es-ES" sz="1600" dirty="0"/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69" y="5590934"/>
              <a:ext cx="779632" cy="779632"/>
            </a:xfrm>
            <a:prstGeom prst="rect">
              <a:avLst/>
            </a:prstGeom>
          </p:spPr>
        </p:pic>
        <p:sp>
          <p:nvSpPr>
            <p:cNvPr id="61" name="Rectángulo redondeado 60"/>
            <p:cNvSpPr/>
            <p:nvPr/>
          </p:nvSpPr>
          <p:spPr>
            <a:xfrm>
              <a:off x="7622343" y="3366080"/>
              <a:ext cx="4269051" cy="3050867"/>
            </a:xfrm>
            <a:prstGeom prst="round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4574070" y="4510987"/>
            <a:ext cx="593743" cy="38052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flipH="1">
            <a:off x="7005117" y="4491692"/>
            <a:ext cx="608260" cy="38052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4">
            <a:extLst>
              <a:ext uri="{FF2B5EF4-FFF2-40B4-BE49-F238E27FC236}">
                <a16:creationId xmlns:a16="http://schemas.microsoft.com/office/drawing/2014/main" id="{8A74FC73-1B41-302B-11A5-DFC0C2FE9ED4}"/>
              </a:ext>
            </a:extLst>
          </p:cNvPr>
          <p:cNvSpPr/>
          <p:nvPr/>
        </p:nvSpPr>
        <p:spPr>
          <a:xfrm rot="3781736">
            <a:off x="5364868" y="3383858"/>
            <a:ext cx="485900" cy="38052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4">
            <a:extLst>
              <a:ext uri="{FF2B5EF4-FFF2-40B4-BE49-F238E27FC236}">
                <a16:creationId xmlns:a16="http://schemas.microsoft.com/office/drawing/2014/main" id="{A5C31508-E3B2-2C77-1602-91B12135F0E5}"/>
              </a:ext>
            </a:extLst>
          </p:cNvPr>
          <p:cNvSpPr/>
          <p:nvPr/>
        </p:nvSpPr>
        <p:spPr>
          <a:xfrm rot="7780121">
            <a:off x="6647150" y="3285640"/>
            <a:ext cx="593743" cy="38052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605681A8-D54D-F11F-0FA0-21650DCE68F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F64E6B33-3E67-2D87-463E-8149D01B6CA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  <p:grpSp>
        <p:nvGrpSpPr>
          <p:cNvPr id="59" name="Grupo 58"/>
          <p:cNvGrpSpPr/>
          <p:nvPr/>
        </p:nvGrpSpPr>
        <p:grpSpPr>
          <a:xfrm>
            <a:off x="4753828" y="3891438"/>
            <a:ext cx="2609745" cy="1814772"/>
            <a:chOff x="4649212" y="3429000"/>
            <a:chExt cx="1968487" cy="1814772"/>
          </a:xfrm>
        </p:grpSpPr>
        <p:sp>
          <p:nvSpPr>
            <p:cNvPr id="8" name="CuadroTexto 7"/>
            <p:cNvSpPr txBox="1"/>
            <p:nvPr/>
          </p:nvSpPr>
          <p:spPr>
            <a:xfrm>
              <a:off x="4649212" y="3627972"/>
              <a:ext cx="19684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/>
                <a:t>Enfermedad poligénica compleja</a:t>
              </a:r>
            </a:p>
            <a:p>
              <a:pPr algn="ctr"/>
              <a:r>
                <a:rPr lang="es-ES" sz="2400" b="1" dirty="0"/>
                <a:t>H</a:t>
              </a:r>
              <a:r>
                <a:rPr lang="es-ES" sz="2400" b="1" baseline="30000" dirty="0"/>
                <a:t>2</a:t>
              </a:r>
              <a:r>
                <a:rPr lang="es-ES" sz="2400" b="1" dirty="0"/>
                <a:t> = 80%</a:t>
              </a:r>
              <a:endParaRPr lang="en-GB" sz="2400" b="1" dirty="0"/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4949755" y="3429000"/>
              <a:ext cx="1417490" cy="18147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50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3" y="2663477"/>
            <a:ext cx="1011013" cy="684789"/>
          </a:xfrm>
          <a:prstGeom prst="rect">
            <a:avLst/>
          </a:prstGeom>
        </p:spPr>
      </p:pic>
      <p:pic>
        <p:nvPicPr>
          <p:cNvPr id="30" name="Picture 4" descr="Quirón demanda a la Comunidad de Madrid por sobrecostes hospitalarios |  PlantaDo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3" y="3600192"/>
            <a:ext cx="1010373" cy="6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60529" y="330810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FJD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9018" y="4202245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IEV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6783" y="5152412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RJC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2883" y="6178273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HGV</a:t>
            </a:r>
          </a:p>
        </p:txBody>
      </p:sp>
      <p:pic>
        <p:nvPicPr>
          <p:cNvPr id="35" name="Picture 6" descr="El caso del Hospital de Villalba | Madrid | EL PAÍ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6" y="5448682"/>
            <a:ext cx="978310" cy="7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OSPITAL REY JUAN CARLOS MOSTOLES MADRID 9047 8-3-2014 | Flick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5" y="4471498"/>
            <a:ext cx="978310" cy="7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ModeloAvilés-1999 on Twitter: &quot;millón de personas. También, Adjunct  Associated Professor of Psychiatry en Columbia University (NY, USA). El Dr.  Baca disertará sobre El desafío de la digitalización en la asistencia en  Sal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12" y="1779629"/>
            <a:ext cx="616513" cy="631921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Dra. Laura Mata Iturralde opiniones - Psiquiatra Madrid - Doctora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58" y="2689614"/>
            <a:ext cx="599508" cy="6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7788"/>
              </p:ext>
            </p:extLst>
          </p:nvPr>
        </p:nvGraphicFramePr>
        <p:xfrm>
          <a:off x="2441467" y="2689614"/>
          <a:ext cx="562501" cy="60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9" imgW="1554480" imgH="1882080" progId="PBrush">
                  <p:embed/>
                </p:oleObj>
              </mc:Choice>
              <mc:Fallback>
                <p:oleObj name="Bitmap Image" r:id="rId9" imgW="1554480" imgH="1882080" progId="PBrush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1467" y="2689614"/>
                        <a:ext cx="562501" cy="60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83" descr="RAQUEL ÁLVAREZ GARCÍ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5667"/>
          <a:stretch/>
        </p:blipFill>
        <p:spPr bwMode="auto">
          <a:xfrm>
            <a:off x="1729670" y="4521261"/>
            <a:ext cx="612940" cy="5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5" descr="SANTIAGO OVEJERO GARCÍ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r="15247"/>
          <a:stretch/>
        </p:blipFill>
        <p:spPr bwMode="auto">
          <a:xfrm>
            <a:off x="1702589" y="5558505"/>
            <a:ext cx="543811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9" descr="Ana Lara Fernández - Medical Resident - Quirónsalud | LinkedI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8" r="5416" b="25983"/>
          <a:stretch/>
        </p:blipFill>
        <p:spPr bwMode="auto">
          <a:xfrm>
            <a:off x="2435483" y="3626358"/>
            <a:ext cx="6408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3682252" y="4340880"/>
            <a:ext cx="1838045" cy="609052"/>
            <a:chOff x="3902356" y="1271087"/>
            <a:chExt cx="1838045" cy="609052"/>
          </a:xfrm>
        </p:grpSpPr>
        <p:pic>
          <p:nvPicPr>
            <p:cNvPr id="45" name="Picture 99" descr="Laura Jimenez Muñoz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356" y="1271087"/>
              <a:ext cx="547787" cy="60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5" descr="Elisabet Madridejos Palomares opiniones - Psicólogo Móstoles ...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2" t="6072" r="26566" b="47591"/>
            <a:stretch/>
          </p:blipFill>
          <p:spPr bwMode="auto">
            <a:xfrm>
              <a:off x="4450144" y="1271087"/>
              <a:ext cx="672190" cy="60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3" r="15232" b="22060"/>
            <a:stretch/>
          </p:blipFill>
          <p:spPr>
            <a:xfrm>
              <a:off x="5122335" y="1271087"/>
              <a:ext cx="618066" cy="609052"/>
            </a:xfrm>
            <a:prstGeom prst="rect">
              <a:avLst/>
            </a:prstGeom>
          </p:spPr>
        </p:pic>
      </p:grpSp>
      <p:pic>
        <p:nvPicPr>
          <p:cNvPr id="48" name="Picture 12" descr="Inicio - Máster Universitario en Neuropsicofarmacología Traslacion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93" y="362635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176617" y="2340774"/>
            <a:ext cx="151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err="1"/>
              <a:t>Psiquiatras</a:t>
            </a:r>
            <a:endParaRPr lang="en-AU" sz="1600" b="1" i="1" dirty="0"/>
          </a:p>
        </p:txBody>
      </p:sp>
      <p:pic>
        <p:nvPicPr>
          <p:cNvPr id="51" name="Picture 16" descr="Sofía ABASCAL-PEIRÓ | Medical Doctor | Hospital Rey Juan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97" y="4539800"/>
            <a:ext cx="535808" cy="5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Ana José Ortega Heras - Psiquiatra - Hospital General Villalba | LinkedI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238428" y="5537935"/>
            <a:ext cx="628584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SPECIMEN COLLECTION AND LABELLI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78" y="1846725"/>
            <a:ext cx="549540" cy="1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276217" y="2877857"/>
            <a:ext cx="877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/>
              <a:t>Sangre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3005" y="1200673"/>
            <a:ext cx="151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 err="1"/>
              <a:t>Enfermeras</a:t>
            </a:r>
            <a:endParaRPr lang="en-AU" sz="1600" b="1" i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21424" r="49907"/>
          <a:stretch/>
        </p:blipFill>
        <p:spPr>
          <a:xfrm>
            <a:off x="8731448" y="5262065"/>
            <a:ext cx="600595" cy="6541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9" t="30243"/>
          <a:stretch/>
        </p:blipFill>
        <p:spPr>
          <a:xfrm>
            <a:off x="9437620" y="5065278"/>
            <a:ext cx="518398" cy="6627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33631" y="4390681"/>
            <a:ext cx="569857" cy="6655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82294" y="1507983"/>
            <a:ext cx="528420" cy="581074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 flipV="1">
            <a:off x="3345790" y="1945841"/>
            <a:ext cx="539801" cy="2760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61887" y="3977356"/>
            <a:ext cx="208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 err="1" smtClean="0"/>
              <a:t>Piscólogos</a:t>
            </a:r>
            <a:r>
              <a:rPr lang="en-AU" sz="1600" b="1" i="1" dirty="0" smtClean="0"/>
              <a:t> </a:t>
            </a:r>
            <a:r>
              <a:rPr lang="en-AU" sz="1600" b="1" i="1" dirty="0" err="1" smtClean="0"/>
              <a:t>clinicos</a:t>
            </a:r>
            <a:endParaRPr lang="en-AU" sz="1600" b="1" i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57C562-8C8F-402C-7B31-9AA977AEEB2E}"/>
              </a:ext>
            </a:extLst>
          </p:cNvPr>
          <p:cNvGrpSpPr/>
          <p:nvPr/>
        </p:nvGrpSpPr>
        <p:grpSpPr>
          <a:xfrm>
            <a:off x="5871140" y="2772647"/>
            <a:ext cx="877619" cy="1179738"/>
            <a:chOff x="5975780" y="2547041"/>
            <a:chExt cx="877619" cy="1179738"/>
          </a:xfrm>
        </p:grpSpPr>
        <p:pic>
          <p:nvPicPr>
            <p:cNvPr id="66" name="Picture 46" descr="The Rise of Mobile Apps for Business | LoopUp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3" t="1369" r="34386"/>
            <a:stretch/>
          </p:blipFill>
          <p:spPr bwMode="auto">
            <a:xfrm>
              <a:off x="6035226" y="2547041"/>
              <a:ext cx="568584" cy="87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5975780" y="3388225"/>
              <a:ext cx="877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i="1" dirty="0"/>
                <a:t>Apps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68666" y="4408642"/>
            <a:ext cx="850484" cy="8135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19008" y="2038495"/>
            <a:ext cx="1031065" cy="279156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5291864" y="2266949"/>
            <a:ext cx="535606" cy="49989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538852" y="5120787"/>
            <a:ext cx="0" cy="879369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798037" y="4187065"/>
            <a:ext cx="99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CBMSO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499807" y="6362818"/>
            <a:ext cx="11278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 i="1">
                <a:solidFill>
                  <a:srgbClr val="FF0000"/>
                </a:solidFill>
              </a:defRPr>
            </a:lvl1pPr>
          </a:lstStyle>
          <a:p>
            <a:pPr algn="r"/>
            <a:r>
              <a:rPr lang="en-AU" dirty="0"/>
              <a:t>CCC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9833805" y="2513709"/>
            <a:ext cx="7348" cy="177166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9711201" y="5757587"/>
            <a:ext cx="2" cy="54852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8243312" y="3191500"/>
            <a:ext cx="4823" cy="46372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115689" y="6019938"/>
            <a:ext cx="511048" cy="41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325423" y="889875"/>
            <a:ext cx="142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/>
              <a:t>Vigilancia</a:t>
            </a:r>
            <a:r>
              <a:rPr lang="en-AU" sz="1600" b="1" dirty="0"/>
              <a:t> de </a:t>
            </a:r>
            <a:r>
              <a:rPr lang="en-AU" sz="1600" b="1" dirty="0" err="1"/>
              <a:t>Salud</a:t>
            </a:r>
            <a:endParaRPr lang="en-AU" sz="16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685298" y="1754913"/>
            <a:ext cx="2352497" cy="4761915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Rounded Rectangle 79"/>
          <p:cNvSpPr/>
          <p:nvPr/>
        </p:nvSpPr>
        <p:spPr>
          <a:xfrm>
            <a:off x="5934135" y="1218109"/>
            <a:ext cx="1292361" cy="948372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Rounded Rectangle 80"/>
          <p:cNvSpPr/>
          <p:nvPr/>
        </p:nvSpPr>
        <p:spPr>
          <a:xfrm>
            <a:off x="7838171" y="4104255"/>
            <a:ext cx="2324935" cy="1966809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Rounded Rectangle 81"/>
          <p:cNvSpPr/>
          <p:nvPr/>
        </p:nvSpPr>
        <p:spPr>
          <a:xfrm>
            <a:off x="3639537" y="3952385"/>
            <a:ext cx="1987169" cy="1039006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5" descr="1,500 imágenes de Nurse station icon - Imágenes, fotos y ...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10892" r="16235" b="20187"/>
          <a:stretch/>
        </p:blipFill>
        <p:spPr bwMode="auto">
          <a:xfrm>
            <a:off x="6566677" y="1452637"/>
            <a:ext cx="608833" cy="6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BDD757D-7DB2-16B0-CA27-D620338C58EC}"/>
              </a:ext>
            </a:extLst>
          </p:cNvPr>
          <p:cNvGrpSpPr/>
          <p:nvPr/>
        </p:nvGrpSpPr>
        <p:grpSpPr>
          <a:xfrm>
            <a:off x="5532257" y="5502789"/>
            <a:ext cx="1426524" cy="797300"/>
            <a:chOff x="5584013" y="5654152"/>
            <a:chExt cx="1426524" cy="797300"/>
          </a:xfrm>
        </p:grpSpPr>
        <p:pic>
          <p:nvPicPr>
            <p:cNvPr id="43" name="Picture 107" descr="10+ perfiles de «Ivan De Gonzalez» | LinkedIn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178" y="5740503"/>
              <a:ext cx="631788" cy="63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0DA4BB-3A52-43DB-B43D-537E9742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615608" y="5801096"/>
              <a:ext cx="626570" cy="626570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5584013" y="5654152"/>
              <a:ext cx="1426524" cy="797300"/>
            </a:xfrm>
            <a:prstGeom prst="roundRect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0000"/>
                </a:solidFill>
              </a:endParaRPr>
            </a:p>
          </p:txBody>
        </p:sp>
      </p:grpSp>
      <p:pic>
        <p:nvPicPr>
          <p:cNvPr id="85" name="Picture 8" descr="Doctor icon flat style male and female vector de Stock | Adobe Stock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9642" r="5428" b="17161"/>
          <a:stretch/>
        </p:blipFill>
        <p:spPr bwMode="auto">
          <a:xfrm>
            <a:off x="9499312" y="1400497"/>
            <a:ext cx="1093741" cy="5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7D8DBAA-0AF6-72EB-3BBA-CC9BEDBCE138}"/>
              </a:ext>
            </a:extLst>
          </p:cNvPr>
          <p:cNvGrpSpPr/>
          <p:nvPr/>
        </p:nvGrpSpPr>
        <p:grpSpPr>
          <a:xfrm>
            <a:off x="3820205" y="1349525"/>
            <a:ext cx="1305324" cy="1044183"/>
            <a:chOff x="4062333" y="1296796"/>
            <a:chExt cx="1305324" cy="1044183"/>
          </a:xfrm>
        </p:grpSpPr>
        <p:sp>
          <p:nvSpPr>
            <p:cNvPr id="64" name="TextBox 63"/>
            <p:cNvSpPr txBox="1"/>
            <p:nvPr/>
          </p:nvSpPr>
          <p:spPr>
            <a:xfrm>
              <a:off x="4062333" y="2002425"/>
              <a:ext cx="130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i="1" dirty="0" err="1"/>
                <a:t>Pacientes</a:t>
              </a:r>
              <a:r>
                <a:rPr lang="en-AU" sz="1600" b="1" i="1" dirty="0"/>
                <a:t> TB</a:t>
              </a:r>
            </a:p>
          </p:txBody>
        </p:sp>
        <p:pic>
          <p:nvPicPr>
            <p:cNvPr id="86" name="Picture 12" descr="Patient - Free medical icons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710" y="1296796"/>
              <a:ext cx="651604" cy="65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7" name="Straight Arrow Connector 86"/>
          <p:cNvCxnSpPr/>
          <p:nvPr/>
        </p:nvCxnSpPr>
        <p:spPr>
          <a:xfrm flipV="1">
            <a:off x="5277826" y="1661020"/>
            <a:ext cx="565179" cy="13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561195" y="2442025"/>
            <a:ext cx="0" cy="137312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75379" y="1101056"/>
            <a:ext cx="197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/>
              <a:t>4 </a:t>
            </a:r>
            <a:r>
              <a:rPr lang="en-AU" sz="1600" b="1" i="1" dirty="0" err="1"/>
              <a:t>hospitales</a:t>
            </a:r>
            <a:r>
              <a:rPr lang="en-AU" sz="1600" b="1" i="1" dirty="0"/>
              <a:t> (1M de personas de </a:t>
            </a:r>
            <a:r>
              <a:rPr lang="en-AU" sz="1600" b="1" i="1" dirty="0" err="1"/>
              <a:t>alcance</a:t>
            </a:r>
            <a:r>
              <a:rPr lang="en-AU" sz="1600" b="1" i="1" dirty="0"/>
              <a:t>)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262158" y="918182"/>
            <a:ext cx="1484844" cy="1492040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8494893" y="1806229"/>
            <a:ext cx="624389" cy="46509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9986205" y="2507486"/>
            <a:ext cx="7348" cy="1771667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5" descr="Sign up - Free business icon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14" y="2979255"/>
            <a:ext cx="692728" cy="6927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4" name="Straight Arrow Connector 93"/>
          <p:cNvCxnSpPr/>
          <p:nvPr/>
        </p:nvCxnSpPr>
        <p:spPr>
          <a:xfrm>
            <a:off x="7316672" y="1754913"/>
            <a:ext cx="682207" cy="39822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837027" y="2931518"/>
            <a:ext cx="1066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 err="1"/>
              <a:t>Controles</a:t>
            </a:r>
            <a:endParaRPr lang="en-AU" sz="1600" b="1" i="1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525769" y="6002064"/>
            <a:ext cx="993821" cy="135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279149" y="3931158"/>
            <a:ext cx="993" cy="15725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364886" y="5453898"/>
            <a:ext cx="130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 err="1"/>
              <a:t>F</a:t>
            </a:r>
            <a:r>
              <a:rPr lang="en-AU" sz="1600" b="1" i="1" dirty="0" err="1" smtClean="0"/>
              <a:t>enotipado</a:t>
            </a:r>
            <a:endParaRPr lang="en-AU" sz="1600" b="1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729930" y="3791993"/>
            <a:ext cx="1461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 err="1">
                <a:solidFill>
                  <a:srgbClr val="FF0000"/>
                </a:solidFill>
              </a:rPr>
              <a:t>Biobanco</a:t>
            </a:r>
            <a:endParaRPr lang="en-AU" sz="2000" b="1" i="1" dirty="0">
              <a:solidFill>
                <a:srgbClr val="FF00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9815748" y="5761334"/>
            <a:ext cx="2" cy="548523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905688" y="6356350"/>
            <a:ext cx="709142" cy="365125"/>
          </a:xfrm>
        </p:spPr>
        <p:txBody>
          <a:bodyPr/>
          <a:lstStyle/>
          <a:p>
            <a:fld id="{26105582-C782-43C7-8392-3CE41F1C7C86}" type="slidenum">
              <a:rPr lang="es-ES" smtClean="0"/>
              <a:t>5</a:t>
            </a:fld>
            <a:endParaRPr lang="es-ES" dirty="0"/>
          </a:p>
        </p:txBody>
      </p:sp>
      <p:sp>
        <p:nvSpPr>
          <p:cNvPr id="103" name="TextBox 102"/>
          <p:cNvSpPr txBox="1"/>
          <p:nvPr/>
        </p:nvSpPr>
        <p:spPr>
          <a:xfrm>
            <a:off x="1643676" y="88612"/>
            <a:ext cx="8117327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Madrid Manic Group (</a:t>
            </a:r>
            <a:r>
              <a:rPr lang="en-AU" dirty="0" err="1"/>
              <a:t>MadManic</a:t>
            </a:r>
            <a:r>
              <a:rPr lang="en-AU" dirty="0"/>
              <a:t>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417133" y="6348465"/>
            <a:ext cx="16146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AU" sz="2000" b="1" i="1" dirty="0" err="1">
                <a:solidFill>
                  <a:srgbClr val="FF0000"/>
                </a:solidFill>
              </a:rPr>
              <a:t>MeMind</a:t>
            </a:r>
            <a:endParaRPr lang="en-A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4743625F-870F-445C-DDCB-BDBD065B1FFF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654063C8-40C1-F2BA-AB3B-6421B4152AEE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  <p:pic>
        <p:nvPicPr>
          <p:cNvPr id="7" name="Gráfico 6" descr="Informática en la nube contorno">
            <a:extLst>
              <a:ext uri="{FF2B5EF4-FFF2-40B4-BE49-F238E27FC236}">
                <a16:creationId xmlns:a16="http://schemas.microsoft.com/office/drawing/2014/main" id="{1C9404E3-5FE1-EF36-9C3D-7E0ABD5DB4D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5532257" y="6306929"/>
            <a:ext cx="497130" cy="497130"/>
          </a:xfrm>
          <a:prstGeom prst="rect">
            <a:avLst/>
          </a:prstGeom>
        </p:spPr>
      </p:pic>
      <p:pic>
        <p:nvPicPr>
          <p:cNvPr id="8" name="Gráfico 7" descr="Informática en la nube contorno">
            <a:extLst>
              <a:ext uri="{FF2B5EF4-FFF2-40B4-BE49-F238E27FC236}">
                <a16:creationId xmlns:a16="http://schemas.microsoft.com/office/drawing/2014/main" id="{4B428F99-7550-5D72-CDF1-6EF7EF85E8B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9522331" y="6306929"/>
            <a:ext cx="523957" cy="523957"/>
          </a:xfrm>
          <a:prstGeom prst="rect">
            <a:avLst/>
          </a:prstGeom>
        </p:spPr>
      </p:pic>
      <p:pic>
        <p:nvPicPr>
          <p:cNvPr id="102" name="Imagen 101" descr="Un hombre con lentes y camiseta gris&#10;&#10;Descripción generada automáticamente">
            <a:extLst>
              <a:ext uri="{FF2B5EF4-FFF2-40B4-BE49-F238E27FC236}">
                <a16:creationId xmlns:a16="http://schemas.microsoft.com/office/drawing/2014/main" id="{DCE718EF-4300-C866-5724-2981ED6F360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24858" b="61860" l="16216" r="76689">
                        <a14:foregroundMark x1="35473" y1="53890" x2="17230" y2="60721"/>
                        <a14:foregroundMark x1="17230" y1="60721" x2="75000" y2="61101"/>
                        <a14:foregroundMark x1="17905" y1="61290" x2="32770" y2="61480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21022" r="23244" b="37934"/>
          <a:stretch/>
        </p:blipFill>
        <p:spPr>
          <a:xfrm>
            <a:off x="8042705" y="4570984"/>
            <a:ext cx="470002" cy="55463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18687" r="73570" b="18050"/>
          <a:stretch/>
        </p:blipFill>
        <p:spPr>
          <a:xfrm>
            <a:off x="8039394" y="5241226"/>
            <a:ext cx="434131" cy="63157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706497" y="5743566"/>
            <a:ext cx="10249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 err="1">
                <a:solidFill>
                  <a:srgbClr val="FF0000"/>
                </a:solidFill>
              </a:rPr>
              <a:t>Datos</a:t>
            </a:r>
            <a:r>
              <a:rPr lang="en-AU" sz="2000" b="1" i="1" dirty="0">
                <a:solidFill>
                  <a:srgbClr val="FF0000"/>
                </a:solidFill>
              </a:rPr>
              <a:t> </a:t>
            </a:r>
            <a:r>
              <a:rPr lang="en-AU" sz="2000" b="1" i="1" dirty="0" err="1">
                <a:solidFill>
                  <a:srgbClr val="FF0000"/>
                </a:solidFill>
              </a:rPr>
              <a:t>clínicos</a:t>
            </a:r>
            <a:endParaRPr lang="en-A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327"/>
            <a:ext cx="12192000" cy="1325563"/>
          </a:xfrm>
        </p:spPr>
        <p:txBody>
          <a:bodyPr/>
          <a:lstStyle/>
          <a:p>
            <a:pPr algn="ctr"/>
            <a:r>
              <a:rPr lang="es-ES" dirty="0" err="1" smtClean="0"/>
              <a:t>Biobanco</a:t>
            </a:r>
            <a:r>
              <a:rPr lang="es-ES" dirty="0" smtClean="0"/>
              <a:t> </a:t>
            </a:r>
            <a:r>
              <a:rPr lang="es-ES" dirty="0" err="1" smtClean="0"/>
              <a:t>MadManic</a:t>
            </a:r>
            <a:endParaRPr lang="es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027830D-972A-EC22-5CEC-9C7ACA131B81}"/>
              </a:ext>
            </a:extLst>
          </p:cNvPr>
          <p:cNvGrpSpPr/>
          <p:nvPr/>
        </p:nvGrpSpPr>
        <p:grpSpPr>
          <a:xfrm>
            <a:off x="5893632" y="525228"/>
            <a:ext cx="6160316" cy="6293184"/>
            <a:chOff x="-169781" y="1418653"/>
            <a:chExt cx="4439208" cy="496087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E8443AF-0CEF-12BE-9DCC-CAAEBBD2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781" y="1418653"/>
              <a:ext cx="4439208" cy="496087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49DC150-4EB9-AAD1-AB9A-E0280390D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271" y="3779992"/>
              <a:ext cx="259158" cy="2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8C3EB1F-A4B3-C202-079C-D37B1F580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298" y="4178422"/>
              <a:ext cx="259158" cy="238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6</a:t>
            </a:fld>
            <a:endParaRPr lang="es-ES"/>
          </a:p>
        </p:txBody>
      </p:sp>
      <p:sp>
        <p:nvSpPr>
          <p:cNvPr id="3" name="Down Arrow 2"/>
          <p:cNvSpPr/>
          <p:nvPr/>
        </p:nvSpPr>
        <p:spPr>
          <a:xfrm>
            <a:off x="2331771" y="3489714"/>
            <a:ext cx="528506" cy="119487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EC9B09CA-9002-31E5-0850-7CD6360B43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1327AB7E-2247-37DF-D619-B8C53BF1C5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4E824D75-5EB8-F6F3-32C8-BFC0A8131082}"/>
              </a:ext>
            </a:extLst>
          </p:cNvPr>
          <p:cNvGrpSpPr/>
          <p:nvPr/>
        </p:nvGrpSpPr>
        <p:grpSpPr>
          <a:xfrm>
            <a:off x="277322" y="1801321"/>
            <a:ext cx="5538350" cy="4193091"/>
            <a:chOff x="274881" y="1567728"/>
            <a:chExt cx="5538350" cy="4193091"/>
          </a:xfrm>
        </p:grpSpPr>
        <p:grpSp>
          <p:nvGrpSpPr>
            <p:cNvPr id="14" name="Grupo 13"/>
            <p:cNvGrpSpPr/>
            <p:nvPr/>
          </p:nvGrpSpPr>
          <p:grpSpPr>
            <a:xfrm>
              <a:off x="274882" y="1567728"/>
              <a:ext cx="5538349" cy="4172200"/>
              <a:chOff x="397568" y="2830116"/>
              <a:chExt cx="5538349" cy="4172200"/>
            </a:xfrm>
          </p:grpSpPr>
          <p:sp>
            <p:nvSpPr>
              <p:cNvPr id="4" name="CuadroTexto 6"/>
              <p:cNvSpPr txBox="1"/>
              <p:nvPr/>
            </p:nvSpPr>
            <p:spPr>
              <a:xfrm>
                <a:off x="480409" y="3281437"/>
                <a:ext cx="5455508" cy="12003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/>
                  <a:t>&gt; 900 </a:t>
                </a:r>
                <a:r>
                  <a:rPr lang="en-GB" sz="2400" dirty="0" err="1"/>
                  <a:t>individuos</a:t>
                </a:r>
                <a:r>
                  <a:rPr lang="en-GB" sz="2400" dirty="0"/>
                  <a:t> (350 BD y 550 </a:t>
                </a:r>
                <a:r>
                  <a:rPr lang="en-GB" sz="2400" dirty="0" err="1"/>
                  <a:t>controles</a:t>
                </a:r>
                <a:r>
                  <a:rPr lang="en-GB" sz="2400" dirty="0"/>
                  <a:t>)</a:t>
                </a:r>
              </a:p>
              <a:p>
                <a:r>
                  <a:rPr lang="en-GB" sz="2400" dirty="0" smtClean="0"/>
                  <a:t>~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3,000 </a:t>
                </a:r>
                <a:r>
                  <a:rPr lang="en-GB" sz="2400" dirty="0" err="1"/>
                  <a:t>biospecimenes</a:t>
                </a:r>
                <a:r>
                  <a:rPr lang="en-GB" sz="2400" dirty="0"/>
                  <a:t> (RNA, DNA, plasma)</a:t>
                </a:r>
              </a:p>
            </p:txBody>
          </p:sp>
          <p:sp>
            <p:nvSpPr>
              <p:cNvPr id="6" name="CuadroTexto 6"/>
              <p:cNvSpPr txBox="1"/>
              <p:nvPr/>
            </p:nvSpPr>
            <p:spPr>
              <a:xfrm>
                <a:off x="584086" y="5801987"/>
                <a:ext cx="5271430" cy="12003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/>
                  <a:t>3,000 </a:t>
                </a:r>
                <a:r>
                  <a:rPr lang="en-GB" sz="2400" dirty="0" err="1"/>
                  <a:t>individuos</a:t>
                </a:r>
                <a:r>
                  <a:rPr lang="en-GB" sz="2400" dirty="0"/>
                  <a:t> (1,000 BD, 1,000 SCZ y 1,000 </a:t>
                </a:r>
                <a:r>
                  <a:rPr lang="en-GB" sz="2400" dirty="0" err="1"/>
                  <a:t>controles</a:t>
                </a:r>
                <a:r>
                  <a:rPr lang="en-GB" sz="2400" dirty="0"/>
                  <a:t>)</a:t>
                </a:r>
              </a:p>
              <a:p>
                <a:r>
                  <a:rPr lang="en-GB" sz="2400" dirty="0" smtClean="0"/>
                  <a:t>9,000 </a:t>
                </a:r>
                <a:r>
                  <a:rPr lang="en-GB" sz="2400" dirty="0" err="1"/>
                  <a:t>biospecimenes</a:t>
                </a:r>
                <a:endParaRPr lang="en-GB" sz="2400" dirty="0"/>
              </a:p>
            </p:txBody>
          </p:sp>
          <p:sp>
            <p:nvSpPr>
              <p:cNvPr id="8" name="TextBox 31"/>
              <p:cNvSpPr txBox="1"/>
              <p:nvPr/>
            </p:nvSpPr>
            <p:spPr>
              <a:xfrm>
                <a:off x="397568" y="2830116"/>
                <a:ext cx="54555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Mayor </a:t>
                </a:r>
                <a:r>
                  <a:rPr lang="en-GB" sz="2400" b="1" dirty="0" err="1"/>
                  <a:t>cohorte</a:t>
                </a:r>
                <a:r>
                  <a:rPr lang="en-GB" sz="2400" b="1" dirty="0"/>
                  <a:t> BD </a:t>
                </a:r>
                <a:r>
                  <a:rPr lang="en-GB" sz="2400" b="1" dirty="0" err="1"/>
                  <a:t>en</a:t>
                </a:r>
                <a:r>
                  <a:rPr lang="en-GB" sz="2400" b="1" dirty="0"/>
                  <a:t> </a:t>
                </a:r>
                <a:r>
                  <a:rPr lang="en-GB" sz="2400" b="1" dirty="0" err="1" smtClean="0"/>
                  <a:t>España</a:t>
                </a:r>
                <a:endParaRPr lang="en-GB" sz="2400" b="1" dirty="0"/>
              </a:p>
            </p:txBody>
          </p:sp>
          <p:sp>
            <p:nvSpPr>
              <p:cNvPr id="9" name="TextBox 32"/>
              <p:cNvSpPr txBox="1"/>
              <p:nvPr/>
            </p:nvSpPr>
            <p:spPr>
              <a:xfrm>
                <a:off x="2796670" y="4669795"/>
                <a:ext cx="31392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Mayor </a:t>
                </a:r>
                <a:r>
                  <a:rPr lang="en-GB" sz="2400" b="1" dirty="0" err="1"/>
                  <a:t>cohorte</a:t>
                </a:r>
                <a:r>
                  <a:rPr lang="en-GB" sz="2400" b="1" dirty="0"/>
                  <a:t> de BD </a:t>
                </a:r>
                <a:r>
                  <a:rPr lang="en-GB" sz="2400" b="1" dirty="0" err="1"/>
                  <a:t>en</a:t>
                </a:r>
                <a:r>
                  <a:rPr lang="en-GB" sz="2400" b="1" dirty="0"/>
                  <a:t> el sur de Europa</a:t>
                </a:r>
              </a:p>
            </p:txBody>
          </p:sp>
        </p:grp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6221FC1-42D3-1B71-5492-D191A3301511}"/>
                </a:ext>
              </a:extLst>
            </p:cNvPr>
            <p:cNvSpPr/>
            <p:nvPr/>
          </p:nvSpPr>
          <p:spPr>
            <a:xfrm>
              <a:off x="274881" y="2019049"/>
              <a:ext cx="5455508" cy="1242112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3B9FBE1-0144-6C98-D0A8-8CABDC50B3B4}"/>
                </a:ext>
              </a:extLst>
            </p:cNvPr>
            <p:cNvSpPr/>
            <p:nvPr/>
          </p:nvSpPr>
          <p:spPr>
            <a:xfrm>
              <a:off x="274881" y="4518707"/>
              <a:ext cx="5455508" cy="1242112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63841" y="1355890"/>
            <a:ext cx="177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Desde abril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0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889" y="1047172"/>
            <a:ext cx="37564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Protocolo</a:t>
            </a:r>
            <a:r>
              <a:rPr lang="en-GB" sz="2400" dirty="0"/>
              <a:t> </a:t>
            </a:r>
            <a:r>
              <a:rPr lang="en-GB" sz="2400" dirty="0" err="1"/>
              <a:t>clínico</a:t>
            </a:r>
            <a:r>
              <a:rPr lang="en-GB" sz="2400" dirty="0"/>
              <a:t> </a:t>
            </a:r>
            <a:r>
              <a:rPr lang="en-GB" sz="2400" dirty="0" err="1"/>
              <a:t>electrónico</a:t>
            </a:r>
            <a:endParaRPr lang="en-GB" sz="2400" i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BDD7E79-B339-B909-5DC8-6B7E00DE3733}"/>
              </a:ext>
            </a:extLst>
          </p:cNvPr>
          <p:cNvGrpSpPr/>
          <p:nvPr/>
        </p:nvGrpSpPr>
        <p:grpSpPr>
          <a:xfrm>
            <a:off x="186317" y="2069925"/>
            <a:ext cx="6081808" cy="3474240"/>
            <a:chOff x="0" y="2336588"/>
            <a:chExt cx="6081808" cy="347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80"/>
            <a:stretch/>
          </p:blipFill>
          <p:spPr>
            <a:xfrm>
              <a:off x="569439" y="4044528"/>
              <a:ext cx="4961109" cy="5176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81" y="2591454"/>
              <a:ext cx="5922627" cy="11982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66283"/>
              <a:ext cx="6052656" cy="9445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0473" y="2336588"/>
              <a:ext cx="21056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Evaluación</a:t>
              </a:r>
              <a:r>
                <a:rPr lang="en-GB" b="1" dirty="0"/>
                <a:t> </a:t>
              </a:r>
              <a:r>
                <a:rPr lang="en-GB" b="1" dirty="0" err="1"/>
                <a:t>clínica</a:t>
              </a:r>
              <a:endParaRPr lang="en-GB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473" y="3685869"/>
              <a:ext cx="34394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Evaluación</a:t>
              </a:r>
              <a:r>
                <a:rPr lang="en-GB" b="1" dirty="0"/>
                <a:t> </a:t>
              </a:r>
              <a:r>
                <a:rPr lang="en-GB" b="1" dirty="0" err="1"/>
                <a:t>farmacológica</a:t>
              </a:r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473" y="4532054"/>
              <a:ext cx="2581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Escalas</a:t>
              </a:r>
              <a:r>
                <a:rPr lang="en-GB" b="1" dirty="0"/>
                <a:t> </a:t>
              </a:r>
              <a:r>
                <a:rPr lang="en-GB" b="1" dirty="0" err="1"/>
                <a:t>clínicas</a:t>
              </a:r>
              <a:endParaRPr lang="en-GB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30931" y="1047172"/>
            <a:ext cx="27230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n-GB" sz="2400" dirty="0" err="1"/>
              <a:t>Fenotipado</a:t>
            </a:r>
            <a:r>
              <a:rPr lang="en-GB" sz="2400" dirty="0"/>
              <a:t> digital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4548" y="1589326"/>
            <a:ext cx="348512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&gt;2,000 entradas </a:t>
            </a:r>
            <a:r>
              <a:rPr lang="en-GB" sz="2000" b="1" dirty="0" err="1">
                <a:solidFill>
                  <a:srgbClr val="FF0000"/>
                </a:solidFill>
              </a:rPr>
              <a:t>por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paciente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34942"/>
            <a:ext cx="1219199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4400" dirty="0" err="1">
                <a:latin typeface="+mj-lt"/>
                <a:ea typeface="+mj-ea"/>
                <a:cs typeface="+mj-cs"/>
              </a:rPr>
              <a:t>Fenotipado</a:t>
            </a:r>
            <a:r>
              <a:rPr lang="en-GB" sz="4400" dirty="0">
                <a:latin typeface="+mj-lt"/>
                <a:ea typeface="+mj-ea"/>
                <a:cs typeface="+mj-cs"/>
              </a:rPr>
              <a:t> </a:t>
            </a:r>
            <a:r>
              <a:rPr lang="en-GB" sz="4400" dirty="0" err="1">
                <a:latin typeface="+mj-lt"/>
                <a:ea typeface="+mj-ea"/>
                <a:cs typeface="+mj-cs"/>
              </a:rPr>
              <a:t>pacientes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790FB11-5C85-B4DD-74D2-B4C8CCFF21D7}"/>
              </a:ext>
            </a:extLst>
          </p:cNvPr>
          <p:cNvGrpSpPr/>
          <p:nvPr/>
        </p:nvGrpSpPr>
        <p:grpSpPr>
          <a:xfrm>
            <a:off x="6489446" y="2018358"/>
            <a:ext cx="5554678" cy="2842370"/>
            <a:chOff x="6837169" y="2336588"/>
            <a:chExt cx="5774176" cy="2842370"/>
          </a:xfrm>
        </p:grpSpPr>
        <p:grpSp>
          <p:nvGrpSpPr>
            <p:cNvPr id="17" name="Grupo 13"/>
            <p:cNvGrpSpPr/>
            <p:nvPr/>
          </p:nvGrpSpPr>
          <p:grpSpPr>
            <a:xfrm>
              <a:off x="6837169" y="2336588"/>
              <a:ext cx="1635571" cy="2842370"/>
              <a:chOff x="8132313" y="2979322"/>
              <a:chExt cx="1530982" cy="3001502"/>
            </a:xfrm>
          </p:grpSpPr>
          <p:pic>
            <p:nvPicPr>
              <p:cNvPr id="18" name="Picture 46">
                <a:extLst>
                  <a:ext uri="{FF2B5EF4-FFF2-40B4-BE49-F238E27FC236}">
                    <a16:creationId xmlns:a16="http://schemas.microsoft.com/office/drawing/2014/main" id="{D56E19DD-27BF-4B4B-9C6D-0A1061FD3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4024" y="4566102"/>
                <a:ext cx="584505" cy="598258"/>
              </a:xfrm>
              <a:prstGeom prst="rect">
                <a:avLst/>
              </a:prstGeom>
            </p:spPr>
          </p:pic>
          <p:pic>
            <p:nvPicPr>
              <p:cNvPr id="19" name="Picture 47">
                <a:extLst>
                  <a:ext uri="{FF2B5EF4-FFF2-40B4-BE49-F238E27FC236}">
                    <a16:creationId xmlns:a16="http://schemas.microsoft.com/office/drawing/2014/main" id="{F70DA4BB-3A52-43DB-B43D-537E97423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4024" y="2979322"/>
                <a:ext cx="561447" cy="561447"/>
              </a:xfrm>
              <a:prstGeom prst="rect">
                <a:avLst/>
              </a:prstGeom>
            </p:spPr>
          </p:pic>
          <p:sp>
            <p:nvSpPr>
              <p:cNvPr id="20" name="TextBox 48">
                <a:extLst>
                  <a:ext uri="{FF2B5EF4-FFF2-40B4-BE49-F238E27FC236}">
                    <a16:creationId xmlns:a16="http://schemas.microsoft.com/office/drawing/2014/main" id="{CC18F281-82E5-4EED-88FE-3CDE11B73488}"/>
                  </a:ext>
                </a:extLst>
              </p:cNvPr>
              <p:cNvSpPr txBox="1"/>
              <p:nvPr/>
            </p:nvSpPr>
            <p:spPr>
              <a:xfrm>
                <a:off x="8132313" y="3611708"/>
                <a:ext cx="1530982" cy="81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 err="1"/>
                  <a:t>MeMind</a:t>
                </a:r>
                <a:endParaRPr lang="en-AU" sz="2400" b="1" dirty="0"/>
              </a:p>
              <a:p>
                <a:r>
                  <a:rPr lang="en-AU" sz="2000" dirty="0" err="1" smtClean="0"/>
                  <a:t>Activo</a:t>
                </a:r>
                <a:endParaRPr lang="en-AU" sz="2000" dirty="0"/>
              </a:p>
            </p:txBody>
          </p:sp>
          <p:sp>
            <p:nvSpPr>
              <p:cNvPr id="21" name="TextBox 49">
                <a:extLst>
                  <a:ext uri="{FF2B5EF4-FFF2-40B4-BE49-F238E27FC236}">
                    <a16:creationId xmlns:a16="http://schemas.microsoft.com/office/drawing/2014/main" id="{F95609FD-0C24-40B5-9DC1-31BD05532BEE}"/>
                  </a:ext>
                </a:extLst>
              </p:cNvPr>
              <p:cNvSpPr txBox="1"/>
              <p:nvPr/>
            </p:nvSpPr>
            <p:spPr>
              <a:xfrm>
                <a:off x="8147464" y="5168305"/>
                <a:ext cx="969535" cy="81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/>
                  <a:t>eB2</a:t>
                </a:r>
              </a:p>
              <a:p>
                <a:r>
                  <a:rPr lang="en-AU" sz="2000" dirty="0" err="1"/>
                  <a:t>Pasivo</a:t>
                </a:r>
                <a:endParaRPr lang="en-AU" sz="2000" dirty="0"/>
              </a:p>
            </p:txBody>
          </p:sp>
        </p:grpSp>
        <p:sp>
          <p:nvSpPr>
            <p:cNvPr id="30" name="CuadroTexto 29"/>
            <p:cNvSpPr txBox="1"/>
            <p:nvPr/>
          </p:nvSpPr>
          <p:spPr>
            <a:xfrm>
              <a:off x="8358127" y="4036593"/>
              <a:ext cx="4253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Mobilidad</a:t>
              </a:r>
              <a:r>
                <a:rPr lang="en-US" dirty="0"/>
                <a:t>, </a:t>
              </a:r>
              <a:r>
                <a:rPr lang="en-US" dirty="0" err="1"/>
                <a:t>actividad</a:t>
              </a:r>
              <a:r>
                <a:rPr lang="en-US" dirty="0"/>
                <a:t> </a:t>
              </a:r>
              <a:r>
                <a:rPr lang="en-US" dirty="0" err="1"/>
                <a:t>física</a:t>
              </a:r>
              <a:r>
                <a:rPr lang="en-US" dirty="0"/>
                <a:t>, </a:t>
              </a:r>
              <a:r>
                <a:rPr lang="en-US" dirty="0" err="1"/>
                <a:t>patrones</a:t>
              </a:r>
              <a:r>
                <a:rPr lang="en-US" dirty="0"/>
                <a:t> de </a:t>
              </a:r>
              <a:r>
                <a:rPr lang="en-US" dirty="0" err="1"/>
                <a:t>sueño</a:t>
              </a:r>
              <a:r>
                <a:rPr lang="en-US" dirty="0"/>
                <a:t>, </a:t>
              </a:r>
              <a:r>
                <a:rPr lang="en-US" dirty="0" err="1"/>
                <a:t>uso</a:t>
              </a:r>
              <a:r>
                <a:rPr lang="en-US" dirty="0"/>
                <a:t> del </a:t>
              </a:r>
              <a:r>
                <a:rPr lang="en-US" dirty="0" err="1"/>
                <a:t>móvil</a:t>
              </a:r>
              <a:endParaRPr lang="es-ES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221653" y="2603742"/>
              <a:ext cx="42069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Deseo</a:t>
              </a:r>
              <a:r>
                <a:rPr lang="en-US" dirty="0"/>
                <a:t> de </a:t>
              </a:r>
              <a:r>
                <a:rPr lang="en-US" dirty="0" err="1"/>
                <a:t>morir</a:t>
              </a:r>
              <a:r>
                <a:rPr lang="en-US" dirty="0"/>
                <a:t>/</a:t>
              </a:r>
              <a:r>
                <a:rPr lang="en-US" dirty="0" err="1"/>
                <a:t>vivir</a:t>
              </a:r>
              <a:r>
                <a:rPr lang="en-US" dirty="0"/>
                <a:t>, </a:t>
              </a:r>
              <a:r>
                <a:rPr lang="en-US" dirty="0" err="1"/>
                <a:t>calidad</a:t>
              </a:r>
              <a:r>
                <a:rPr lang="en-US" dirty="0"/>
                <a:t> del </a:t>
              </a:r>
              <a:r>
                <a:rPr lang="en-US" dirty="0" err="1"/>
                <a:t>sueño</a:t>
              </a:r>
              <a:r>
                <a:rPr lang="en-US" dirty="0"/>
                <a:t>, </a:t>
              </a:r>
              <a:r>
                <a:rPr lang="en-US" dirty="0" err="1"/>
                <a:t>pensamientos</a:t>
              </a:r>
              <a:r>
                <a:rPr lang="en-US" dirty="0"/>
                <a:t> </a:t>
              </a:r>
              <a:r>
                <a:rPr lang="en-US" dirty="0" err="1"/>
                <a:t>negativos</a:t>
              </a:r>
              <a:r>
                <a:rPr lang="en-US" dirty="0"/>
                <a:t>, </a:t>
              </a:r>
              <a:r>
                <a:rPr lang="en-US" dirty="0" err="1"/>
                <a:t>apetito</a:t>
              </a:r>
              <a:endParaRPr lang="en-US" dirty="0"/>
            </a:p>
            <a:p>
              <a:r>
                <a:rPr lang="en-US" b="1" dirty="0">
                  <a:solidFill>
                    <a:srgbClr val="FF0000"/>
                  </a:solidFill>
                </a:rPr>
                <a:t>33 </a:t>
              </a:r>
              <a:r>
                <a:rPr lang="en-US" b="1" dirty="0" err="1">
                  <a:solidFill>
                    <a:srgbClr val="FF0000"/>
                  </a:solidFill>
                </a:rPr>
                <a:t>preguntas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posibles</a:t>
              </a:r>
              <a:r>
                <a:rPr lang="en-US" b="1" dirty="0" smtClean="0">
                  <a:solidFill>
                    <a:srgbClr val="FF0000"/>
                  </a:solidFill>
                </a:rPr>
                <a:t>, </a:t>
              </a:r>
              <a:r>
                <a:rPr lang="en-US" b="1" dirty="0">
                  <a:solidFill>
                    <a:srgbClr val="FF0000"/>
                  </a:solidFill>
                </a:rPr>
                <a:t>2-4 </a:t>
              </a:r>
              <a:r>
                <a:rPr lang="en-US" b="1" dirty="0" err="1">
                  <a:solidFill>
                    <a:srgbClr val="FF0000"/>
                  </a:solidFill>
                </a:rPr>
                <a:t>preguntas</a:t>
              </a:r>
              <a:r>
                <a:rPr lang="en-US" b="1" dirty="0">
                  <a:solidFill>
                    <a:srgbClr val="FF0000"/>
                  </a:solidFill>
                </a:rPr>
                <a:t> al </a:t>
              </a:r>
              <a:r>
                <a:rPr lang="en-US" b="1" dirty="0" err="1">
                  <a:solidFill>
                    <a:srgbClr val="FF0000"/>
                  </a:solidFill>
                </a:rPr>
                <a:t>día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358127" y="4711703"/>
              <a:ext cx="4141437" cy="37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</a:rPr>
                <a:t>200 </a:t>
              </a:r>
              <a:r>
                <a:rPr lang="es-ES" b="1" dirty="0" smtClean="0">
                  <a:solidFill>
                    <a:srgbClr val="FF0000"/>
                  </a:solidFill>
                </a:rPr>
                <a:t>parámetros</a:t>
              </a:r>
              <a:r>
                <a:rPr lang="es-ES" b="1" dirty="0">
                  <a:solidFill>
                    <a:srgbClr val="FF0000"/>
                  </a:solidFill>
                </a:rPr>
                <a:t> </a:t>
              </a:r>
              <a:r>
                <a:rPr lang="es-ES" b="1" dirty="0" smtClean="0">
                  <a:solidFill>
                    <a:srgbClr val="FF0000"/>
                  </a:solidFill>
                </a:rPr>
                <a:t>/ 30 min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8221653" y="1618248"/>
            <a:ext cx="244119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De 1 a 6 meses</a:t>
            </a:r>
          </a:p>
        </p:txBody>
      </p:sp>
      <p:sp>
        <p:nvSpPr>
          <p:cNvPr id="35" name="CuadroTexto 34"/>
          <p:cNvSpPr txBox="1"/>
          <p:nvPr/>
        </p:nvSpPr>
        <p:spPr>
          <a:xfrm flipH="1">
            <a:off x="6552867" y="5240926"/>
            <a:ext cx="5510253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/>
              <a:t>Controles</a:t>
            </a:r>
            <a:r>
              <a:rPr lang="es-ES" sz="2400" dirty="0"/>
              <a:t>: datos demográficos + 5 escalas -&gt; 146 entradas / control</a:t>
            </a:r>
          </a:p>
        </p:txBody>
      </p:sp>
      <p:sp>
        <p:nvSpPr>
          <p:cNvPr id="40" name="Marcador de número de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7</a:t>
            </a:fld>
            <a:endParaRPr lang="es-ES"/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E9D598D0-7C96-D615-D62F-CC927D045F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013B9CC9-618E-D27B-1400-D52E32ECF3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080" y="362721"/>
            <a:ext cx="5321968" cy="1325563"/>
          </a:xfrm>
        </p:spPr>
        <p:txBody>
          <a:bodyPr/>
          <a:lstStyle/>
          <a:p>
            <a:pPr algn="ctr"/>
            <a:r>
              <a:rPr lang="es-ES" dirty="0"/>
              <a:t>Datos genómicos</a:t>
            </a:r>
          </a:p>
        </p:txBody>
      </p:sp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5582-C782-43C7-8392-3CE41F1C7C86}" type="slidenum">
              <a:rPr lang="es-ES" smtClean="0"/>
              <a:t>8</a:t>
            </a:fld>
            <a:endParaRPr lang="es-ES" dirty="0"/>
          </a:p>
        </p:txBody>
      </p:sp>
      <p:sp>
        <p:nvSpPr>
          <p:cNvPr id="22" name="CuadroTexto 17"/>
          <p:cNvSpPr txBox="1"/>
          <p:nvPr/>
        </p:nvSpPr>
        <p:spPr>
          <a:xfrm>
            <a:off x="6952060" y="2112406"/>
            <a:ext cx="5610377" cy="16970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&gt; 2,000 ítems de fenotipado clásico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+ 288,000 ítems fen. digital pasivo /mes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+ 90 ítems fen. digital activo /mes</a:t>
            </a:r>
            <a:endParaRPr lang="es-ES" dirty="0"/>
          </a:p>
        </p:txBody>
      </p:sp>
      <p:sp>
        <p:nvSpPr>
          <p:cNvPr id="23" name="CuadroTexto 18"/>
          <p:cNvSpPr txBox="1"/>
          <p:nvPr/>
        </p:nvSpPr>
        <p:spPr>
          <a:xfrm>
            <a:off x="7127688" y="4136173"/>
            <a:ext cx="501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~ 1,8 M de entradas / paciente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564882" y="364699"/>
            <a:ext cx="5321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Datos clínicos</a:t>
            </a:r>
          </a:p>
        </p:txBody>
      </p:sp>
      <p:sp>
        <p:nvSpPr>
          <p:cNvPr id="27" name="CuadroTexto 18"/>
          <p:cNvSpPr txBox="1"/>
          <p:nvPr/>
        </p:nvSpPr>
        <p:spPr>
          <a:xfrm>
            <a:off x="757627" y="4131516"/>
            <a:ext cx="501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~ 90 M de records / individuo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DF62BCA7-2B9D-1305-06B9-1BBE7C915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3FC26F-F6F9-9B4D-AB90-9B4358401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D34999-FB7F-CCC7-11AB-798F7DB06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8" y="4763535"/>
            <a:ext cx="691855" cy="648005"/>
          </a:xfrm>
          <a:prstGeom prst="rect">
            <a:avLst/>
          </a:prstGeom>
        </p:spPr>
      </p:pic>
      <p:pic>
        <p:nvPicPr>
          <p:cNvPr id="10" name="Picture 53">
            <a:extLst>
              <a:ext uri="{FF2B5EF4-FFF2-40B4-BE49-F238E27FC236}">
                <a16:creationId xmlns:a16="http://schemas.microsoft.com/office/drawing/2014/main" id="{9100B417-1438-95F3-F27B-043CAAA8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709" y="4885763"/>
            <a:ext cx="853215" cy="8532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EF002E6-0418-16C5-6F5A-D8BA12D79A71}"/>
              </a:ext>
            </a:extLst>
          </p:cNvPr>
          <p:cNvSpPr txBox="1"/>
          <p:nvPr/>
        </p:nvSpPr>
        <p:spPr>
          <a:xfrm>
            <a:off x="7787184" y="5081537"/>
            <a:ext cx="398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5GB/ individuo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2BAFE7-2699-7492-D01A-381C02EF6C60}"/>
              </a:ext>
            </a:extLst>
          </p:cNvPr>
          <p:cNvSpPr txBox="1"/>
          <p:nvPr/>
        </p:nvSpPr>
        <p:spPr>
          <a:xfrm>
            <a:off x="1282188" y="4886631"/>
            <a:ext cx="514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~ 180GB /individuo (527 T en total)</a:t>
            </a:r>
            <a:endParaRPr lang="es-ES" sz="24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F848B65-53DD-F68F-2371-EEF661B8B09C}"/>
              </a:ext>
            </a:extLst>
          </p:cNvPr>
          <p:cNvSpPr/>
          <p:nvPr/>
        </p:nvSpPr>
        <p:spPr>
          <a:xfrm>
            <a:off x="4099922" y="5543202"/>
            <a:ext cx="2327511" cy="117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Actualmente: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9T en CCC (completo)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24T en </a:t>
            </a:r>
            <a:r>
              <a:rPr lang="es-ES" dirty="0" smtClean="0">
                <a:solidFill>
                  <a:schemeClr val="tx1"/>
                </a:solidFill>
              </a:rPr>
              <a:t>Marte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05080" y="1608468"/>
            <a:ext cx="5859803" cy="2351953"/>
            <a:chOff x="360854" y="2180407"/>
            <a:chExt cx="5859803" cy="2351953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8B50103-AD9B-1EF0-06FF-5701DDAD1091}"/>
                </a:ext>
              </a:extLst>
            </p:cNvPr>
            <p:cNvGrpSpPr/>
            <p:nvPr/>
          </p:nvGrpSpPr>
          <p:grpSpPr>
            <a:xfrm>
              <a:off x="360854" y="2180407"/>
              <a:ext cx="5859803" cy="2351953"/>
              <a:chOff x="261505" y="3060923"/>
              <a:chExt cx="4717818" cy="2351953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278847" y="4588372"/>
                <a:ext cx="4700476" cy="824504"/>
                <a:chOff x="2522560" y="5395171"/>
                <a:chExt cx="4322911" cy="686617"/>
              </a:xfrm>
            </p:grpSpPr>
            <p:sp>
              <p:nvSpPr>
                <p:cNvPr id="6" name="TextBox 31"/>
                <p:cNvSpPr txBox="1"/>
                <p:nvPr/>
              </p:nvSpPr>
              <p:spPr>
                <a:xfrm>
                  <a:off x="2522560" y="5697330"/>
                  <a:ext cx="4221136" cy="384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/>
                    <a:t>WES </a:t>
                  </a:r>
                  <a:r>
                    <a:rPr lang="es-ES" sz="2400" dirty="0"/>
                    <a:t>(2024) </a:t>
                  </a:r>
                  <a:r>
                    <a:rPr lang="es-ES" sz="2400" dirty="0" smtClean="0"/>
                    <a:t>             &gt; </a:t>
                  </a:r>
                  <a:r>
                    <a:rPr lang="es-ES" sz="2400" dirty="0"/>
                    <a:t>30 M reads /</a:t>
                  </a:r>
                  <a:r>
                    <a:rPr lang="es-ES" sz="2400" dirty="0" smtClean="0"/>
                    <a:t>indiv</a:t>
                  </a:r>
                  <a:endParaRPr lang="en-GB" sz="2400" dirty="0"/>
                </a:p>
              </p:txBody>
            </p:sp>
            <p:sp>
              <p:nvSpPr>
                <p:cNvPr id="7" name="TextBox 29"/>
                <p:cNvSpPr txBox="1"/>
                <p:nvPr/>
              </p:nvSpPr>
              <p:spPr>
                <a:xfrm>
                  <a:off x="2522561" y="5395171"/>
                  <a:ext cx="4322910" cy="384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/>
                    <a:t>SNP array </a:t>
                  </a:r>
                  <a:r>
                    <a:rPr lang="es-ES" sz="2400" dirty="0"/>
                    <a:t>(2023)  </a:t>
                  </a:r>
                  <a:r>
                    <a:rPr lang="es-ES" sz="2400" dirty="0" smtClean="0"/>
                    <a:t>  </a:t>
                  </a:r>
                  <a:r>
                    <a:rPr lang="es-ES" sz="2400" dirty="0" smtClean="0"/>
                    <a:t> 8 </a:t>
                  </a:r>
                  <a:r>
                    <a:rPr lang="es-ES" sz="2400" dirty="0"/>
                    <a:t>millones de </a:t>
                  </a:r>
                  <a:r>
                    <a:rPr lang="es-ES" sz="2400" dirty="0" err="1"/>
                    <a:t>SNPs</a:t>
                  </a:r>
                  <a:r>
                    <a:rPr lang="es-ES" sz="2400" dirty="0"/>
                    <a:t> /indiv</a:t>
                  </a:r>
                  <a:endParaRPr lang="en-GB" sz="2000" dirty="0"/>
                </a:p>
              </p:txBody>
            </p:sp>
          </p:grpSp>
          <p:sp>
            <p:nvSpPr>
              <p:cNvPr id="21" name="TextBox 29"/>
              <p:cNvSpPr txBox="1"/>
              <p:nvPr/>
            </p:nvSpPr>
            <p:spPr>
              <a:xfrm>
                <a:off x="261507" y="3624638"/>
                <a:ext cx="460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/>
                  <a:t>RNAseq </a:t>
                </a:r>
                <a:r>
                  <a:rPr lang="es-ES" sz="2400" dirty="0"/>
                  <a:t>(2023) </a:t>
                </a:r>
                <a:r>
                  <a:rPr lang="es-ES" sz="2400" dirty="0" smtClean="0"/>
                  <a:t>      50 </a:t>
                </a:r>
                <a:r>
                  <a:rPr lang="es-ES" sz="2400" dirty="0"/>
                  <a:t>M reads </a:t>
                </a:r>
                <a:r>
                  <a:rPr lang="es-ES" sz="2400" dirty="0" smtClean="0"/>
                  <a:t>/indiv</a:t>
                </a:r>
                <a:endParaRPr lang="en-GB" sz="2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1505" y="3060923"/>
                <a:ext cx="1074747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RNA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1505" y="4126709"/>
                <a:ext cx="1031700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DNA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Conector recto de flecha 14"/>
            <p:cNvCxnSpPr/>
            <p:nvPr/>
          </p:nvCxnSpPr>
          <p:spPr>
            <a:xfrm>
              <a:off x="2352583" y="2974019"/>
              <a:ext cx="41421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>
              <a:off x="2559689" y="3960920"/>
              <a:ext cx="298921" cy="7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V="1">
              <a:off x="2043345" y="4323425"/>
              <a:ext cx="723451" cy="103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9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826" y="-17070"/>
            <a:ext cx="11319253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Objetivo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1576935"/>
            <a:ext cx="1766848" cy="1880720"/>
          </a:xfrm>
        </p:spPr>
      </p:pic>
      <p:sp>
        <p:nvSpPr>
          <p:cNvPr id="7" name="CuadroTexto 6"/>
          <p:cNvSpPr txBox="1"/>
          <p:nvPr/>
        </p:nvSpPr>
        <p:spPr>
          <a:xfrm>
            <a:off x="293627" y="3392819"/>
            <a:ext cx="17391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BD </a:t>
            </a:r>
            <a:r>
              <a:rPr lang="es-ES" sz="2400" b="1" dirty="0" err="1"/>
              <a:t>patients</a:t>
            </a:r>
            <a:endParaRPr lang="es-E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79" y="3783084"/>
            <a:ext cx="3668935" cy="15139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1" y="1724917"/>
            <a:ext cx="974985" cy="974985"/>
          </a:xfrm>
          <a:prstGeom prst="rect">
            <a:avLst/>
          </a:prstGeom>
        </p:spPr>
      </p:pic>
      <p:pic>
        <p:nvPicPr>
          <p:cNvPr id="13" name="Picture 51">
            <a:extLst>
              <a:ext uri="{FF2B5EF4-FFF2-40B4-BE49-F238E27FC236}">
                <a16:creationId xmlns:a16="http://schemas.microsoft.com/office/drawing/2014/main" id="{B5D7AA72-C0B9-4C6A-AED7-1C930605B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54"/>
          <a:stretch/>
        </p:blipFill>
        <p:spPr>
          <a:xfrm>
            <a:off x="8123772" y="1785744"/>
            <a:ext cx="4150242" cy="338467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455475" y="5389132"/>
            <a:ext cx="35073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Identificar pacientes con mayor riesgo al suicidio</a:t>
            </a:r>
          </a:p>
        </p:txBody>
      </p:sp>
      <p:cxnSp>
        <p:nvCxnSpPr>
          <p:cNvPr id="5" name="Conector angular 4"/>
          <p:cNvCxnSpPr>
            <a:stCxn id="14" idx="2"/>
            <a:endCxn id="26" idx="2"/>
          </p:cNvCxnSpPr>
          <p:nvPr/>
        </p:nvCxnSpPr>
        <p:spPr>
          <a:xfrm rot="5400000" flipH="1">
            <a:off x="5060710" y="1071686"/>
            <a:ext cx="1307764" cy="8989122"/>
          </a:xfrm>
          <a:prstGeom prst="bentConnector3">
            <a:avLst>
              <a:gd name="adj1" fmla="val -17480"/>
            </a:avLst>
          </a:prstGeom>
          <a:ln w="57150">
            <a:solidFill>
              <a:schemeClr val="accent1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8" idx="3"/>
          </p:cNvCxnSpPr>
          <p:nvPr/>
        </p:nvCxnSpPr>
        <p:spPr>
          <a:xfrm flipV="1">
            <a:off x="6865178" y="3089472"/>
            <a:ext cx="1258594" cy="138722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brir llave 2"/>
          <p:cNvSpPr/>
          <p:nvPr/>
        </p:nvSpPr>
        <p:spPr>
          <a:xfrm>
            <a:off x="2060474" y="1419828"/>
            <a:ext cx="292028" cy="3969304"/>
          </a:xfrm>
          <a:prstGeom prst="leftBrace">
            <a:avLst>
              <a:gd name="adj1" fmla="val 8333"/>
              <a:gd name="adj2" fmla="val 36251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Conector angular 40"/>
          <p:cNvCxnSpPr>
            <a:cxnSpLocks/>
            <a:endCxn id="14" idx="0"/>
          </p:cNvCxnSpPr>
          <p:nvPr/>
        </p:nvCxnSpPr>
        <p:spPr>
          <a:xfrm rot="16200000" flipH="1">
            <a:off x="9965640" y="5145618"/>
            <a:ext cx="476767" cy="1026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402281" y="1024233"/>
            <a:ext cx="3632467" cy="552702"/>
            <a:chOff x="2658373" y="1331149"/>
            <a:chExt cx="1897108" cy="948554"/>
          </a:xfrm>
        </p:grpSpPr>
        <p:sp>
          <p:nvSpPr>
            <p:cNvPr id="19" name="Rounded Rectangle 18"/>
            <p:cNvSpPr/>
            <p:nvPr/>
          </p:nvSpPr>
          <p:spPr>
            <a:xfrm>
              <a:off x="2658373" y="1331149"/>
              <a:ext cx="1897108" cy="9485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2686155" y="1373715"/>
              <a:ext cx="1841544" cy="764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/>
              <a:r>
                <a:rPr lang="es-ES" sz="2800" dirty="0"/>
                <a:t>Machine </a:t>
              </a:r>
              <a:r>
                <a:rPr lang="es-ES" sz="2800" dirty="0" err="1"/>
                <a:t>learning</a:t>
              </a:r>
              <a:endParaRPr lang="es-ES" sz="2800" dirty="0"/>
            </a:p>
          </p:txBody>
        </p:sp>
      </p:grpSp>
      <p:sp>
        <p:nvSpPr>
          <p:cNvPr id="22" name="Freeform 14"/>
          <p:cNvSpPr/>
          <p:nvPr/>
        </p:nvSpPr>
        <p:spPr>
          <a:xfrm>
            <a:off x="3500211" y="2294102"/>
            <a:ext cx="1205317" cy="80196"/>
          </a:xfrm>
          <a:custGeom>
            <a:avLst/>
            <a:gdLst>
              <a:gd name="connsiteX0" fmla="*/ 0 w 557684"/>
              <a:gd name="connsiteY0" fmla="*/ 23882 h 47765"/>
              <a:gd name="connsiteX1" fmla="*/ 557684 w 557684"/>
              <a:gd name="connsiteY1" fmla="*/ 23882 h 4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7684" h="47765">
                <a:moveTo>
                  <a:pt x="0" y="23882"/>
                </a:moveTo>
                <a:lnTo>
                  <a:pt x="557684" y="23882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600" tIns="9941" rIns="277600" bIns="994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"/>
          </a:p>
        </p:txBody>
      </p:sp>
      <p:sp>
        <p:nvSpPr>
          <p:cNvPr id="23" name="TextBox 16"/>
          <p:cNvSpPr txBox="1"/>
          <p:nvPr/>
        </p:nvSpPr>
        <p:spPr>
          <a:xfrm>
            <a:off x="3561716" y="1814030"/>
            <a:ext cx="93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DNA</a:t>
            </a:r>
            <a:endParaRPr lang="en-AU" sz="2800" b="1" dirty="0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7E49A821-FF00-4E60-9B20-2EDA0C5E8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7" y="1404071"/>
            <a:ext cx="1183248" cy="168540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91002" y="1424839"/>
            <a:ext cx="179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cs typeface="Times New Roman" panose="02020603050405020304" pitchFamily="18" charset="0"/>
              </a:rPr>
              <a:t>PRS (GWAS)</a:t>
            </a:r>
            <a:endParaRPr lang="es-ES" dirty="0">
              <a:cs typeface="Times New Roman" panose="02020603050405020304" pitchFamily="18" charset="0"/>
            </a:endParaRPr>
          </a:p>
          <a:p>
            <a:r>
              <a:rPr lang="es-ES" dirty="0" err="1">
                <a:cs typeface="Times New Roman" panose="02020603050405020304" pitchFamily="18" charset="0"/>
              </a:rPr>
              <a:t>SNVs</a:t>
            </a:r>
            <a:r>
              <a:rPr lang="es-ES" dirty="0">
                <a:cs typeface="Times New Roman" panose="02020603050405020304" pitchFamily="18" charset="0"/>
              </a:rPr>
              <a:t> (</a:t>
            </a:r>
            <a:r>
              <a:rPr lang="es-ES" dirty="0" err="1">
                <a:cs typeface="Times New Roman" panose="02020603050405020304" pitchFamily="18" charset="0"/>
              </a:rPr>
              <a:t>Exome</a:t>
            </a:r>
            <a:r>
              <a:rPr lang="es-ES" dirty="0">
                <a:cs typeface="Times New Roman" panose="02020603050405020304" pitchFamily="18" charset="0"/>
              </a:rPr>
              <a:t>)</a:t>
            </a:r>
            <a:endParaRPr lang="en-AU" dirty="0">
              <a:cs typeface="Times New Roman" panose="02020603050405020304" pitchFamily="18" charset="0"/>
            </a:endParaRPr>
          </a:p>
        </p:txBody>
      </p:sp>
      <p:pic>
        <p:nvPicPr>
          <p:cNvPr id="26" name="Picture 46">
            <a:extLst>
              <a:ext uri="{FF2B5EF4-FFF2-40B4-BE49-F238E27FC236}">
                <a16:creationId xmlns:a16="http://schemas.microsoft.com/office/drawing/2014/main" id="{87A72397-3EAF-48BF-B578-66638401A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1652" y="3910393"/>
            <a:ext cx="1316758" cy="1001972"/>
          </a:xfrm>
          <a:prstGeom prst="rect">
            <a:avLst/>
          </a:prstGeom>
        </p:spPr>
      </p:pic>
      <p:cxnSp>
        <p:nvCxnSpPr>
          <p:cNvPr id="29" name="Conector angular 28"/>
          <p:cNvCxnSpPr/>
          <p:nvPr/>
        </p:nvCxnSpPr>
        <p:spPr>
          <a:xfrm rot="16200000" flipH="1">
            <a:off x="6968554" y="2590418"/>
            <a:ext cx="818615" cy="225985"/>
          </a:xfrm>
          <a:prstGeom prst="bentConnector3">
            <a:avLst>
              <a:gd name="adj1" fmla="val 2860"/>
            </a:avLst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>
          <a:xfrm>
            <a:off x="8644259" y="6311890"/>
            <a:ext cx="2743200" cy="365125"/>
          </a:xfrm>
        </p:spPr>
        <p:txBody>
          <a:bodyPr/>
          <a:lstStyle/>
          <a:p>
            <a:fld id="{26105582-C782-43C7-8392-3CE41F1C7C86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E52DA3-414E-3A90-84E1-FA1114F454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348" y="0"/>
            <a:ext cx="1049012" cy="478353"/>
          </a:xfrm>
          <a:prstGeom prst="rect">
            <a:avLst/>
          </a:prstGeom>
        </p:spPr>
      </p:pic>
      <p:pic>
        <p:nvPicPr>
          <p:cNvPr id="10" name="Imagen 4">
            <a:extLst>
              <a:ext uri="{FF2B5EF4-FFF2-40B4-BE49-F238E27FC236}">
                <a16:creationId xmlns:a16="http://schemas.microsoft.com/office/drawing/2014/main" id="{FB0002B4-2E0E-CF6A-73C9-569B2DC7A9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53" y="0"/>
            <a:ext cx="893847" cy="4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565</Words>
  <Application>Microsoft Office PowerPoint</Application>
  <PresentationFormat>Panorámica</PresentationFormat>
  <Paragraphs>141</Paragraphs>
  <Slides>13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Bahnschrift SemiBold</vt:lpstr>
      <vt:lpstr>Calibri</vt:lpstr>
      <vt:lpstr>Calibri Light</vt:lpstr>
      <vt:lpstr>Open Sans Light</vt:lpstr>
      <vt:lpstr>Times New Roman</vt:lpstr>
      <vt:lpstr>Tema de Office</vt:lpstr>
      <vt:lpstr>Bitmap Image</vt:lpstr>
      <vt:lpstr>Image</vt:lpstr>
      <vt:lpstr>Fenotipado digital, genómica y machine learning aplicados a la medicina personalizada del trastorno bipolar</vt:lpstr>
      <vt:lpstr>Qué es el trastorno bipolar (BD)</vt:lpstr>
      <vt:lpstr>El suicidio es la primera causa de muerte no natural en España</vt:lpstr>
      <vt:lpstr>Genética del TB</vt:lpstr>
      <vt:lpstr>Presentación de PowerPoint</vt:lpstr>
      <vt:lpstr>Biobanco MadManic</vt:lpstr>
      <vt:lpstr>Presentación de PowerPoint</vt:lpstr>
      <vt:lpstr>Datos genómicos</vt:lpstr>
      <vt:lpstr>Objetivo</vt:lpstr>
      <vt:lpstr>Aprendizaje supervisado</vt:lpstr>
      <vt:lpstr>Perspectivas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Combinación de fenotipado digital y genómica mediante ML para el tratamiento personalizado del trastorno bipolar</dc:title>
  <dc:creator>CBM</dc:creator>
  <cp:lastModifiedBy>CBM</cp:lastModifiedBy>
  <cp:revision>69</cp:revision>
  <dcterms:created xsi:type="dcterms:W3CDTF">2023-05-23T08:37:45Z</dcterms:created>
  <dcterms:modified xsi:type="dcterms:W3CDTF">2023-06-29T14:43:10Z</dcterms:modified>
</cp:coreProperties>
</file>