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sldIdLst>
    <p:sldId id="584" r:id="rId2"/>
    <p:sldId id="569" r:id="rId3"/>
    <p:sldId id="570" r:id="rId4"/>
  </p:sldIdLst>
  <p:sldSz cx="9144000" cy="6858000" type="screen4x3"/>
  <p:notesSz cx="6670675" cy="992505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78" autoAdjust="0"/>
    <p:restoredTop sz="94662" autoAdjust="0"/>
  </p:normalViewPr>
  <p:slideViewPr>
    <p:cSldViewPr>
      <p:cViewPr>
        <p:scale>
          <a:sx n="66" d="100"/>
          <a:sy n="66" d="100"/>
        </p:scale>
        <p:origin x="-1392" y="-18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0" name="AutoShape 10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2" name="AutoShape 12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3" name="AutoShape 13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8" name="AutoShape 18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9" name="AutoShape 19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40" name="AutoShape 20"/>
          <p:cNvSpPr>
            <a:spLocks noChangeArrowheads="1"/>
          </p:cNvSpPr>
          <p:nvPr/>
        </p:nvSpPr>
        <p:spPr bwMode="auto">
          <a:xfrm>
            <a:off x="0" y="0"/>
            <a:ext cx="6670675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0" y="0"/>
            <a:ext cx="2889250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776663" y="0"/>
            <a:ext cx="2889250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43" name="Rectangle 2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256088" cy="3184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sp>
      <p:sp>
        <p:nvSpPr>
          <p:cNvPr id="5144" name="Rectangle 24"/>
          <p:cNvSpPr>
            <a:spLocks noGrp="1" noChangeArrowheads="1"/>
          </p:cNvSpPr>
          <p:nvPr>
            <p:ph type="body"/>
          </p:nvPr>
        </p:nvSpPr>
        <p:spPr bwMode="auto">
          <a:xfrm>
            <a:off x="666750" y="4198938"/>
            <a:ext cx="5303838" cy="49530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5145" name="Text Box 25"/>
          <p:cNvSpPr txBox="1">
            <a:spLocks noChangeArrowheads="1"/>
          </p:cNvSpPr>
          <p:nvPr/>
        </p:nvSpPr>
        <p:spPr bwMode="auto">
          <a:xfrm>
            <a:off x="0" y="9429750"/>
            <a:ext cx="2889250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ldNum"/>
          </p:nvPr>
        </p:nvSpPr>
        <p:spPr bwMode="auto">
          <a:xfrm>
            <a:off x="3776663" y="9429750"/>
            <a:ext cx="2859087" cy="4635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7DB28BD8-1BCC-4708-9876-9EE539037787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3750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0C0117E-A1AA-4DC2-BD1E-926515175544}" type="slidenum">
              <a:rPr lang="es-ES"/>
              <a:pPr/>
              <a:t>1</a:t>
            </a:fld>
            <a:endParaRPr lang="es-ES" dirty="0"/>
          </a:p>
        </p:txBody>
      </p:sp>
      <p:sp>
        <p:nvSpPr>
          <p:cNvPr id="129025" name="Text Box 1"/>
          <p:cNvSpPr txBox="1">
            <a:spLocks noChangeArrowheads="1"/>
          </p:cNvSpPr>
          <p:nvPr/>
        </p:nvSpPr>
        <p:spPr bwMode="auto">
          <a:xfrm>
            <a:off x="3776663" y="9429750"/>
            <a:ext cx="2860675" cy="465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12A5A96B-B853-4A36-8DFD-A59711169423}" type="slidenum">
              <a:rPr lang="es-E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s-E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29026" name="Text Box 2"/>
          <p:cNvSpPr txBox="1">
            <a:spLocks noChangeArrowheads="1"/>
          </p:cNvSpPr>
          <p:nvPr/>
        </p:nvSpPr>
        <p:spPr bwMode="auto">
          <a:xfrm>
            <a:off x="3776663" y="9429750"/>
            <a:ext cx="2889250" cy="493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36B55F2-FADB-4E1F-A0E8-A02C2FCD055B}" type="slidenum">
              <a:rPr lang="es-E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es-ES" sz="1200" dirty="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29027" name="Rectangle 3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1900" y="701675"/>
            <a:ext cx="4287838" cy="3216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666750" y="4198938"/>
            <a:ext cx="5335588" cy="4984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2" name="1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1725" y="1239838"/>
            <a:ext cx="4467225" cy="33512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dirty="0" smtClean="0"/>
          </a:p>
        </p:txBody>
      </p:sp>
      <p:sp>
        <p:nvSpPr>
          <p:cNvPr id="4100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AE6195-C0ED-40DD-A02F-8659A3320A0C}" type="slidenum">
              <a:rPr lang="es-ES" altLang="es-E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s-ES" alt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024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E350AB-A85A-49AB-BE9E-8B1EEEBDD9C6}" type="slidenum">
              <a:rPr lang="es-ES"/>
              <a:pPr/>
              <a:t>3</a:t>
            </a:fld>
            <a:endParaRPr lang="es-ES"/>
          </a:p>
        </p:txBody>
      </p:sp>
      <p:sp>
        <p:nvSpPr>
          <p:cNvPr id="169985" name="Text Box 1"/>
          <p:cNvSpPr txBox="1">
            <a:spLocks noChangeArrowheads="1"/>
          </p:cNvSpPr>
          <p:nvPr/>
        </p:nvSpPr>
        <p:spPr bwMode="auto">
          <a:xfrm>
            <a:off x="3776663" y="9429750"/>
            <a:ext cx="2860675" cy="4651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3DE9C512-AD5B-4F26-9D96-A3050D1BB0F6}" type="slidenum">
              <a:rPr lang="es-ES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pPr algn="r"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</a:t>
            </a:fld>
            <a:endParaRPr lang="es-ES" sz="1200">
              <a:solidFill>
                <a:srgbClr val="000000"/>
              </a:solidFill>
              <a:latin typeface="Times New Roman" pitchFamily="16" charset="0"/>
              <a:ea typeface="DejaVu Sans" charset="0"/>
              <a:cs typeface="DejaVu Sans" charset="0"/>
            </a:endParaRPr>
          </a:p>
        </p:txBody>
      </p:sp>
      <p:sp>
        <p:nvSpPr>
          <p:cNvPr id="169986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35075" y="701675"/>
            <a:ext cx="4260850" cy="319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666750" y="4198938"/>
            <a:ext cx="5314950" cy="496411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B3AFE9C-0D5A-475F-AE46-3DDBEB216A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C36B516-D957-4CC6-8EA3-3575F91DF48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05588" y="274638"/>
            <a:ext cx="2049462" cy="54371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5988" cy="54371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CFC9F1-C99F-4086-B3A4-BBD8CF8640D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5567B8C-C9F6-4850-968B-79EC51A2697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87DE5B2-9BD3-4EEB-8E53-254E9B25974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2725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32325" y="1600200"/>
            <a:ext cx="4022725" cy="4111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F78F659-6921-4587-81AA-D2C468D329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2AA0D9-D16A-4E10-BB3C-7F547E0A732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F7DC3D3-815F-433C-86CD-07D50142B2A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422B808-ACED-4CAD-9567-B696E97C857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37CF925-4CCC-438A-B60C-4680211919A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5EC3952-DFA6-4324-87FD-73BECBB93E0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97850" cy="1111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197850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1850" cy="4445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7200640D-01A5-43CB-B764-02D68456D257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marL="1143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marL="1600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marL="20574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Relationship Id="rId9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29344" y="1628800"/>
            <a:ext cx="8423399" cy="43204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/>
            <a:r>
              <a:rPr lang="es-ES" sz="4000" b="1" baseline="1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Teoría de la Complejidad a la Astrobiología: un viaje de ida y vuelta </a:t>
            </a:r>
          </a:p>
        </p:txBody>
      </p:sp>
      <p:pic>
        <p:nvPicPr>
          <p:cNvPr id="8" name="Picture 11" descr="frame-s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8"/>
          <a:stretch/>
        </p:blipFill>
        <p:spPr bwMode="auto">
          <a:xfrm>
            <a:off x="4606706" y="0"/>
            <a:ext cx="4537294" cy="4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5"/>
          <a:stretch/>
        </p:blipFill>
        <p:spPr>
          <a:xfrm>
            <a:off x="35498" y="1"/>
            <a:ext cx="2898772" cy="574666"/>
          </a:xfrm>
          <a:prstGeom prst="rect">
            <a:avLst/>
          </a:prstGeom>
        </p:spPr>
      </p:pic>
      <p:pic>
        <p:nvPicPr>
          <p:cNvPr id="11" name="Picture 2" descr="F:\compartido\aguirreaj\Jacobo\investigacion\2022_abiertos\net-world\articulo\PNAS\SUBMITTED_PNAS\Paper_PNAS_resubmitted_DEF\figuras_cover_PNAS\garcia_sanchez_et_al_cover_image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39" y="2752986"/>
            <a:ext cx="3618969" cy="38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230750" y="3532753"/>
            <a:ext cx="4320480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ES" sz="2000" b="1" i="1" baseline="1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baseline="12000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Jacobo Aguirre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baseline="12000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Astrobiología </a:t>
            </a:r>
            <a:r>
              <a:rPr lang="es-ES" sz="2800" b="1" baseline="12000" dirty="0" smtClean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(CAB) 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b="1" baseline="12000" dirty="0" smtClean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CSIC-INTA</a:t>
            </a:r>
            <a:r>
              <a:rPr lang="es-ES" sz="2800" b="1" baseline="12000" dirty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b="1" baseline="12000" dirty="0" smtClean="0">
                <a:solidFill>
                  <a:srgbClr val="0066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es-ES" sz="2800" b="1" baseline="1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97106" y="57114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Jornada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sobre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Biología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Computacional</a:t>
            </a:r>
            <a:r>
              <a:rPr lang="en-GB" b="1" dirty="0">
                <a:solidFill>
                  <a:srgbClr val="FF0000"/>
                </a:solidFill>
              </a:rPr>
              <a:t>, </a:t>
            </a:r>
            <a:r>
              <a:rPr lang="en-GB" b="1" dirty="0" err="1">
                <a:solidFill>
                  <a:srgbClr val="FF0000"/>
                </a:solidFill>
              </a:rPr>
              <a:t>Ciencia</a:t>
            </a:r>
            <a:r>
              <a:rPr lang="en-GB" b="1" dirty="0">
                <a:solidFill>
                  <a:srgbClr val="FF0000"/>
                </a:solidFill>
              </a:rPr>
              <a:t> de </a:t>
            </a:r>
            <a:r>
              <a:rPr lang="en-GB" b="1" dirty="0" err="1">
                <a:solidFill>
                  <a:srgbClr val="FF0000"/>
                </a:solidFill>
              </a:rPr>
              <a:t>datos</a:t>
            </a:r>
            <a:r>
              <a:rPr lang="en-GB" b="1" dirty="0">
                <a:solidFill>
                  <a:srgbClr val="FF0000"/>
                </a:solidFill>
              </a:rPr>
              <a:t> e </a:t>
            </a:r>
            <a:r>
              <a:rPr lang="en-GB" b="1" dirty="0" err="1">
                <a:solidFill>
                  <a:srgbClr val="FF0000"/>
                </a:solidFill>
              </a:rPr>
              <a:t>Inteligencia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smtClean="0">
                <a:solidFill>
                  <a:srgbClr val="FF0000"/>
                </a:solidFill>
              </a:rPr>
              <a:t>Artificial </a:t>
            </a:r>
          </a:p>
          <a:p>
            <a:pPr algn="ctr"/>
            <a:r>
              <a:rPr lang="en-GB" b="1" dirty="0" smtClean="0">
                <a:solidFill>
                  <a:srgbClr val="FF0000"/>
                </a:solidFill>
              </a:rPr>
              <a:t>3 de </a:t>
            </a:r>
            <a:r>
              <a:rPr lang="en-GB" b="1" dirty="0" err="1" smtClean="0">
                <a:solidFill>
                  <a:srgbClr val="FF0000"/>
                </a:solidFill>
              </a:rPr>
              <a:t>julio</a:t>
            </a:r>
            <a:r>
              <a:rPr lang="en-GB" b="1" dirty="0" smtClean="0">
                <a:solidFill>
                  <a:srgbClr val="FF0000"/>
                </a:solidFill>
              </a:rPr>
              <a:t> de 2023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42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11560" y="1951964"/>
            <a:ext cx="4757208" cy="16312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s-ES" sz="2000" b="1" dirty="0">
                <a:solidFill>
                  <a:prstClr val="black"/>
                </a:solidFill>
                <a:latin typeface="Calibri" panose="020F0502020204030204"/>
              </a:rPr>
              <a:t>Objetivo general: 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Desarrollar conexiones entre la Astrobiología y la Teoría de la Complejidad (redes </a:t>
            </a:r>
            <a:r>
              <a:rPr lang="es-ES" sz="2000" dirty="0" smtClean="0">
                <a:solidFill>
                  <a:prstClr val="black"/>
                </a:solidFill>
                <a:latin typeface="Calibri" panose="020F0502020204030204"/>
              </a:rPr>
              <a:t>complejas, modelización 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matemática y </a:t>
            </a:r>
            <a:r>
              <a:rPr lang="es-ES" sz="2000" dirty="0" smtClean="0">
                <a:solidFill>
                  <a:prstClr val="black"/>
                </a:solidFill>
                <a:latin typeface="Calibri" panose="020F0502020204030204"/>
              </a:rPr>
              <a:t>computacional, estadística </a:t>
            </a:r>
            <a:r>
              <a:rPr lang="es-ES" sz="2000" dirty="0" smtClean="0">
                <a:solidFill>
                  <a:prstClr val="black"/>
                </a:solidFill>
                <a:latin typeface="Calibri" panose="020F0502020204030204"/>
              </a:rPr>
              <a:t>bayesiana</a:t>
            </a:r>
            <a:r>
              <a:rPr lang="es-ES" sz="2000" dirty="0" smtClean="0">
                <a:solidFill>
                  <a:prstClr val="black"/>
                </a:solidFill>
                <a:latin typeface="Calibri" panose="020F0502020204030204"/>
              </a:rPr>
              <a:t>, IA….)</a:t>
            </a:r>
            <a:endParaRPr lang="es-ES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79731" y="3945250"/>
            <a:ext cx="701062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2000" b="1" dirty="0">
                <a:solidFill>
                  <a:prstClr val="black"/>
                </a:solidFill>
                <a:latin typeface="Calibri" panose="020F0502020204030204"/>
              </a:rPr>
              <a:t>Objetivo específico: </a:t>
            </a:r>
            <a:r>
              <a:rPr lang="es-ES" sz="2000" dirty="0">
                <a:solidFill>
                  <a:prstClr val="black"/>
                </a:solidFill>
                <a:latin typeface="Calibri" panose="020F0502020204030204"/>
              </a:rPr>
              <a:t>Estudiar el aumento de complejidad que se dio desde el origen de la vida hasta nuestros días.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11094" y="242203"/>
            <a:ext cx="8229600" cy="7366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2800" dirty="0" smtClean="0">
                <a:solidFill>
                  <a:srgbClr val="006633"/>
                </a:solidFill>
                <a:ea typeface="Droid Sans Fallback" charset="0"/>
                <a:cs typeface="Droid Sans Fallback" charset="0"/>
              </a:rPr>
              <a:t>¿Quiénes somos y qué hacemos?</a:t>
            </a:r>
            <a:endParaRPr lang="es-ES" sz="2800" dirty="0">
              <a:solidFill>
                <a:srgbClr val="006633"/>
              </a:solidFill>
              <a:ea typeface="Droid Sans Fallback" charset="0"/>
              <a:cs typeface="Droid Sans Fallback" charset="0"/>
            </a:endParaRPr>
          </a:p>
        </p:txBody>
      </p:sp>
      <p:pic>
        <p:nvPicPr>
          <p:cNvPr id="21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7398" y="4777425"/>
            <a:ext cx="2080551" cy="20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CuadroTexto 1"/>
          <p:cNvSpPr txBox="1"/>
          <p:nvPr/>
        </p:nvSpPr>
        <p:spPr>
          <a:xfrm>
            <a:off x="1537917" y="1140767"/>
            <a:ext cx="2669758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altLang="es-ES" dirty="0" smtClean="0">
                <a:solidFill>
                  <a:prstClr val="white"/>
                </a:solidFill>
                <a:latin typeface="Calibri" pitchFamily="34" charset="0"/>
              </a:rPr>
              <a:t>Grupo de Complejidad y Astrobiología</a:t>
            </a:r>
            <a:endParaRPr lang="es-ES" altLang="es-E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69" t="17123" r="10351" b="55391"/>
          <a:stretch/>
        </p:blipFill>
        <p:spPr bwMode="auto">
          <a:xfrm>
            <a:off x="7956376" y="3230940"/>
            <a:ext cx="1173636" cy="1210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6941715" y="1594424"/>
            <a:ext cx="2013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Marina </a:t>
            </a:r>
            <a:r>
              <a:rPr lang="en-GB" sz="1400" dirty="0" err="1" smtClean="0">
                <a:solidFill>
                  <a:schemeClr val="tx1"/>
                </a:solidFill>
              </a:rPr>
              <a:t>Fernández-Ruz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5668891" y="3077052"/>
            <a:ext cx="1409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Carla </a:t>
            </a:r>
            <a:r>
              <a:rPr lang="en-GB" sz="1400" dirty="0" err="1" smtClean="0">
                <a:solidFill>
                  <a:schemeClr val="tx1"/>
                </a:solidFill>
              </a:rPr>
              <a:t>Alejandre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343241" y="4509120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Marcos </a:t>
            </a:r>
            <a:r>
              <a:rPr lang="en-GB" sz="1400" dirty="0" err="1" smtClean="0">
                <a:solidFill>
                  <a:schemeClr val="tx1"/>
                </a:solidFill>
              </a:rPr>
              <a:t>Martínez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38376" r="75843" b="23321"/>
          <a:stretch/>
        </p:blipFill>
        <p:spPr bwMode="auto">
          <a:xfrm>
            <a:off x="7077995" y="2259683"/>
            <a:ext cx="1023627" cy="116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24 Rectángulo"/>
          <p:cNvSpPr/>
          <p:nvPr/>
        </p:nvSpPr>
        <p:spPr>
          <a:xfrm>
            <a:off x="6289108" y="6348516"/>
            <a:ext cx="2850460" cy="523220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GB" sz="1400" dirty="0" smtClean="0">
                <a:solidFill>
                  <a:schemeClr val="tx1"/>
                </a:solidFill>
              </a:rPr>
              <a:t>http</a:t>
            </a:r>
            <a:r>
              <a:rPr lang="en-GB" sz="1400" dirty="0">
                <a:solidFill>
                  <a:schemeClr val="tx1"/>
                </a:solidFill>
              </a:rPr>
              <a:t>://complexityweb.com/aguirre</a:t>
            </a:r>
            <a:r>
              <a:rPr lang="en-GB" sz="1400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GB" sz="1400" dirty="0" smtClean="0">
                <a:solidFill>
                  <a:schemeClr val="tx1"/>
                </a:solidFill>
              </a:rPr>
              <a:t>Twitter: @</a:t>
            </a:r>
            <a:r>
              <a:rPr lang="en-GB" sz="1400" dirty="0" err="1" smtClean="0">
                <a:solidFill>
                  <a:schemeClr val="tx1"/>
                </a:solidFill>
              </a:rPr>
              <a:t>JacoboAguirreA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27" name="Picture 2" descr="CENTRE FOR ASTROBIOLOGY | Consejo Superior 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14" y="117132"/>
            <a:ext cx="2444098" cy="10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28 Rectángulo"/>
          <p:cNvSpPr/>
          <p:nvPr/>
        </p:nvSpPr>
        <p:spPr>
          <a:xfrm>
            <a:off x="6916282" y="117132"/>
            <a:ext cx="1983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b="1" i="1" baseline="12000" dirty="0" smtClean="0">
                <a:latin typeface="Arial" panose="020B0604020202020204" pitchFamily="34" charset="0"/>
                <a:cs typeface="Arial" panose="020B0604020202020204" pitchFamily="34" charset="0"/>
              </a:rPr>
              <a:t>Centro </a:t>
            </a:r>
            <a:r>
              <a:rPr lang="es-ES" b="1" i="1" baseline="12000" dirty="0">
                <a:latin typeface="Arial" panose="020B0604020202020204" pitchFamily="34" charset="0"/>
                <a:cs typeface="Arial" panose="020B0604020202020204" pitchFamily="34" charset="0"/>
              </a:rPr>
              <a:t>de Astrobiología </a:t>
            </a:r>
            <a:r>
              <a:rPr lang="es-ES" b="1" i="1" baseline="12000" dirty="0" smtClean="0">
                <a:latin typeface="Arial" panose="020B0604020202020204" pitchFamily="34" charset="0"/>
                <a:cs typeface="Arial" panose="020B0604020202020204" pitchFamily="34" charset="0"/>
              </a:rPr>
              <a:t>CSIC-INTA</a:t>
            </a:r>
            <a:endParaRPr lang="es-ES" b="1" i="1" baseline="1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compartido\aguirreaj\Jacobo\varios\congresos_seminarios\Jamboree_2023\foto_marina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t="13086" r="32306" b="46249"/>
          <a:stretch/>
        </p:blipFill>
        <p:spPr bwMode="auto">
          <a:xfrm>
            <a:off x="5742425" y="1687913"/>
            <a:ext cx="1185912" cy="11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1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2" y="3429000"/>
            <a:ext cx="3559730" cy="2653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8" y="332656"/>
            <a:ext cx="8753624" cy="2808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 descr="C:\Users\marin\Desktop\EANA\Fotos\r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0087" y="3601901"/>
            <a:ext cx="2270106" cy="1196295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629137">
            <a:off x="5945590" y="3896107"/>
            <a:ext cx="833208" cy="40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CuadroTexto"/>
          <p:cNvSpPr txBox="1"/>
          <p:nvPr/>
        </p:nvSpPr>
        <p:spPr>
          <a:xfrm>
            <a:off x="4067944" y="3337247"/>
            <a:ext cx="21166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s-ES" sz="14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Redes </a:t>
            </a:r>
            <a:r>
              <a:rPr lang="es-ES" sz="1400" dirty="0" err="1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astroquímicas</a:t>
            </a:r>
            <a:endParaRPr lang="es-ES" sz="14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20" y="4912505"/>
            <a:ext cx="1967887" cy="141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3">
            <a:extLst>
              <a:ext uri="{FF2B5EF4-FFF2-40B4-BE49-F238E27FC236}">
                <a16:creationId xmlns="" xmlns:a16="http://schemas.microsoft.com/office/drawing/2014/main" id="{F3C8C971-6C2C-7348-A53A-0136A814AB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8235" y="4886736"/>
            <a:ext cx="1834595" cy="1627880"/>
          </a:xfrm>
          <a:prstGeom prst="rect">
            <a:avLst/>
          </a:prstGeom>
        </p:spPr>
      </p:pic>
      <p:pic>
        <p:nvPicPr>
          <p:cNvPr id="22" name="21 Imagen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3804" b="59867"/>
          <a:stretch/>
        </p:blipFill>
        <p:spPr>
          <a:xfrm>
            <a:off x="6804249" y="3601901"/>
            <a:ext cx="2159409" cy="1015699"/>
          </a:xfrm>
          <a:prstGeom prst="rect">
            <a:avLst/>
          </a:prstGeom>
          <a:ln>
            <a:noFill/>
          </a:ln>
        </p:spPr>
      </p:pic>
      <p:sp>
        <p:nvSpPr>
          <p:cNvPr id="23" name="22 CuadroTexto"/>
          <p:cNvSpPr txBox="1"/>
          <p:nvPr/>
        </p:nvSpPr>
        <p:spPr>
          <a:xfrm>
            <a:off x="6861481" y="4650895"/>
            <a:ext cx="22825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tx1"/>
                </a:solidFill>
              </a:rPr>
              <a:t>Interacción</a:t>
            </a:r>
            <a:r>
              <a:rPr lang="en-GB" sz="1400" dirty="0" smtClean="0">
                <a:solidFill>
                  <a:schemeClr val="tx1"/>
                </a:solidFill>
              </a:rPr>
              <a:t> virus-</a:t>
            </a:r>
            <a:r>
              <a:rPr lang="en-GB" sz="1400" dirty="0" err="1" smtClean="0">
                <a:solidFill>
                  <a:schemeClr val="tx1"/>
                </a:solidFill>
              </a:rPr>
              <a:t>huésped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736992" y="4737890"/>
            <a:ext cx="1211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tx1"/>
                </a:solidFill>
              </a:rPr>
              <a:t>Protocélula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7020272" y="3356775"/>
            <a:ext cx="1882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 smtClean="0">
                <a:solidFill>
                  <a:schemeClr val="tx1"/>
                </a:solidFill>
              </a:rPr>
              <a:t>Replicación</a:t>
            </a:r>
            <a:r>
              <a:rPr lang="en-GB" sz="1400" dirty="0" smtClean="0">
                <a:solidFill>
                  <a:schemeClr val="tx1"/>
                </a:solidFill>
              </a:rPr>
              <a:t> del ARN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619671" y="6464928"/>
            <a:ext cx="5904657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dirty="0" smtClean="0">
                <a:solidFill>
                  <a:schemeClr val="tx1"/>
                </a:solidFill>
              </a:rPr>
              <a:t>García-Sánchez</a:t>
            </a:r>
            <a:r>
              <a:rPr lang="es-ES" sz="1400" dirty="0">
                <a:solidFill>
                  <a:schemeClr val="tx1"/>
                </a:solidFill>
              </a:rPr>
              <a:t> </a:t>
            </a:r>
            <a:r>
              <a:rPr lang="es-ES" sz="1400" dirty="0" smtClean="0">
                <a:solidFill>
                  <a:schemeClr val="tx1"/>
                </a:solidFill>
              </a:rPr>
              <a:t>et al. </a:t>
            </a:r>
            <a:r>
              <a:rPr lang="es-ES" sz="1400" dirty="0">
                <a:solidFill>
                  <a:schemeClr val="tx1"/>
                </a:solidFill>
              </a:rPr>
              <a:t>2022, PNAS 119 (30), </a:t>
            </a:r>
            <a:r>
              <a:rPr lang="es-ES" sz="1400" dirty="0" smtClean="0">
                <a:solidFill>
                  <a:schemeClr val="tx1"/>
                </a:solidFill>
              </a:rPr>
              <a:t>e21197341192022.</a:t>
            </a:r>
            <a:endParaRPr lang="en-GB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5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98564</TotalTime>
  <Words>149</Words>
  <Application>Microsoft Office PowerPoint</Application>
  <PresentationFormat>Presentación en pantalla (4:3)</PresentationFormat>
  <Paragraphs>28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4" baseType="lpstr"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Jacobo Aguirre Araujo</dc:creator>
  <cp:lastModifiedBy>Jacobo</cp:lastModifiedBy>
  <cp:revision>1594</cp:revision>
  <cp:lastPrinted>1601-01-01T00:00:00Z</cp:lastPrinted>
  <dcterms:created xsi:type="dcterms:W3CDTF">2003-11-17T15:13:25Z</dcterms:created>
  <dcterms:modified xsi:type="dcterms:W3CDTF">2023-06-21T17:24:44Z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3" name="bjDocumentLabelXML-0">
    <vt:lpwstr>nternal/label"&gt;&lt;element uid="83595d3a-25fa-4b21-81f0-6131b30ef7e7" value="" /&gt;&lt;/sisl&gt;</vt:lpwstr>
  </property>
  <property fmtid="{D5CDD505-2E9C-101B-9397-08002B2CF9AE}" pid="4" name="bjDocumentSecurityLabel">
    <vt:lpwstr>No Clasificado-Not Classified</vt:lpwstr>
  </property>
  <property fmtid="{D5CDD505-2E9C-101B-9397-08002B2CF9AE}" pid="5" name="bjSaver">
    <vt:lpwstr>PhoxtMC7AJ3U5qNT0LRyPewXZl/2jOa2</vt:lpwstr>
  </property>
  <property fmtid="{D5CDD505-2E9C-101B-9397-08002B2CF9AE}" pid="6" name="docIndexRef">
    <vt:lpwstr>0dd28bf3-71e5-47ab-a1c5-414744d8610b</vt:lpwstr>
  </property>
</Properties>
</file>