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641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6FE6BF9A-017C-42DA-B14A-9F48B7B2E961}" type="datetimeFigureOut">
              <a:rPr lang="es-ES" smtClean="0"/>
              <a:t>20/06/2023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892528F4-6273-4F7F-BAC4-2C02B6075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863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BF9A-017C-42DA-B14A-9F48B7B2E961}" type="datetimeFigureOut">
              <a:rPr lang="es-ES" smtClean="0"/>
              <a:t>20/06/2023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28F4-6273-4F7F-BAC4-2C02B6075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004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BF9A-017C-42DA-B14A-9F48B7B2E961}" type="datetimeFigureOut">
              <a:rPr lang="es-ES" smtClean="0"/>
              <a:t>20/06/2023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28F4-6273-4F7F-BAC4-2C02B6075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5994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BF9A-017C-42DA-B14A-9F48B7B2E961}" type="datetimeFigureOut">
              <a:rPr lang="es-ES" smtClean="0"/>
              <a:t>20/06/2023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28F4-6273-4F7F-BAC4-2C02B6075741}" type="slidenum">
              <a:rPr lang="es-ES" smtClean="0"/>
              <a:t>‹Nº›</a:t>
            </a:fld>
            <a:endParaRPr lang="es-E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846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BF9A-017C-42DA-B14A-9F48B7B2E961}" type="datetimeFigureOut">
              <a:rPr lang="es-ES" smtClean="0"/>
              <a:t>20/06/2023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28F4-6273-4F7F-BAC4-2C02B6075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0184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BF9A-017C-42DA-B14A-9F48B7B2E961}" type="datetimeFigureOut">
              <a:rPr lang="es-ES" smtClean="0"/>
              <a:t>20/06/2023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28F4-6273-4F7F-BAC4-2C02B6075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9507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BF9A-017C-42DA-B14A-9F48B7B2E961}" type="datetimeFigureOut">
              <a:rPr lang="es-ES" smtClean="0"/>
              <a:t>20/06/2023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28F4-6273-4F7F-BAC4-2C02B6075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0700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BF9A-017C-42DA-B14A-9F48B7B2E961}" type="datetimeFigureOut">
              <a:rPr lang="es-ES" smtClean="0"/>
              <a:t>20/06/2023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28F4-6273-4F7F-BAC4-2C02B6075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0555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BF9A-017C-42DA-B14A-9F48B7B2E961}" type="datetimeFigureOut">
              <a:rPr lang="es-ES" smtClean="0"/>
              <a:t>20/06/2023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28F4-6273-4F7F-BAC4-2C02B6075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434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BF9A-017C-42DA-B14A-9F48B7B2E961}" type="datetimeFigureOut">
              <a:rPr lang="es-ES" smtClean="0"/>
              <a:t>20/06/2023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28F4-6273-4F7F-BAC4-2C02B6075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788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BF9A-017C-42DA-B14A-9F48B7B2E961}" type="datetimeFigureOut">
              <a:rPr lang="es-ES" smtClean="0"/>
              <a:t>20/06/2023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28F4-6273-4F7F-BAC4-2C02B6075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220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BF9A-017C-42DA-B14A-9F48B7B2E961}" type="datetimeFigureOut">
              <a:rPr lang="es-ES" smtClean="0"/>
              <a:t>20/06/2023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28F4-6273-4F7F-BAC4-2C02B6075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81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BF9A-017C-42DA-B14A-9F48B7B2E961}" type="datetimeFigureOut">
              <a:rPr lang="es-ES" smtClean="0"/>
              <a:t>20/06/2023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28F4-6273-4F7F-BAC4-2C02B6075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780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BF9A-017C-42DA-B14A-9F48B7B2E961}" type="datetimeFigureOut">
              <a:rPr lang="es-ES" smtClean="0"/>
              <a:t>20/06/2023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28F4-6273-4F7F-BAC4-2C02B6075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829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BF9A-017C-42DA-B14A-9F48B7B2E961}" type="datetimeFigureOut">
              <a:rPr lang="es-ES" smtClean="0"/>
              <a:t>20/06/2023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28F4-6273-4F7F-BAC4-2C02B6075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998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BF9A-017C-42DA-B14A-9F48B7B2E961}" type="datetimeFigureOut">
              <a:rPr lang="es-ES" smtClean="0"/>
              <a:t>20/06/2023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28F4-6273-4F7F-BAC4-2C02B6075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13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BF9A-017C-42DA-B14A-9F48B7B2E961}" type="datetimeFigureOut">
              <a:rPr lang="es-ES" smtClean="0"/>
              <a:t>20/06/2023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28F4-6273-4F7F-BAC4-2C02B6075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01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6BF9A-017C-42DA-B14A-9F48B7B2E961}" type="datetimeFigureOut">
              <a:rPr lang="es-ES" smtClean="0"/>
              <a:t>20/06/2023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528F4-6273-4F7F-BAC4-2C02B6075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7190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0F2745-D0F3-4F9F-9643-2AC23A002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7881" y="342141"/>
            <a:ext cx="8791575" cy="2870615"/>
          </a:xfrm>
        </p:spPr>
        <p:txBody>
          <a:bodyPr>
            <a:normAutofit fontScale="90000"/>
          </a:bodyPr>
          <a:lstStyle/>
          <a:p>
            <a:r>
              <a:rPr lang="es-ES" sz="7200" dirty="0"/>
              <a:t>Autenticación segura mediante métodos biométricos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73B1B85-C44A-4C7D-8119-46C56C2EEB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6193" y="3429000"/>
            <a:ext cx="6820932" cy="125649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3800" dirty="0"/>
              <a:t>L. Hernández-Álvarez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3800" dirty="0"/>
              <a:t>L. Hernández Encinas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F1FF34D-2363-4527-BD78-EAD28022A2B9}"/>
              </a:ext>
            </a:extLst>
          </p:cNvPr>
          <p:cNvSpPr txBox="1"/>
          <p:nvPr/>
        </p:nvSpPr>
        <p:spPr>
          <a:xfrm>
            <a:off x="2727881" y="5000596"/>
            <a:ext cx="94641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s-E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2400" i="1" dirty="0"/>
              <a:t>Grupo de investigación en Criptología y Seguridad de la Información (GiCSI)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2400" i="1" dirty="0"/>
              <a:t>Instituto de Tecnologías Físicas y de la Información (ITEFI)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5820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739E119-1AD8-4A2B-AAF6-8486E364E2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33" y="788102"/>
            <a:ext cx="3818467" cy="3818467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DDD27524-056C-445E-B04F-BB51952E69EB}"/>
              </a:ext>
            </a:extLst>
          </p:cNvPr>
          <p:cNvSpPr txBox="1"/>
          <p:nvPr/>
        </p:nvSpPr>
        <p:spPr>
          <a:xfrm>
            <a:off x="1169413" y="259341"/>
            <a:ext cx="10285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/>
              <a:t>Señales biométricas aplicadas a la seguridad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D3593F6-151F-40C1-8066-55EE603976D1}"/>
              </a:ext>
            </a:extLst>
          </p:cNvPr>
          <p:cNvSpPr txBox="1"/>
          <p:nvPr/>
        </p:nvSpPr>
        <p:spPr>
          <a:xfrm>
            <a:off x="4319600" y="1437605"/>
            <a:ext cx="70142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/>
              <a:t>EEG: actividad eléctrica del cerebro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200" dirty="0"/>
              <a:t>Autenticación de usuarios con IA</a:t>
            </a:r>
          </a:p>
          <a:p>
            <a:pPr lvl="1"/>
            <a:r>
              <a:rPr lang="es-ES" sz="3200" dirty="0"/>
              <a:t>(clasificadores </a:t>
            </a:r>
            <a:r>
              <a:rPr lang="es-ES" sz="3200" dirty="0" err="1"/>
              <a:t>one</a:t>
            </a:r>
            <a:r>
              <a:rPr lang="es-ES" sz="3200" dirty="0"/>
              <a:t> y </a:t>
            </a:r>
            <a:r>
              <a:rPr lang="es-ES" sz="3200" dirty="0" err="1"/>
              <a:t>multi-class</a:t>
            </a:r>
            <a:r>
              <a:rPr lang="es-ES" sz="32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3200" dirty="0"/>
              <a:t>Generación de claves criptográficas</a:t>
            </a:r>
          </a:p>
          <a:p>
            <a:r>
              <a:rPr lang="es-ES" sz="3200" dirty="0"/>
              <a:t>	(Empleo de LSTM </a:t>
            </a:r>
            <a:r>
              <a:rPr lang="es-ES" sz="3200" dirty="0" err="1"/>
              <a:t>Autoencoder</a:t>
            </a:r>
            <a:r>
              <a:rPr lang="es-ES" sz="3200" dirty="0"/>
              <a:t>)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78DE404-FCAC-4BD0-9FE2-63A0610CF46F}"/>
              </a:ext>
            </a:extLst>
          </p:cNvPr>
          <p:cNvSpPr txBox="1"/>
          <p:nvPr/>
        </p:nvSpPr>
        <p:spPr>
          <a:xfrm>
            <a:off x="1495624" y="4427443"/>
            <a:ext cx="888576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Adquisición de datos: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s-ES" sz="3200" dirty="0"/>
              <a:t>Base de datos elaborada con 39 usuarios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s-ES" sz="3200" dirty="0"/>
              <a:t>Dispositivo </a:t>
            </a:r>
            <a:r>
              <a:rPr lang="es-ES" sz="3200" dirty="0" err="1"/>
              <a:t>Emotiv</a:t>
            </a:r>
            <a:r>
              <a:rPr lang="es-ES" sz="3200" dirty="0"/>
              <a:t> </a:t>
            </a:r>
            <a:r>
              <a:rPr lang="es-ES" sz="3200" dirty="0" err="1"/>
              <a:t>Epoch</a:t>
            </a:r>
            <a:r>
              <a:rPr lang="es-ES" sz="3200" dirty="0"/>
              <a:t>+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s-ES" sz="3200" dirty="0"/>
              <a:t>EEG de dos minutos </a:t>
            </a:r>
          </a:p>
        </p:txBody>
      </p:sp>
    </p:spTree>
    <p:extLst>
      <p:ext uri="{BB962C8B-B14F-4D97-AF65-F5344CB8AC3E}">
        <p14:creationId xmlns:p14="http://schemas.microsoft.com/office/powerpoint/2010/main" val="1080121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2644B7B0-E214-44E0-8208-A5F473113297}"/>
              </a:ext>
            </a:extLst>
          </p:cNvPr>
          <p:cNvSpPr txBox="1"/>
          <p:nvPr/>
        </p:nvSpPr>
        <p:spPr>
          <a:xfrm>
            <a:off x="5130799" y="1270000"/>
            <a:ext cx="690638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3200" dirty="0" err="1"/>
              <a:t>Elaboración</a:t>
            </a:r>
            <a:r>
              <a:rPr lang="en-US" sz="3200" dirty="0"/>
              <a:t> de un </a:t>
            </a:r>
            <a:r>
              <a:rPr lang="en-US" sz="3200" dirty="0" err="1"/>
              <a:t>sistema</a:t>
            </a:r>
            <a:r>
              <a:rPr lang="en-US" sz="3200" dirty="0"/>
              <a:t> </a:t>
            </a:r>
            <a:r>
              <a:rPr lang="en-US" sz="3200" dirty="0" err="1"/>
              <a:t>híbrido</a:t>
            </a:r>
            <a:r>
              <a:rPr lang="en-US" sz="3200" dirty="0"/>
              <a:t> </a:t>
            </a:r>
            <a:r>
              <a:rPr lang="en-US" sz="3200" dirty="0" err="1"/>
              <a:t>resistente</a:t>
            </a:r>
            <a:r>
              <a:rPr lang="en-US" sz="3200" dirty="0"/>
              <a:t> a </a:t>
            </a:r>
            <a:r>
              <a:rPr lang="en-US" sz="3200" dirty="0" err="1"/>
              <a:t>ataques</a:t>
            </a:r>
            <a:r>
              <a:rPr lang="en-US" sz="3200" dirty="0"/>
              <a:t> por </a:t>
            </a:r>
            <a:r>
              <a:rPr lang="en-US" sz="3200" dirty="0" err="1"/>
              <a:t>falsificación</a:t>
            </a:r>
            <a:r>
              <a:rPr lang="en-US" sz="3200" dirty="0"/>
              <a:t> </a:t>
            </a:r>
            <a:r>
              <a:rPr lang="en-US" sz="3200" dirty="0" err="1"/>
              <a:t>aleatoria</a:t>
            </a:r>
            <a:endParaRPr lang="en-US" sz="3200" dirty="0"/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3200" dirty="0" err="1"/>
              <a:t>Clasificadores</a:t>
            </a:r>
            <a:r>
              <a:rPr lang="en-US" sz="3200" dirty="0"/>
              <a:t>: Isolation Forest y Local Outlier Factor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s-ES" sz="3200" dirty="0"/>
              <a:t>La exactitud (</a:t>
            </a:r>
            <a:r>
              <a:rPr lang="es-ES" sz="3200" dirty="0" err="1"/>
              <a:t>accuracy</a:t>
            </a:r>
            <a:r>
              <a:rPr lang="es-ES" sz="3200" dirty="0"/>
              <a:t>) en la clasificación ha sido del 82.3%, con una </a:t>
            </a:r>
            <a:r>
              <a:rPr lang="es-ES" sz="3200" dirty="0" err="1"/>
              <a:t>precision</a:t>
            </a:r>
            <a:r>
              <a:rPr lang="es-ES" sz="3200" dirty="0"/>
              <a:t> del 91.1% y una recuperación (</a:t>
            </a:r>
            <a:r>
              <a:rPr lang="es-ES" sz="3200" dirty="0" err="1"/>
              <a:t>recall</a:t>
            </a:r>
            <a:r>
              <a:rPr lang="es-ES" sz="3200" dirty="0"/>
              <a:t>) del 75.3%.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362829A-0E45-4E88-971B-C899CFA135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711" y="2027970"/>
            <a:ext cx="4891978" cy="330603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A14C1B3F-08B7-4942-A328-C0DC839A0CD3}"/>
              </a:ext>
            </a:extLst>
          </p:cNvPr>
          <p:cNvSpPr/>
          <p:nvPr/>
        </p:nvSpPr>
        <p:spPr>
          <a:xfrm>
            <a:off x="1231900" y="78800"/>
            <a:ext cx="1008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/>
              <a:t>Uso</a:t>
            </a:r>
            <a:r>
              <a:rPr lang="en-US" sz="3600" b="1" dirty="0"/>
              <a:t> de EEG e IA para la </a:t>
            </a:r>
            <a:r>
              <a:rPr lang="en-US" sz="3600" b="1" dirty="0" err="1"/>
              <a:t>autenticación</a:t>
            </a:r>
            <a:r>
              <a:rPr lang="en-US" sz="3600" b="1" dirty="0"/>
              <a:t> de </a:t>
            </a:r>
            <a:r>
              <a:rPr lang="en-US" sz="3600" b="1" dirty="0" err="1"/>
              <a:t>usuarios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912658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BD4A68C8-83EE-4B4F-84A5-7370774C40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716185"/>
            <a:ext cx="6031526" cy="3392261"/>
          </a:xfrm>
          <a:solidFill>
            <a:schemeClr val="bg1"/>
          </a:solidFill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644B7B0-E214-44E0-8208-A5F473113297}"/>
              </a:ext>
            </a:extLst>
          </p:cNvPr>
          <p:cNvSpPr txBox="1"/>
          <p:nvPr/>
        </p:nvSpPr>
        <p:spPr>
          <a:xfrm>
            <a:off x="1263650" y="4178300"/>
            <a:ext cx="96647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s-ES" sz="3200" dirty="0"/>
              <a:t>Muestras de 240 milisegundos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s-ES" sz="3200" dirty="0"/>
              <a:t>Funciones hash: SHA-256/512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s-ES" sz="3200" dirty="0"/>
              <a:t>Sin almacenamiento de información del usuario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s-ES" sz="3200" dirty="0"/>
              <a:t>Generación de la clave en 480 milisegundos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s-ES" sz="3200" dirty="0"/>
              <a:t>Entropía: 0.968. Ratio de falsa aceptación: 0%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720D379-FF17-4BFB-B1A3-4F4C472C7F61}"/>
              </a:ext>
            </a:extLst>
          </p:cNvPr>
          <p:cNvSpPr/>
          <p:nvPr/>
        </p:nvSpPr>
        <p:spPr>
          <a:xfrm>
            <a:off x="762000" y="0"/>
            <a:ext cx="11163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/>
              <a:t>Generación</a:t>
            </a:r>
            <a:r>
              <a:rPr lang="en-US" sz="3600" b="1" dirty="0"/>
              <a:t>, sin </a:t>
            </a:r>
            <a:r>
              <a:rPr lang="en-US" sz="3600" b="1" dirty="0" err="1"/>
              <a:t>almacenamiento</a:t>
            </a:r>
            <a:r>
              <a:rPr lang="en-US" sz="3600" b="1" dirty="0"/>
              <a:t>, de claves </a:t>
            </a:r>
            <a:r>
              <a:rPr lang="en-US" sz="3600" b="1" dirty="0" err="1"/>
              <a:t>criptográficas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84591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71</TotalTime>
  <Words>186</Words>
  <Application>Microsoft Office PowerPoint</Application>
  <PresentationFormat>Panorámica</PresentationFormat>
  <Paragraphs>26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Circuito</vt:lpstr>
      <vt:lpstr>Autenticación segura mediante métodos biométricos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KeyEncoder: EEG-based cryptographic key generation mechanism</dc:title>
  <dc:creator>Luis Hernández Álvarez</dc:creator>
  <cp:lastModifiedBy>Luis</cp:lastModifiedBy>
  <cp:revision>9</cp:revision>
  <dcterms:created xsi:type="dcterms:W3CDTF">2023-05-25T10:01:44Z</dcterms:created>
  <dcterms:modified xsi:type="dcterms:W3CDTF">2023-06-20T17:51:17Z</dcterms:modified>
</cp:coreProperties>
</file>