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89" r:id="rId3"/>
    <p:sldId id="391" r:id="rId4"/>
    <p:sldId id="390" r:id="rId5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D2"/>
    <a:srgbClr val="F06060"/>
    <a:srgbClr val="FFE2C9"/>
    <a:srgbClr val="2EEE00"/>
    <a:srgbClr val="FFFFFF"/>
    <a:srgbClr val="80443B"/>
    <a:srgbClr val="D85658"/>
    <a:srgbClr val="FF8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3609"/>
  </p:normalViewPr>
  <p:slideViewPr>
    <p:cSldViewPr snapToGrid="0" snapToObjects="1">
      <p:cViewPr>
        <p:scale>
          <a:sx n="90" d="100"/>
          <a:sy n="90" d="100"/>
        </p:scale>
        <p:origin x="237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5634E-A6B4-0C45-B84C-15CADE205253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BF9DE-7CD6-7140-934C-794EEE70D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7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BF9DE-7CD6-7140-934C-794EEE70D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20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BF9DE-7CD6-7140-934C-794EEE70D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36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5CD5-51FD-9947-98D8-4B5978C6D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6654D-0469-9E46-ABEF-BC4CDC3BB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DF4A2-3348-AF4A-AF7C-5B7CB6E9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B02-2C56-BB4F-BA3C-70616C4575C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FC7E0-3CCC-464D-8189-3A5579C1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2E0F-C7A0-DC4F-ACE2-F4605363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747C-D56F-9D4D-AFEC-5E08976D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2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46D7-236E-964D-A5DE-C9428B9F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58F38-6DA8-BC47-A17C-6E961927B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CD633-8D9C-4C44-8028-13BDBD3A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B02-2C56-BB4F-BA3C-70616C4575C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EC85-CE48-1A45-A511-57BA11C7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F2599-9EDA-DC41-92AE-ADDE661C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747C-D56F-9D4D-AFEC-5E08976D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90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8B21EC-DDAE-6641-B27F-85BB345BA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45AD9-6089-4C43-9B79-FB6E62DE6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60F2-F2D7-2243-A81D-C04DC836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B02-2C56-BB4F-BA3C-70616C4575C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30361-95AB-2942-A5EF-696B4D10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0DD6-3F1A-504E-9A59-B1B0ACBD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747C-D56F-9D4D-AFEC-5E08976D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98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7AD1-C2DD-124A-B765-60A95082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547A7-8640-3C4E-8DF3-DAA9575C2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C6264-EEF9-0E4E-8B57-E14D07A1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B02-2C56-BB4F-BA3C-70616C4575C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3B24B-415E-AF4A-8D60-69449DBE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3BB53-7E9D-384F-9669-1A5485FE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747C-D56F-9D4D-AFEC-5E08976D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0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1236-70DF-B64F-A566-04FB18B7A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BB3F9-9CFD-FA4D-9D43-771D331F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9B71B-5C65-D045-97C2-7871AD58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B02-2C56-BB4F-BA3C-70616C4575C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C7575-954E-C545-90B6-BF18E7A4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80BC7-26A3-A945-8417-58CDFE9F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747C-D56F-9D4D-AFEC-5E08976D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11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61FC-87B3-1143-B49F-EF284D90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011F-39FF-914D-B5A6-715916346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82F94-15DB-C648-AEB0-049E020F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6DD03-0D46-9B45-AFBF-D5E213C6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B02-2C56-BB4F-BA3C-70616C4575C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90983-EF0C-7842-969B-3A17F17D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31BF8-4038-054B-96DD-2930C305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747C-D56F-9D4D-AFEC-5E08976D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5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6C1F-4E3B-0D4D-B508-8A4BFF6E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BAA9A-640F-3B4F-9620-B19D45D32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CD341-523C-F94D-AEF9-E1ED42BD8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917C4-5CAF-3343-88B9-0531B5638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BD0974-7303-3544-BB36-38548791F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5BFFB8-8BF5-B34B-AD9C-B2963D1E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B02-2C56-BB4F-BA3C-70616C4575C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D5826-F87F-D241-BE12-BBA99BC00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B83902-C35A-0745-8C86-30CF1ECA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747C-D56F-9D4D-AFEC-5E08976D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6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77A1-FA51-1643-A634-C6073DDA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52C44-9850-0741-84F2-A47F9593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B02-2C56-BB4F-BA3C-70616C4575C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11B3-D460-394F-97DF-A73CC033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DC357-E655-B74A-A106-C9A59883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747C-D56F-9D4D-AFEC-5E08976D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5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15B70-0508-A445-9C2E-20A093F7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B02-2C56-BB4F-BA3C-70616C4575C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F25A4-CF59-6649-9F42-8763CDCE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58B9D-8118-8945-BDC1-BE8BBBF8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747C-D56F-9D4D-AFEC-5E08976D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8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2448-B4AA-3C43-8909-6C7E1E79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5E5D4-DE42-9649-B656-B48A2044B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74473-9B31-3846-9A0B-66FE67C08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3A1BE-E1BC-244F-964F-7F77FBF3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B02-2C56-BB4F-BA3C-70616C4575C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9E5AB-A0D8-044A-A3C1-836EC00B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29A14-42E6-8742-BC38-0A548183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747C-D56F-9D4D-AFEC-5E08976D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3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2F77-266C-CE42-B102-9368F16D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D07120-E826-8F4E-8607-8603468EC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AEA01-1AD8-4A42-BA27-532B012A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443BF-6236-3940-BE7D-C2944655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B02-2C56-BB4F-BA3C-70616C4575C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5AF40-7399-4C41-B657-7F3F4CE0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8C737-C065-9241-95B8-5843AD4E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747C-D56F-9D4D-AFEC-5E08976D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04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0207F4-BC73-B74C-9425-A140B6F6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E7C7A-45D8-C64B-99F0-C2201D9F6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89BED-3720-E144-9582-C5C25DB07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EB02-2C56-BB4F-BA3C-70616C4575C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AEAC8-6178-3A4F-8D21-6B471668A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B5670-C64C-6043-BA41-F9DE0B721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8747C-D56F-9D4D-AFEC-5E08976D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19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5C3D5AD-F8E3-A848-98DD-5580C3BF83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BB8CD5-34D9-BA41-A3EF-B51726F3CED6}"/>
              </a:ext>
            </a:extLst>
          </p:cNvPr>
          <p:cNvSpPr/>
          <p:nvPr/>
        </p:nvSpPr>
        <p:spPr>
          <a:xfrm>
            <a:off x="-3" y="3974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55000">
                <a:schemeClr val="bg1">
                  <a:lumMod val="95000"/>
                </a:schemeClr>
              </a:gs>
              <a:gs pos="66000">
                <a:schemeClr val="bg1"/>
              </a:gs>
              <a:gs pos="100000">
                <a:schemeClr val="bg1"/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2B2A2F-9942-434E-A651-FDB8B467746F}"/>
              </a:ext>
            </a:extLst>
          </p:cNvPr>
          <p:cNvSpPr/>
          <p:nvPr/>
        </p:nvSpPr>
        <p:spPr>
          <a:xfrm>
            <a:off x="-1" y="4271828"/>
            <a:ext cx="12191999" cy="25861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BC2BD-B2FE-E841-B94D-1AAF28E476C5}"/>
              </a:ext>
            </a:extLst>
          </p:cNvPr>
          <p:cNvSpPr/>
          <p:nvPr/>
        </p:nvSpPr>
        <p:spPr>
          <a:xfrm>
            <a:off x="0" y="5105069"/>
            <a:ext cx="12192000" cy="471487"/>
          </a:xfrm>
          <a:prstGeom prst="rect">
            <a:avLst/>
          </a:prstGeom>
          <a:solidFill>
            <a:srgbClr val="FF8671">
              <a:alpha val="5098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8C4B-B5E3-534A-B11F-E67BFB5A4CD0}"/>
              </a:ext>
            </a:extLst>
          </p:cNvPr>
          <p:cNvSpPr/>
          <p:nvPr/>
        </p:nvSpPr>
        <p:spPr>
          <a:xfrm>
            <a:off x="0" y="4155320"/>
            <a:ext cx="12192000" cy="94975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91C48-EC4B-5F46-8184-82C5D63DB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70" y="4150776"/>
            <a:ext cx="12027430" cy="949750"/>
          </a:xfrm>
        </p:spPr>
        <p:txBody>
          <a:bodyPr>
            <a:noAutofit/>
          </a:bodyPr>
          <a:lstStyle/>
          <a:p>
            <a:pPr algn="l"/>
            <a:r>
              <a:rPr lang="es-ES_tradnl" sz="3000" b="0" i="0" u="none" strike="noStrike">
                <a:solidFill>
                  <a:schemeClr val="bg1"/>
                </a:solidFill>
                <a:effectLst/>
                <a:latin typeface="Helvetica" pitchFamily="2" charset="0"/>
              </a:rPr>
              <a:t>Inteligencia artificial y imagen cerebral multimodal: en búsqueda de biomarcadores funcionalizados</a:t>
            </a:r>
            <a:endParaRPr lang="es-ES_tradnl" sz="30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DB5BF-4D47-784D-ADED-2AE52B009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81547" y="5153107"/>
            <a:ext cx="3534137" cy="553273"/>
          </a:xfrm>
        </p:spPr>
        <p:txBody>
          <a:bodyPr/>
          <a:lstStyle/>
          <a:p>
            <a:r>
              <a:rPr lang="en-GB" b="1" dirty="0"/>
              <a:t>Silvia De </a:t>
            </a:r>
            <a:r>
              <a:rPr lang="en-GB" b="1" dirty="0" err="1"/>
              <a:t>Santis</a:t>
            </a:r>
            <a:r>
              <a:rPr lang="en-GB" b="1" dirty="0"/>
              <a:t>, PhD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105961-BDEE-824D-9E47-A3DFE84132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47325" y="5927439"/>
            <a:ext cx="6184936" cy="47465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E05989F-B000-C244-87FA-1D2F122E7921}"/>
              </a:ext>
            </a:extLst>
          </p:cNvPr>
          <p:cNvSpPr txBox="1">
            <a:spLocks/>
          </p:cNvSpPr>
          <p:nvPr/>
        </p:nvSpPr>
        <p:spPr>
          <a:xfrm>
            <a:off x="4328930" y="6506345"/>
            <a:ext cx="3534137" cy="553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dsilvia@umh.es</a:t>
            </a: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5D84494-6C5F-464E-8BBB-9F08868B775C}"/>
              </a:ext>
            </a:extLst>
          </p:cNvPr>
          <p:cNvSpPr txBox="1">
            <a:spLocks/>
          </p:cNvSpPr>
          <p:nvPr/>
        </p:nvSpPr>
        <p:spPr>
          <a:xfrm>
            <a:off x="6548719" y="5100526"/>
            <a:ext cx="5767190" cy="553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800" b="1">
                <a:latin typeface="Arial Narrow" panose="020B0604020202020204" pitchFamily="34" charset="0"/>
                <a:cs typeface="Arial Narrow" panose="020B0604020202020204" pitchFamily="34" charset="0"/>
              </a:rPr>
              <a:t>Instituto de Neurociencias - Alicante</a:t>
            </a:r>
            <a:endParaRPr lang="es-ES_tradnl" sz="28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5468EEDA-76D5-2F40-BEE6-24090FBAB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552" y="1016070"/>
            <a:ext cx="8484895" cy="28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65FCDA4-A682-DF23-92E2-7E07716851E4}"/>
              </a:ext>
            </a:extLst>
          </p:cNvPr>
          <p:cNvSpPr/>
          <p:nvPr/>
        </p:nvSpPr>
        <p:spPr>
          <a:xfrm>
            <a:off x="6103690" y="706539"/>
            <a:ext cx="5921618" cy="1167834"/>
          </a:xfrm>
          <a:prstGeom prst="rect">
            <a:avLst/>
          </a:prstGeom>
          <a:gradFill flip="none" rotWithShape="1">
            <a:gsLst>
              <a:gs pos="88000">
                <a:schemeClr val="bg1">
                  <a:lumMod val="95000"/>
                </a:schemeClr>
              </a:gs>
              <a:gs pos="16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DB5BF-4D47-784D-ADED-2AE52B009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0036" y="14289"/>
            <a:ext cx="2712568" cy="471488"/>
          </a:xfrm>
        </p:spPr>
        <p:txBody>
          <a:bodyPr/>
          <a:lstStyle/>
          <a:p>
            <a:r>
              <a:rPr lang="es-ES_tradnl" dirty="0">
                <a:solidFill>
                  <a:schemeClr val="bg1"/>
                </a:solidFill>
              </a:rPr>
              <a:t>*</a:t>
            </a:r>
            <a:r>
              <a:rPr lang="es-ES_tradnl" dirty="0" err="1">
                <a:solidFill>
                  <a:schemeClr val="bg1"/>
                </a:solidFill>
              </a:rPr>
              <a:t>Introduction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BA5AE3-E5D8-2843-A671-CBEA2A27D3DC}"/>
              </a:ext>
            </a:extLst>
          </p:cNvPr>
          <p:cNvSpPr/>
          <p:nvPr/>
        </p:nvSpPr>
        <p:spPr>
          <a:xfrm>
            <a:off x="-1" y="1"/>
            <a:ext cx="12192000" cy="44578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D6E8E1-1050-004D-AC69-879668C7F362}"/>
              </a:ext>
            </a:extLst>
          </p:cNvPr>
          <p:cNvGrpSpPr/>
          <p:nvPr/>
        </p:nvGrpSpPr>
        <p:grpSpPr>
          <a:xfrm>
            <a:off x="1931862" y="69636"/>
            <a:ext cx="798528" cy="316747"/>
            <a:chOff x="1931862" y="69636"/>
            <a:chExt cx="798528" cy="316747"/>
          </a:xfrm>
        </p:grpSpPr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0BB0BA71-4FEB-5B4D-884D-0906F19CAB99}"/>
                </a:ext>
              </a:extLst>
            </p:cNvPr>
            <p:cNvSpPr/>
            <p:nvPr/>
          </p:nvSpPr>
          <p:spPr>
            <a:xfrm rot="13500000">
              <a:off x="1931862" y="69637"/>
              <a:ext cx="316746" cy="316746"/>
            </a:xfrm>
            <a:prstGeom prst="rtTriangl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426CAC4E-6E47-6F45-B59E-6F58C3F32EFE}"/>
                </a:ext>
              </a:extLst>
            </p:cNvPr>
            <p:cNvSpPr/>
            <p:nvPr/>
          </p:nvSpPr>
          <p:spPr>
            <a:xfrm rot="13500000">
              <a:off x="2167838" y="69636"/>
              <a:ext cx="316746" cy="316746"/>
            </a:xfrm>
            <a:prstGeom prst="rt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8A84617C-17DA-E741-BB25-13AF7324F673}"/>
                </a:ext>
              </a:extLst>
            </p:cNvPr>
            <p:cNvSpPr/>
            <p:nvPr/>
          </p:nvSpPr>
          <p:spPr>
            <a:xfrm rot="13500000">
              <a:off x="2413644" y="69636"/>
              <a:ext cx="316746" cy="316746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3827F86-3D29-4447-B23B-E4E24AF3AD3B}"/>
              </a:ext>
            </a:extLst>
          </p:cNvPr>
          <p:cNvSpPr/>
          <p:nvPr/>
        </p:nvSpPr>
        <p:spPr>
          <a:xfrm>
            <a:off x="2090235" y="4034"/>
            <a:ext cx="10089762" cy="4457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C7ECA090-6127-6346-97E2-664C57007D0A}"/>
              </a:ext>
            </a:extLst>
          </p:cNvPr>
          <p:cNvSpPr txBox="1">
            <a:spLocks/>
          </p:cNvSpPr>
          <p:nvPr/>
        </p:nvSpPr>
        <p:spPr>
          <a:xfrm>
            <a:off x="4198280" y="6523848"/>
            <a:ext cx="3534137" cy="553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dsilvia@umh.es</a:t>
            </a:r>
            <a:endParaRPr lang="es-ES_tradnl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5562434-093D-204A-8D39-4FC250822AA9}"/>
              </a:ext>
            </a:extLst>
          </p:cNvPr>
          <p:cNvSpPr txBox="1">
            <a:spLocks/>
          </p:cNvSpPr>
          <p:nvPr/>
        </p:nvSpPr>
        <p:spPr>
          <a:xfrm>
            <a:off x="-323625" y="32777"/>
            <a:ext cx="2712568" cy="47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</a:rPr>
              <a:t>*AI-MRI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FCC658E8-97A8-533E-F64B-E48357828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6" y="1674303"/>
            <a:ext cx="3763870" cy="2171887"/>
          </a:xfrm>
          <a:prstGeom prst="rect">
            <a:avLst/>
          </a:prstGeom>
        </p:spPr>
      </p:pic>
      <p:pic>
        <p:nvPicPr>
          <p:cNvPr id="10" name="Imagen 1">
            <a:extLst>
              <a:ext uri="{FF2B5EF4-FFF2-40B4-BE49-F238E27FC236}">
                <a16:creationId xmlns:a16="http://schemas.microsoft.com/office/drawing/2014/main" id="{42FF8D7B-F5A5-8871-4299-64AE0E88A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97" y="2189179"/>
            <a:ext cx="4374866" cy="432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rco de bloque 11">
            <a:extLst>
              <a:ext uri="{FF2B5EF4-FFF2-40B4-BE49-F238E27FC236}">
                <a16:creationId xmlns:a16="http://schemas.microsoft.com/office/drawing/2014/main" id="{326239B5-140D-BF55-0CEC-C0C0E9FD1EFB}"/>
              </a:ext>
            </a:extLst>
          </p:cNvPr>
          <p:cNvSpPr/>
          <p:nvPr/>
        </p:nvSpPr>
        <p:spPr>
          <a:xfrm rot="-3000000">
            <a:off x="6598652" y="1905922"/>
            <a:ext cx="4712242" cy="4797555"/>
          </a:xfrm>
          <a:prstGeom prst="blockArc">
            <a:avLst>
              <a:gd name="adj1" fmla="val 10718860"/>
              <a:gd name="adj2" fmla="val 20393185"/>
              <a:gd name="adj3" fmla="val 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9" name="Arco de bloque 12">
            <a:extLst>
              <a:ext uri="{FF2B5EF4-FFF2-40B4-BE49-F238E27FC236}">
                <a16:creationId xmlns:a16="http://schemas.microsoft.com/office/drawing/2014/main" id="{D3F187EC-FC46-A23F-4306-06C440A8E124}"/>
              </a:ext>
            </a:extLst>
          </p:cNvPr>
          <p:cNvSpPr/>
          <p:nvPr/>
        </p:nvSpPr>
        <p:spPr>
          <a:xfrm rot="8102138">
            <a:off x="6409183" y="1672264"/>
            <a:ext cx="4773500" cy="5139365"/>
          </a:xfrm>
          <a:prstGeom prst="blockArc">
            <a:avLst>
              <a:gd name="adj1" fmla="val 9786188"/>
              <a:gd name="adj2" fmla="val 20603951"/>
              <a:gd name="adj3" fmla="val 121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21" name="Imagen 14">
            <a:extLst>
              <a:ext uri="{FF2B5EF4-FFF2-40B4-BE49-F238E27FC236}">
                <a16:creationId xmlns:a16="http://schemas.microsoft.com/office/drawing/2014/main" id="{800CE586-74AC-D7B7-147C-12BA8BEC2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703" y="3941679"/>
            <a:ext cx="2475047" cy="2792755"/>
          </a:xfrm>
          <a:prstGeom prst="rect">
            <a:avLst/>
          </a:prstGeom>
        </p:spPr>
      </p:pic>
      <p:sp>
        <p:nvSpPr>
          <p:cNvPr id="22" name="CuadroTexto 15">
            <a:extLst>
              <a:ext uri="{FF2B5EF4-FFF2-40B4-BE49-F238E27FC236}">
                <a16:creationId xmlns:a16="http://schemas.microsoft.com/office/drawing/2014/main" id="{33DB80EA-D089-13F4-6256-29413D1725F5}"/>
              </a:ext>
            </a:extLst>
          </p:cNvPr>
          <p:cNvSpPr txBox="1"/>
          <p:nvPr/>
        </p:nvSpPr>
        <p:spPr>
          <a:xfrm rot="18985457" flipH="1">
            <a:off x="6489722" y="2147210"/>
            <a:ext cx="155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F0000"/>
                </a:solidFill>
              </a:rPr>
              <a:t>Microbiota</a:t>
            </a:r>
          </a:p>
        </p:txBody>
      </p:sp>
      <p:sp>
        <p:nvSpPr>
          <p:cNvPr id="23" name="CuadroTexto 16">
            <a:extLst>
              <a:ext uri="{FF2B5EF4-FFF2-40B4-BE49-F238E27FC236}">
                <a16:creationId xmlns:a16="http://schemas.microsoft.com/office/drawing/2014/main" id="{E7FB3444-AEA7-3FEE-A3BB-95DB9FC0B32E}"/>
              </a:ext>
            </a:extLst>
          </p:cNvPr>
          <p:cNvSpPr txBox="1"/>
          <p:nvPr/>
        </p:nvSpPr>
        <p:spPr>
          <a:xfrm rot="18985457" flipH="1">
            <a:off x="10042861" y="5910742"/>
            <a:ext cx="1664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White </a:t>
            </a:r>
            <a:r>
              <a:rPr lang="es-ES_tradnl" sz="2000" dirty="0" err="1"/>
              <a:t>matter</a:t>
            </a:r>
            <a:endParaRPr lang="es-ES_tradnl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A3057A-7C49-E2FC-F7B5-1E77E7AA36DE}"/>
              </a:ext>
            </a:extLst>
          </p:cNvPr>
          <p:cNvSpPr/>
          <p:nvPr/>
        </p:nvSpPr>
        <p:spPr>
          <a:xfrm>
            <a:off x="31503" y="706539"/>
            <a:ext cx="5921618" cy="850799"/>
          </a:xfrm>
          <a:prstGeom prst="rect">
            <a:avLst/>
          </a:prstGeom>
          <a:gradFill flip="none" rotWithShape="1">
            <a:gsLst>
              <a:gs pos="88000">
                <a:schemeClr val="bg1">
                  <a:lumMod val="95000"/>
                </a:schemeClr>
              </a:gs>
              <a:gs pos="16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2F256CA-B20C-664A-DF2F-D39B0F729597}"/>
              </a:ext>
            </a:extLst>
          </p:cNvPr>
          <p:cNvSpPr txBox="1">
            <a:spLocks/>
          </p:cNvSpPr>
          <p:nvPr/>
        </p:nvSpPr>
        <p:spPr>
          <a:xfrm>
            <a:off x="256028" y="796640"/>
            <a:ext cx="5697093" cy="760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_tradnl" sz="2000" i="1" dirty="0"/>
              <a:t>Datos multimodales = Big Data. </a:t>
            </a:r>
            <a:r>
              <a:rPr lang="es-ES_tradnl" sz="2000" dirty="0"/>
              <a:t>Ejemplo: modelos animales de adición al alcohol, imagen + microbiota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7F8CA1-CE6E-CAD9-0473-062F1CD15397}"/>
              </a:ext>
            </a:extLst>
          </p:cNvPr>
          <p:cNvSpPr/>
          <p:nvPr/>
        </p:nvSpPr>
        <p:spPr>
          <a:xfrm>
            <a:off x="575194" y="4055479"/>
            <a:ext cx="2086766" cy="2678955"/>
          </a:xfrm>
          <a:prstGeom prst="rect">
            <a:avLst/>
          </a:prstGeom>
          <a:gradFill flip="none" rotWithShape="1">
            <a:gsLst>
              <a:gs pos="88000">
                <a:schemeClr val="bg1">
                  <a:lumMod val="95000"/>
                </a:schemeClr>
              </a:gs>
              <a:gs pos="16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990E23D6-0DA8-4C53-9BAE-43F5BFAEEB9F}"/>
              </a:ext>
            </a:extLst>
          </p:cNvPr>
          <p:cNvSpPr txBox="1">
            <a:spLocks/>
          </p:cNvSpPr>
          <p:nvPr/>
        </p:nvSpPr>
        <p:spPr>
          <a:xfrm>
            <a:off x="799720" y="4145580"/>
            <a:ext cx="2007644" cy="2588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_tradnl" sz="2000" i="1" dirty="0"/>
              <a:t>AI para clasificación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_tradnl" sz="2000" dirty="0"/>
              <a:t>Microbiota y MRI juntas alcanzan &gt;90% </a:t>
            </a:r>
            <a:r>
              <a:rPr lang="es-ES_tradnl" sz="2000" dirty="0" err="1"/>
              <a:t>accuracy</a:t>
            </a:r>
            <a:r>
              <a:rPr lang="es-ES_tradnl" sz="2000" dirty="0"/>
              <a:t> en clasificar alcohol y control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_tradnl" sz="2000" dirty="0"/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D5F67C98-36BE-609F-5B0C-6FFECC8F4A14}"/>
              </a:ext>
            </a:extLst>
          </p:cNvPr>
          <p:cNvSpPr txBox="1">
            <a:spLocks/>
          </p:cNvSpPr>
          <p:nvPr/>
        </p:nvSpPr>
        <p:spPr>
          <a:xfrm>
            <a:off x="6565975" y="706539"/>
            <a:ext cx="5697093" cy="1167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_tradnl" sz="2000" i="1" dirty="0"/>
              <a:t>AI para resaltar patrones novedosos en Big Data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_tradnl" sz="2000" dirty="0" err="1"/>
              <a:t>Features</a:t>
            </a:r>
            <a:r>
              <a:rPr lang="es-ES_tradnl" sz="2000" dirty="0"/>
              <a:t> que mejor discriminan entre condiciones: importancia de las </a:t>
            </a:r>
            <a:r>
              <a:rPr lang="es-ES_tradnl" sz="2000" dirty="0" err="1"/>
              <a:t>features</a:t>
            </a:r>
            <a:r>
              <a:rPr lang="es-ES_tradnl" sz="2000" dirty="0"/>
              <a:t>. Ejemplo: </a:t>
            </a:r>
            <a:r>
              <a:rPr lang="es-ES_tradnl" sz="2000" b="1" dirty="0" err="1"/>
              <a:t>Akkermansia</a:t>
            </a:r>
            <a:r>
              <a:rPr lang="es-ES_tradnl" sz="2000" dirty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_tradnl" sz="2000" dirty="0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30E888AE-B39E-B92E-A550-C3D09F581A8A}"/>
              </a:ext>
            </a:extLst>
          </p:cNvPr>
          <p:cNvSpPr txBox="1">
            <a:spLocks/>
          </p:cNvSpPr>
          <p:nvPr/>
        </p:nvSpPr>
        <p:spPr>
          <a:xfrm>
            <a:off x="2886917" y="32777"/>
            <a:ext cx="7438822" cy="47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dirty="0">
                <a:solidFill>
                  <a:srgbClr val="D85658"/>
                </a:solidFill>
              </a:rPr>
              <a:t>Eje cerebro-intestino en adición al alcohol</a:t>
            </a:r>
          </a:p>
        </p:txBody>
      </p:sp>
    </p:spTree>
    <p:extLst>
      <p:ext uri="{BB962C8B-B14F-4D97-AF65-F5344CB8AC3E}">
        <p14:creationId xmlns:p14="http://schemas.microsoft.com/office/powerpoint/2010/main" val="11258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18" grpId="0" animBg="1"/>
      <p:bldP spid="19" grpId="0" animBg="1"/>
      <p:bldP spid="22" grpId="0"/>
      <p:bldP spid="23" grpId="0"/>
      <p:bldP spid="24" grpId="0" animBg="1"/>
      <p:bldP spid="24" grpId="1" animBg="1"/>
      <p:bldP spid="25" grpId="0" build="allAtOnce"/>
      <p:bldP spid="26" grpId="0" animBg="1"/>
      <p:bldP spid="26" grpId="1" animBg="1"/>
      <p:bldP spid="27" grpId="0" build="allAtOnce"/>
      <p:bldP spid="3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3DB5BF-4D47-784D-ADED-2AE52B009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0036" y="14289"/>
            <a:ext cx="2712568" cy="471488"/>
          </a:xfrm>
        </p:spPr>
        <p:txBody>
          <a:bodyPr/>
          <a:lstStyle/>
          <a:p>
            <a:r>
              <a:rPr lang="es-ES_tradnl">
                <a:solidFill>
                  <a:schemeClr val="bg1"/>
                </a:solidFill>
              </a:rPr>
              <a:t>*Introduction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BA5AE3-E5D8-2843-A671-CBEA2A27D3DC}"/>
              </a:ext>
            </a:extLst>
          </p:cNvPr>
          <p:cNvSpPr/>
          <p:nvPr/>
        </p:nvSpPr>
        <p:spPr>
          <a:xfrm>
            <a:off x="-1" y="1"/>
            <a:ext cx="12192000" cy="44578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D6E8E1-1050-004D-AC69-879668C7F362}"/>
              </a:ext>
            </a:extLst>
          </p:cNvPr>
          <p:cNvGrpSpPr/>
          <p:nvPr/>
        </p:nvGrpSpPr>
        <p:grpSpPr>
          <a:xfrm>
            <a:off x="1931862" y="69636"/>
            <a:ext cx="798528" cy="316747"/>
            <a:chOff x="1931862" y="69636"/>
            <a:chExt cx="798528" cy="316747"/>
          </a:xfrm>
        </p:grpSpPr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0BB0BA71-4FEB-5B4D-884D-0906F19CAB99}"/>
                </a:ext>
              </a:extLst>
            </p:cNvPr>
            <p:cNvSpPr/>
            <p:nvPr/>
          </p:nvSpPr>
          <p:spPr>
            <a:xfrm rot="13500000">
              <a:off x="1931862" y="69637"/>
              <a:ext cx="316746" cy="316746"/>
            </a:xfrm>
            <a:prstGeom prst="rtTriangl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426CAC4E-6E47-6F45-B59E-6F58C3F32EFE}"/>
                </a:ext>
              </a:extLst>
            </p:cNvPr>
            <p:cNvSpPr/>
            <p:nvPr/>
          </p:nvSpPr>
          <p:spPr>
            <a:xfrm rot="13500000">
              <a:off x="2167838" y="69636"/>
              <a:ext cx="316746" cy="316746"/>
            </a:xfrm>
            <a:prstGeom prst="rt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8A84617C-17DA-E741-BB25-13AF7324F673}"/>
                </a:ext>
              </a:extLst>
            </p:cNvPr>
            <p:cNvSpPr/>
            <p:nvPr/>
          </p:nvSpPr>
          <p:spPr>
            <a:xfrm rot="13500000">
              <a:off x="2413644" y="69636"/>
              <a:ext cx="316746" cy="316746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3827F86-3D29-4447-B23B-E4E24AF3AD3B}"/>
              </a:ext>
            </a:extLst>
          </p:cNvPr>
          <p:cNvSpPr/>
          <p:nvPr/>
        </p:nvSpPr>
        <p:spPr>
          <a:xfrm>
            <a:off x="2090235" y="4034"/>
            <a:ext cx="10089762" cy="4457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C7ECA090-6127-6346-97E2-664C57007D0A}"/>
              </a:ext>
            </a:extLst>
          </p:cNvPr>
          <p:cNvSpPr txBox="1">
            <a:spLocks/>
          </p:cNvSpPr>
          <p:nvPr/>
        </p:nvSpPr>
        <p:spPr>
          <a:xfrm>
            <a:off x="4198280" y="6523848"/>
            <a:ext cx="3534137" cy="553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dsilvia@umh.es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5562434-093D-204A-8D39-4FC250822AA9}"/>
              </a:ext>
            </a:extLst>
          </p:cNvPr>
          <p:cNvSpPr txBox="1">
            <a:spLocks/>
          </p:cNvSpPr>
          <p:nvPr/>
        </p:nvSpPr>
        <p:spPr>
          <a:xfrm>
            <a:off x="-323625" y="32777"/>
            <a:ext cx="2712568" cy="47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>
                <a:solidFill>
                  <a:schemeClr val="bg1"/>
                </a:solidFill>
              </a:rPr>
              <a:t>*AI-MRI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A3057A-7C49-E2FC-F7B5-1E77E7AA36DE}"/>
              </a:ext>
            </a:extLst>
          </p:cNvPr>
          <p:cNvSpPr/>
          <p:nvPr/>
        </p:nvSpPr>
        <p:spPr>
          <a:xfrm>
            <a:off x="31502" y="1147436"/>
            <a:ext cx="11584235" cy="1508024"/>
          </a:xfrm>
          <a:prstGeom prst="rect">
            <a:avLst/>
          </a:prstGeom>
          <a:gradFill flip="none" rotWithShape="1">
            <a:gsLst>
              <a:gs pos="88000">
                <a:schemeClr val="bg1">
                  <a:lumMod val="95000"/>
                </a:schemeClr>
              </a:gs>
              <a:gs pos="16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2F256CA-B20C-664A-DF2F-D39B0F729597}"/>
              </a:ext>
            </a:extLst>
          </p:cNvPr>
          <p:cNvSpPr txBox="1">
            <a:spLocks/>
          </p:cNvSpPr>
          <p:nvPr/>
        </p:nvSpPr>
        <p:spPr>
          <a:xfrm>
            <a:off x="472376" y="1475874"/>
            <a:ext cx="10702485" cy="760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000"/>
              <a:t>Algoritmos de AI necesitan un numero de observaciones muy grande, pero nuestro tamaño muestral es limitado. Feature selection?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7F8CA1-CE6E-CAD9-0473-062F1CD15397}"/>
              </a:ext>
            </a:extLst>
          </p:cNvPr>
          <p:cNvSpPr/>
          <p:nvPr/>
        </p:nvSpPr>
        <p:spPr>
          <a:xfrm>
            <a:off x="275197" y="3415592"/>
            <a:ext cx="11340539" cy="2678955"/>
          </a:xfrm>
          <a:prstGeom prst="rect">
            <a:avLst/>
          </a:prstGeom>
          <a:gradFill flip="none" rotWithShape="1">
            <a:gsLst>
              <a:gs pos="88000">
                <a:schemeClr val="bg1">
                  <a:lumMod val="95000"/>
                </a:schemeClr>
              </a:gs>
              <a:gs pos="16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990E23D6-0DA8-4C53-9BAE-43F5BFAEEB9F}"/>
              </a:ext>
            </a:extLst>
          </p:cNvPr>
          <p:cNvSpPr txBox="1">
            <a:spLocks/>
          </p:cNvSpPr>
          <p:nvPr/>
        </p:nvSpPr>
        <p:spPr>
          <a:xfrm>
            <a:off x="604472" y="3505693"/>
            <a:ext cx="10268315" cy="2588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000" dirty="0"/>
              <a:t>Soporte </a:t>
            </a:r>
            <a:r>
              <a:rPr lang="es-ES_tradnl" sz="2000" dirty="0" err="1"/>
              <a:t>informatico</a:t>
            </a:r>
            <a:r>
              <a:rPr lang="es-ES_tradnl" sz="2000" dirty="0"/>
              <a:t> limitado en maquinas Linux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000" dirty="0"/>
              <a:t>Necesitad de incorporar estudiantes/investigadores con perfil de data </a:t>
            </a:r>
            <a:r>
              <a:rPr lang="es-ES_tradnl" sz="2000" dirty="0" err="1"/>
              <a:t>scientists</a:t>
            </a:r>
            <a:endParaRPr lang="es-ES_tradnl" sz="2000" dirty="0"/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000" dirty="0"/>
              <a:t>Ampliar colaboraciones con departamentos de </a:t>
            </a:r>
            <a:r>
              <a:rPr lang="es-ES_tradnl" sz="2000" i="1" dirty="0" err="1"/>
              <a:t>Computer</a:t>
            </a:r>
            <a:r>
              <a:rPr lang="es-ES_tradnl" sz="2000" i="1" dirty="0"/>
              <a:t> </a:t>
            </a:r>
            <a:r>
              <a:rPr lang="es-ES_tradnl" sz="2000" i="1" dirty="0" err="1"/>
              <a:t>Vision</a:t>
            </a:r>
            <a:r>
              <a:rPr lang="es-ES_tradnl" sz="2000" i="1" dirty="0"/>
              <a:t> </a:t>
            </a:r>
          </a:p>
          <a:p>
            <a:pPr algn="l">
              <a:lnSpc>
                <a:spcPct val="200000"/>
              </a:lnSpc>
              <a:spcBef>
                <a:spcPts val="0"/>
              </a:spcBef>
            </a:pPr>
            <a:endParaRPr lang="es-ES_tradnl" sz="20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4A79675-0C74-A060-9752-F0B564CEA4CE}"/>
              </a:ext>
            </a:extLst>
          </p:cNvPr>
          <p:cNvSpPr txBox="1">
            <a:spLocks/>
          </p:cNvSpPr>
          <p:nvPr/>
        </p:nvSpPr>
        <p:spPr>
          <a:xfrm>
            <a:off x="2886917" y="32777"/>
            <a:ext cx="7438822" cy="47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>
                <a:solidFill>
                  <a:srgbClr val="D85658"/>
                </a:solidFill>
              </a:rPr>
              <a:t>Open questions</a:t>
            </a:r>
          </a:p>
        </p:txBody>
      </p:sp>
    </p:spTree>
    <p:extLst>
      <p:ext uri="{BB962C8B-B14F-4D97-AF65-F5344CB8AC3E}">
        <p14:creationId xmlns:p14="http://schemas.microsoft.com/office/powerpoint/2010/main" val="205090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build="allAtOnce"/>
      <p:bldP spid="26" grpId="0" animBg="1"/>
      <p:bldP spid="26" grpId="1" animBg="1"/>
      <p:bldP spid="2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3DB5BF-4D47-784D-ADED-2AE52B009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0036" y="14289"/>
            <a:ext cx="2712568" cy="47148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*Introduction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BA5AE3-E5D8-2843-A671-CBEA2A27D3DC}"/>
              </a:ext>
            </a:extLst>
          </p:cNvPr>
          <p:cNvSpPr/>
          <p:nvPr/>
        </p:nvSpPr>
        <p:spPr>
          <a:xfrm>
            <a:off x="-1" y="1"/>
            <a:ext cx="12192000" cy="44578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D6E8E1-1050-004D-AC69-879668C7F362}"/>
              </a:ext>
            </a:extLst>
          </p:cNvPr>
          <p:cNvGrpSpPr/>
          <p:nvPr/>
        </p:nvGrpSpPr>
        <p:grpSpPr>
          <a:xfrm>
            <a:off x="2873152" y="69636"/>
            <a:ext cx="798528" cy="316747"/>
            <a:chOff x="1931862" y="69636"/>
            <a:chExt cx="798528" cy="316747"/>
          </a:xfrm>
        </p:grpSpPr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0BB0BA71-4FEB-5B4D-884D-0906F19CAB99}"/>
                </a:ext>
              </a:extLst>
            </p:cNvPr>
            <p:cNvSpPr/>
            <p:nvPr/>
          </p:nvSpPr>
          <p:spPr>
            <a:xfrm rot="13500000">
              <a:off x="1931862" y="69637"/>
              <a:ext cx="316746" cy="316746"/>
            </a:xfrm>
            <a:prstGeom prst="rtTriangl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426CAC4E-6E47-6F45-B59E-6F58C3F32EFE}"/>
                </a:ext>
              </a:extLst>
            </p:cNvPr>
            <p:cNvSpPr/>
            <p:nvPr/>
          </p:nvSpPr>
          <p:spPr>
            <a:xfrm rot="13500000">
              <a:off x="2167838" y="69636"/>
              <a:ext cx="316746" cy="316746"/>
            </a:xfrm>
            <a:prstGeom prst="rt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8A84617C-17DA-E741-BB25-13AF7324F673}"/>
                </a:ext>
              </a:extLst>
            </p:cNvPr>
            <p:cNvSpPr/>
            <p:nvPr/>
          </p:nvSpPr>
          <p:spPr>
            <a:xfrm rot="13500000">
              <a:off x="2413644" y="69636"/>
              <a:ext cx="316746" cy="316746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3827F86-3D29-4447-B23B-E4E24AF3AD3B}"/>
              </a:ext>
            </a:extLst>
          </p:cNvPr>
          <p:cNvSpPr/>
          <p:nvPr/>
        </p:nvSpPr>
        <p:spPr>
          <a:xfrm>
            <a:off x="3041797" y="4034"/>
            <a:ext cx="9138200" cy="4457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093E5C50-CD7F-5347-A610-49751534C895}"/>
              </a:ext>
            </a:extLst>
          </p:cNvPr>
          <p:cNvSpPr txBox="1">
            <a:spLocks/>
          </p:cNvSpPr>
          <p:nvPr/>
        </p:nvSpPr>
        <p:spPr>
          <a:xfrm>
            <a:off x="-326931" y="41183"/>
            <a:ext cx="3392859" cy="47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*Acknowledgements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7E760A81-180E-C448-A5C3-FDF0F9C90EDE}"/>
              </a:ext>
            </a:extLst>
          </p:cNvPr>
          <p:cNvSpPr txBox="1">
            <a:spLocks/>
          </p:cNvSpPr>
          <p:nvPr/>
        </p:nvSpPr>
        <p:spPr>
          <a:xfrm>
            <a:off x="3967018" y="6212995"/>
            <a:ext cx="1821152" cy="447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in@umh.es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0E9B833B-6437-0745-9649-9A09D0FE762B}"/>
              </a:ext>
            </a:extLst>
          </p:cNvPr>
          <p:cNvSpPr txBox="1">
            <a:spLocks/>
          </p:cNvSpPr>
          <p:nvPr/>
        </p:nvSpPr>
        <p:spPr>
          <a:xfrm>
            <a:off x="6587667" y="6212994"/>
            <a:ext cx="1713371" cy="415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NeuroAlc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4961431-F43F-F84F-8AF0-6AACAF532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75" y="6200957"/>
            <a:ext cx="480380" cy="44702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D5A4BF2-5A10-334E-8C3D-54BE9CCC5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341" y="6180697"/>
            <a:ext cx="458840" cy="447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0E1CAF-A594-6A58-0643-50868681E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36" y="1301137"/>
            <a:ext cx="6819164" cy="3995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94637A-5406-E31B-3A80-2B37ECEB6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32" y="3640104"/>
            <a:ext cx="3500288" cy="1554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ADAC52-6362-E00E-2292-83A2009EA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90" y="1301137"/>
            <a:ext cx="4092430" cy="185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16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13650</TotalTime>
  <Words>172</Words>
  <Application>Microsoft Macintosh PowerPoint</Application>
  <PresentationFormat>Widescreen</PresentationFormat>
  <Paragraphs>29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Helvetica</vt:lpstr>
      <vt:lpstr>Office Theme</vt:lpstr>
      <vt:lpstr>Inteligencia artificial y imagen cerebral multimodal: en búsqueda de biomarcadores funcionalizados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MRI STUFF</dc:title>
  <dc:creator>Silvia De Santis</dc:creator>
  <cp:lastModifiedBy>Silvia De Santis</cp:lastModifiedBy>
  <cp:revision>34</cp:revision>
  <dcterms:created xsi:type="dcterms:W3CDTF">2021-10-25T10:27:43Z</dcterms:created>
  <dcterms:modified xsi:type="dcterms:W3CDTF">2023-06-20T10:19:01Z</dcterms:modified>
</cp:coreProperties>
</file>